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2" r:id="rId20"/>
    <p:sldId id="324" r:id="rId21"/>
    <p:sldId id="325" r:id="rId22"/>
    <p:sldId id="327" r:id="rId23"/>
    <p:sldId id="328" r:id="rId24"/>
    <p:sldId id="326" r:id="rId25"/>
    <p:sldId id="329" r:id="rId26"/>
    <p:sldId id="330" r:id="rId27"/>
    <p:sldId id="275" r:id="rId28"/>
    <p:sldId id="276" r:id="rId29"/>
    <p:sldId id="277" r:id="rId30"/>
    <p:sldId id="278" r:id="rId31"/>
    <p:sldId id="322" r:id="rId32"/>
    <p:sldId id="331" r:id="rId33"/>
    <p:sldId id="336" r:id="rId34"/>
    <p:sldId id="371" r:id="rId35"/>
    <p:sldId id="335" r:id="rId36"/>
    <p:sldId id="279" r:id="rId37"/>
    <p:sldId id="365" r:id="rId38"/>
    <p:sldId id="368" r:id="rId39"/>
    <p:sldId id="280" r:id="rId40"/>
    <p:sldId id="281" r:id="rId41"/>
    <p:sldId id="282" r:id="rId42"/>
    <p:sldId id="283" r:id="rId43"/>
    <p:sldId id="284" r:id="rId44"/>
    <p:sldId id="285" r:id="rId45"/>
    <p:sldId id="286" r:id="rId46"/>
    <p:sldId id="287" r:id="rId47"/>
    <p:sldId id="288" r:id="rId48"/>
    <p:sldId id="289" r:id="rId49"/>
    <p:sldId id="290" r:id="rId50"/>
    <p:sldId id="291" r:id="rId51"/>
    <p:sldId id="292" r:id="rId52"/>
    <p:sldId id="293" r:id="rId53"/>
    <p:sldId id="294" r:id="rId54"/>
    <p:sldId id="295" r:id="rId55"/>
    <p:sldId id="296" r:id="rId56"/>
    <p:sldId id="299" r:id="rId57"/>
    <p:sldId id="298" r:id="rId58"/>
    <p:sldId id="352" r:id="rId59"/>
    <p:sldId id="362" r:id="rId60"/>
    <p:sldId id="360" r:id="rId61"/>
    <p:sldId id="353" r:id="rId62"/>
    <p:sldId id="300" r:id="rId63"/>
    <p:sldId id="297" r:id="rId64"/>
    <p:sldId id="332" r:id="rId65"/>
    <p:sldId id="301" r:id="rId66"/>
    <p:sldId id="302" r:id="rId67"/>
    <p:sldId id="303" r:id="rId68"/>
    <p:sldId id="304" r:id="rId69"/>
    <p:sldId id="305" r:id="rId70"/>
    <p:sldId id="306" r:id="rId71"/>
    <p:sldId id="307" r:id="rId72"/>
    <p:sldId id="308" r:id="rId73"/>
    <p:sldId id="309" r:id="rId74"/>
    <p:sldId id="310" r:id="rId75"/>
    <p:sldId id="333" r:id="rId76"/>
    <p:sldId id="311" r:id="rId77"/>
    <p:sldId id="312" r:id="rId78"/>
    <p:sldId id="314" r:id="rId79"/>
    <p:sldId id="315" r:id="rId80"/>
    <p:sldId id="370" r:id="rId81"/>
    <p:sldId id="334" r:id="rId82"/>
    <p:sldId id="316" r:id="rId83"/>
    <p:sldId id="364" r:id="rId84"/>
    <p:sldId id="323" r:id="rId85"/>
    <p:sldId id="317" r:id="rId86"/>
    <p:sldId id="318" r:id="rId87"/>
    <p:sldId id="319" r:id="rId88"/>
    <p:sldId id="320" r:id="rId89"/>
  </p:sldIdLst>
  <p:sldSz cx="9144000" cy="6858000" type="screen4x3"/>
  <p:notesSz cx="6858000" cy="9144000"/>
  <p:embeddedFontLst>
    <p:embeddedFont>
      <p:font typeface="Tahoma" panose="020B0604030504040204" pitchFamily="34" charset="0"/>
      <p:regular r:id="rId91"/>
      <p:bold r:id="rId9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5" roundtripDataSignature="AMtx7mgTYTZpYtq+HFbBiaf87IOSwXM2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D29B542-20A8-4328-9A50-1E1E75B79A07}">
  <a:tblStyle styleId="{8D29B542-20A8-4328-9A50-1E1E75B79A0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52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95" Type="http://customschemas.google.com/relationships/presentationmetadata" Target="meta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font" Target="fonts/font1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2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73984a17e6_1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g373984a17e6_1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73984a17e6_1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g373984a17e6_1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75c9553786_0_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g375c9553786_0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75c9553786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g375c9553786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75c9553786_0_2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375c9553786_0_2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75c9553786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375c9553786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75c9553786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375c9553786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75c9553786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375c9553786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75c9553786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g375c9553786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75c9553786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375c9553786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75c9553786_0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g375c9553786_0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75c9553786_0_3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375c9553786_0_3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75c9553786_0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375c9553786_0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75c9553786_0_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g375c9553786_0_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75c9553786_0_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375c9553786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75c9553786_0_4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375c9553786_0_4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75c9553786_0_4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g375c9553786_0_4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75c9553786_0_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g375c9553786_0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75c9553786_0_4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g375c9553786_0_4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10828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>
          <a:extLst>
            <a:ext uri="{FF2B5EF4-FFF2-40B4-BE49-F238E27FC236}">
              <a16:creationId xmlns:a16="http://schemas.microsoft.com/office/drawing/2014/main" id="{3F1BDA69-2EA4-4250-0D95-882852E8A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4:notes">
            <a:extLst>
              <a:ext uri="{FF2B5EF4-FFF2-40B4-BE49-F238E27FC236}">
                <a16:creationId xmlns:a16="http://schemas.microsoft.com/office/drawing/2014/main" id="{07C8E5A5-7F79-46E7-772C-0656AE7F7C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24:notes">
            <a:extLst>
              <a:ext uri="{FF2B5EF4-FFF2-40B4-BE49-F238E27FC236}">
                <a16:creationId xmlns:a16="http://schemas.microsoft.com/office/drawing/2014/main" id="{53FB29B7-63BB-71DA-24C7-D3C0A65D5F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44661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79164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495800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373984a17e6_1_7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" name="Google Shape;15;g373984a17e6_1_7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" name="Google Shape;16;g373984a17e6_1_7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373984a17e6_1_76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g373984a17e6_1_7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73984a17e6_1_7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373984a17e6_1_7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g373984a17e6_1_7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373984a17e6_1_8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g373984a17e6_1_8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g373984a17e6_1_83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g373984a17e6_1_8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73984a17e6_1_8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g373984a17e6_1_8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73984a17e6_1_91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g373984a17e6_1_91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g373984a17e6_1_9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373984a17e6_1_95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8" name="Google Shape;38;g373984a17e6_1_9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373984a17e6_1_98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g373984a17e6_1_98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g373984a17e6_1_98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g373984a17e6_1_98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g373984a17e6_1_9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73984a17e6_1_104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g373984a17e6_1_10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373984a17e6_1_107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g373984a17e6_1_107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g373984a17e6_1_10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73984a17e6_1_1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73984a17e6_1_1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g373984a17e6_1_1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g373984a17e6_1_1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g373984a17e6_1_1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g373984a17e6_1_1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Content">
  <p:cSld name="Title &amp; Conte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73984a17e6_1_119"/>
          <p:cNvSpPr txBox="1">
            <a:spLocks noGrp="1"/>
          </p:cNvSpPr>
          <p:nvPr>
            <p:ph type="title"/>
          </p:nvPr>
        </p:nvSpPr>
        <p:spPr>
          <a:xfrm>
            <a:off x="0" y="76200"/>
            <a:ext cx="9144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2800"/>
              <a:buNone/>
              <a:defRPr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2800"/>
              <a:buNone/>
              <a:defRPr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2800"/>
              <a:buNone/>
              <a:defRPr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2800"/>
              <a:buNone/>
              <a:defRPr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g373984a17e6_1_119"/>
          <p:cNvSpPr txBox="1">
            <a:spLocks noGrp="1"/>
          </p:cNvSpPr>
          <p:nvPr>
            <p:ph type="body" idx="1"/>
          </p:nvPr>
        </p:nvSpPr>
        <p:spPr>
          <a:xfrm>
            <a:off x="0" y="6096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−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−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73984a17e6_0_1"/>
          <p:cNvSpPr txBox="1">
            <a:spLocks noGrp="1"/>
          </p:cNvSpPr>
          <p:nvPr>
            <p:ph type="title"/>
          </p:nvPr>
        </p:nvSpPr>
        <p:spPr>
          <a:xfrm>
            <a:off x="0" y="76202"/>
            <a:ext cx="9144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373984a17e6_0_1"/>
          <p:cNvSpPr txBox="1">
            <a:spLocks noGrp="1"/>
          </p:cNvSpPr>
          <p:nvPr>
            <p:ph type="body" idx="1"/>
          </p:nvPr>
        </p:nvSpPr>
        <p:spPr>
          <a:xfrm>
            <a:off x="0" y="6096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  <a:defRPr sz="2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−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302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−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302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6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73984a17e6_1_6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g373984a17e6_1_6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g373984a17e6_1_6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73984a17e6_1_61"/>
          <p:cNvSpPr txBox="1">
            <a:spLocks noGrp="1"/>
          </p:cNvSpPr>
          <p:nvPr>
            <p:ph type="ctrTitle"/>
          </p:nvPr>
        </p:nvSpPr>
        <p:spPr>
          <a:xfrm>
            <a:off x="2226750" y="707011"/>
            <a:ext cx="4690500" cy="1908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hi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मध्यस्थ दर्शन</a:t>
            </a:r>
            <a:br>
              <a:rPr lang="hi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i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सह-अस्तित्ववाद</a:t>
            </a:r>
            <a:endParaRPr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Google Shape;71;g373984a17e6_1_61"/>
          <p:cNvSpPr txBox="1">
            <a:spLocks noGrp="1"/>
          </p:cNvSpPr>
          <p:nvPr>
            <p:ph type="subTitle" idx="1"/>
          </p:nvPr>
        </p:nvSpPr>
        <p:spPr>
          <a:xfrm>
            <a:off x="2355574" y="4240492"/>
            <a:ext cx="5416826" cy="9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0" lvl="0" indent="45720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600"/>
              <a:buNone/>
            </a:pPr>
            <a:r>
              <a:rPr lang="hi-IN" sz="3600" dirty="0">
                <a:solidFill>
                  <a:srgbClr val="666666"/>
                </a:solidFill>
              </a:rPr>
              <a:t>- परिचय</a:t>
            </a:r>
            <a:r>
              <a:rPr lang="en-IN" sz="3600" dirty="0">
                <a:solidFill>
                  <a:srgbClr val="666666"/>
                </a:solidFill>
              </a:rPr>
              <a:t> </a:t>
            </a:r>
            <a:r>
              <a:rPr lang="hi-IN" sz="3600" dirty="0">
                <a:solidFill>
                  <a:srgbClr val="666666"/>
                </a:solidFill>
              </a:rPr>
              <a:t>शिविर</a:t>
            </a:r>
            <a:endParaRPr sz="3600" dirty="0">
              <a:solidFill>
                <a:srgbClr val="666666"/>
              </a:solidFill>
            </a:endParaRPr>
          </a:p>
        </p:txBody>
      </p:sp>
      <p:sp>
        <p:nvSpPr>
          <p:cNvPr id="72" name="Google Shape;72;g373984a17e6_1_61"/>
          <p:cNvSpPr txBox="1"/>
          <p:nvPr/>
        </p:nvSpPr>
        <p:spPr>
          <a:xfrm>
            <a:off x="5602875" y="5697544"/>
            <a:ext cx="2057400" cy="6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hi-IN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hi-IN" sz="2658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श्याम कुमार</a:t>
            </a:r>
            <a:endParaRPr sz="2658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3" name="Google Shape;73;g373984a17e6_1_61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Google Shape;70;g373984a17e6_1_61">
            <a:extLst>
              <a:ext uri="{FF2B5EF4-FFF2-40B4-BE49-F238E27FC236}">
                <a16:creationId xmlns:a16="http://schemas.microsoft.com/office/drawing/2014/main" id="{FD2A2C78-C7CF-FADF-9846-0D1135BA7343}"/>
              </a:ext>
            </a:extLst>
          </p:cNvPr>
          <p:cNvSpPr txBox="1">
            <a:spLocks/>
          </p:cNvSpPr>
          <p:nvPr/>
        </p:nvSpPr>
        <p:spPr>
          <a:xfrm>
            <a:off x="4572000" y="2532832"/>
            <a:ext cx="3228499" cy="695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buSzPts val="4400"/>
              <a:buFont typeface="Calibri"/>
              <a:buNone/>
            </a:pPr>
            <a:r>
              <a:rPr lang="hi-IN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प्रणेता- ए. नागराज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73984a17e6_1_122"/>
          <p:cNvSpPr txBox="1">
            <a:spLocks noGrp="1"/>
          </p:cNvSpPr>
          <p:nvPr>
            <p:ph type="title"/>
          </p:nvPr>
        </p:nvSpPr>
        <p:spPr>
          <a:xfrm>
            <a:off x="311700" y="313067"/>
            <a:ext cx="8520600" cy="76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b="1"/>
              <a:t>कृतज्ञता</a:t>
            </a:r>
            <a:endParaRPr sz="3200" b="1"/>
          </a:p>
        </p:txBody>
      </p:sp>
      <p:sp>
        <p:nvSpPr>
          <p:cNvPr id="79" name="Google Shape;79;g373984a17e6_1_122"/>
          <p:cNvSpPr txBox="1">
            <a:spLocks noGrp="1"/>
          </p:cNvSpPr>
          <p:nvPr>
            <p:ph type="body" idx="1"/>
          </p:nvPr>
        </p:nvSpPr>
        <p:spPr>
          <a:xfrm>
            <a:off x="137025" y="1546025"/>
            <a:ext cx="8838900" cy="50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00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</a:pPr>
            <a:r>
              <a:rPr lang="hi-IN" sz="2400" dirty="0">
                <a:solidFill>
                  <a:schemeClr val="dk1"/>
                </a:solidFill>
              </a:rPr>
              <a:t>उन सभी सुपथ प्रदर्शकों के प्रति जिन्होंने मानवीयता को समझने, जीने तथा समाज में स्थापित करने का प्रयास किया। 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4000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</a:pPr>
            <a:r>
              <a:rPr lang="hi-IN" sz="2400" dirty="0">
                <a:solidFill>
                  <a:schemeClr val="dk1"/>
                </a:solidFill>
              </a:rPr>
              <a:t>श्रद्धेय ए. नागराज जी के प्रति, जिन्होंने मध्यस्थ दर्शन-सह अस्तित्ववाद का प्रतिपादन किया। 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4000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</a:pPr>
            <a:r>
              <a:rPr lang="hi-IN" sz="2400" dirty="0">
                <a:solidFill>
                  <a:schemeClr val="dk1"/>
                </a:solidFill>
              </a:rPr>
              <a:t>श्री गणेश बागड़िया जी, अर्चना दीदी एवं मानवीय शिक्षा संस्कार संस्थान कानपुर समूह के प्रति जिनके सान्निध्य में मैंने मध्यस्थ दर्शन-सह अस्तित्ववाद को समझने, जीने का प्रयास किया। </a:t>
            </a:r>
          </a:p>
          <a:p>
            <a:pPr lvl="0" indent="-400050" algn="just">
              <a:lnSpc>
                <a:spcPct val="150000"/>
              </a:lnSpc>
              <a:buClr>
                <a:schemeClr val="dk1"/>
              </a:buClr>
              <a:buSzPts val="2700"/>
            </a:pPr>
            <a:r>
              <a:rPr lang="hi-IN" sz="2400" dirty="0">
                <a:solidFill>
                  <a:schemeClr val="dk1"/>
                </a:solidFill>
              </a:rPr>
              <a:t>अहिंसक संवाद (</a:t>
            </a:r>
            <a:r>
              <a:rPr lang="en-IN" sz="2400" dirty="0">
                <a:solidFill>
                  <a:schemeClr val="dk1"/>
                </a:solidFill>
              </a:rPr>
              <a:t>NVC) </a:t>
            </a:r>
            <a:r>
              <a:rPr lang="hi-IN" sz="2400" dirty="0">
                <a:solidFill>
                  <a:schemeClr val="dk1"/>
                </a:solidFill>
              </a:rPr>
              <a:t>के जनक मार्शल रोसेनबर्ग एवं अन्य जिन्होंने हमें इसे समझने और अभ्यास करने में सहयोग किया, उनके प्रति</a:t>
            </a:r>
            <a:endParaRPr sz="2400" dirty="0">
              <a:solidFill>
                <a:schemeClr val="dk1"/>
              </a:solidFill>
            </a:endParaRPr>
          </a:p>
        </p:txBody>
      </p:sp>
      <p:cxnSp>
        <p:nvCxnSpPr>
          <p:cNvPr id="80" name="Google Shape;80;g373984a17e6_1_122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75c9553786_0_275"/>
          <p:cNvSpPr txBox="1">
            <a:spLocks noGrp="1"/>
          </p:cNvSpPr>
          <p:nvPr>
            <p:ph type="title"/>
          </p:nvPr>
        </p:nvSpPr>
        <p:spPr>
          <a:xfrm>
            <a:off x="311700" y="369117"/>
            <a:ext cx="8520600" cy="76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b="1"/>
              <a:t>मध्यस्थ दर्शन- एक परिचय</a:t>
            </a:r>
            <a:endParaRPr sz="3200" b="1"/>
          </a:p>
        </p:txBody>
      </p:sp>
      <p:sp>
        <p:nvSpPr>
          <p:cNvPr id="86" name="Google Shape;86;g375c9553786_0_27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/>
              <a:t>विकास की अवधारणा/ जिंदगी बेहतर करने का तात्पर्य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/>
              <a:t>विकास की इस दौड़ में आदमी कहाँ?</a:t>
            </a:r>
            <a:endParaRPr/>
          </a:p>
          <a:p>
            <a:pPr marL="342900" lvl="0" indent="-1905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342900" lvl="0" indent="-1905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342900" lvl="0" indent="-1905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/>
              <a:t>समाज में व्याप्त अधिकांश समस्याओं के मूल में मनुष्य का अमानवीय व्यवहार/ आचरण</a:t>
            </a:r>
            <a:endParaRPr/>
          </a:p>
        </p:txBody>
      </p:sp>
      <p:cxnSp>
        <p:nvCxnSpPr>
          <p:cNvPr id="87" name="Google Shape;87;g375c9553786_0_275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75c9553786_0_281"/>
          <p:cNvSpPr txBox="1">
            <a:spLocks noGrp="1"/>
          </p:cNvSpPr>
          <p:nvPr>
            <p:ph type="title"/>
          </p:nvPr>
        </p:nvSpPr>
        <p:spPr>
          <a:xfrm>
            <a:off x="311700" y="313067"/>
            <a:ext cx="8520600" cy="76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b="1"/>
              <a:t>मध्यस्थ दर्शन- एक परिचय</a:t>
            </a:r>
            <a:endParaRPr sz="3200" b="1"/>
          </a:p>
        </p:txBody>
      </p:sp>
      <p:sp>
        <p:nvSpPr>
          <p:cNvPr id="93" name="Google Shape;93;g375c9553786_0_28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/>
              <a:t>मानव की मूल चाहना- 		सुख-समृद्धि 	-निरंतर</a:t>
            </a:r>
            <a:endParaRPr/>
          </a:p>
          <a:p>
            <a:pPr marL="342900" lvl="0" indent="-1905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342900" lvl="0" indent="-1905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/>
              <a:t>विकसित मानव का स्वरूप- जो स्वयं सुख-समृद्धि पूर्वक जीता हो एवं दूसरों को सुख-समृद्धि पूर्वक जीने में सहयोग करता हो।</a:t>
            </a:r>
            <a:endParaRPr/>
          </a:p>
        </p:txBody>
      </p:sp>
      <p:cxnSp>
        <p:nvCxnSpPr>
          <p:cNvPr id="94" name="Google Shape;94;g375c9553786_0_281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75c9553786_0_287"/>
          <p:cNvSpPr txBox="1">
            <a:spLocks noGrp="1"/>
          </p:cNvSpPr>
          <p:nvPr>
            <p:ph type="title"/>
          </p:nvPr>
        </p:nvSpPr>
        <p:spPr>
          <a:xfrm>
            <a:off x="311700" y="3130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>
                <a:solidFill>
                  <a:schemeClr val="tx1"/>
                </a:solidFill>
              </a:rPr>
              <a:t>सुख-समृद्धि पूर्वक जीते हुए मानव का स्वरूप</a:t>
            </a:r>
            <a:endParaRPr sz="3200">
              <a:solidFill>
                <a:schemeClr val="tx1"/>
              </a:solidFill>
            </a:endParaRPr>
          </a:p>
        </p:txBody>
      </p:sp>
      <p:sp>
        <p:nvSpPr>
          <p:cNvPr id="100" name="Google Shape;100;g375c9553786_0_28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>
                <a:solidFill>
                  <a:schemeClr val="tx1"/>
                </a:solidFill>
              </a:rPr>
              <a:t>व्यवसाय/आजीविका -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01" name="Google Shape;101;g375c9553786_0_287"/>
          <p:cNvSpPr txBox="1"/>
          <p:nvPr/>
        </p:nvSpPr>
        <p:spPr>
          <a:xfrm>
            <a:off x="3407100" y="2908475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>
                <a:solidFill>
                  <a:schemeClr val="tx1"/>
                </a:solidFill>
              </a:rPr>
              <a:t>सुविधा </a:t>
            </a:r>
            <a:endParaRPr sz="2400">
              <a:solidFill>
                <a:schemeClr val="tx1"/>
              </a:solidFill>
            </a:endParaRPr>
          </a:p>
        </p:txBody>
      </p:sp>
      <p:sp>
        <p:nvSpPr>
          <p:cNvPr id="102" name="Google Shape;102;g375c9553786_0_287"/>
          <p:cNvSpPr txBox="1"/>
          <p:nvPr/>
        </p:nvSpPr>
        <p:spPr>
          <a:xfrm>
            <a:off x="5067300" y="1394650"/>
            <a:ext cx="38862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नियम पूर्वक आवश्यकता से अधिक सुविधा का उत्पादन/ उपार्जन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03" name="Google Shape;103;g375c9553786_0_287"/>
          <p:cNvSpPr txBox="1"/>
          <p:nvPr/>
        </p:nvSpPr>
        <p:spPr>
          <a:xfrm>
            <a:off x="5562600" y="4288575"/>
            <a:ext cx="3276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नियमों के विरुद्ध अधिक से अधिक सुविधा का संग्रह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04" name="Google Shape;104;g375c9553786_0_287"/>
          <p:cNvSpPr txBox="1"/>
          <p:nvPr/>
        </p:nvSpPr>
        <p:spPr>
          <a:xfrm>
            <a:off x="6326050" y="2994013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8001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या</a:t>
            </a:r>
            <a:endParaRPr>
              <a:solidFill>
                <a:schemeClr val="tx1"/>
              </a:solidFill>
            </a:endParaRPr>
          </a:p>
        </p:txBody>
      </p:sp>
      <p:cxnSp>
        <p:nvCxnSpPr>
          <p:cNvPr id="105" name="Google Shape;105;g375c9553786_0_287"/>
          <p:cNvCxnSpPr/>
          <p:nvPr/>
        </p:nvCxnSpPr>
        <p:spPr>
          <a:xfrm rot="10800000" flipH="1">
            <a:off x="4572000" y="2159150"/>
            <a:ext cx="768000" cy="648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6" name="Google Shape;106;g375c9553786_0_287"/>
          <p:cNvCxnSpPr/>
          <p:nvPr/>
        </p:nvCxnSpPr>
        <p:spPr>
          <a:xfrm>
            <a:off x="4572000" y="3695600"/>
            <a:ext cx="768000" cy="648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7" name="Google Shape;107;g375c9553786_0_287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75c9553786_0_299"/>
          <p:cNvSpPr txBox="1">
            <a:spLocks noGrp="1"/>
          </p:cNvSpPr>
          <p:nvPr>
            <p:ph type="title"/>
          </p:nvPr>
        </p:nvSpPr>
        <p:spPr>
          <a:xfrm>
            <a:off x="311700" y="40651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>
                <a:solidFill>
                  <a:schemeClr val="tx1"/>
                </a:solidFill>
              </a:rPr>
              <a:t>सुख-समृद्धि पूर्वक जीते हुए मानव का स्वरूप</a:t>
            </a:r>
            <a:endParaRPr sz="3200">
              <a:solidFill>
                <a:schemeClr val="tx1"/>
              </a:solidFill>
            </a:endParaRPr>
          </a:p>
        </p:txBody>
      </p:sp>
      <p:sp>
        <p:nvSpPr>
          <p:cNvPr id="113" name="Google Shape;113;g375c9553786_0_29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>
                <a:solidFill>
                  <a:schemeClr val="tx1"/>
                </a:solidFill>
              </a:rPr>
              <a:t>व्यवसाय/आजीविका -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14" name="Google Shape;114;g375c9553786_0_299"/>
          <p:cNvSpPr txBox="1"/>
          <p:nvPr/>
        </p:nvSpPr>
        <p:spPr>
          <a:xfrm>
            <a:off x="3352800" y="2743199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सुविधा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15" name="Google Shape;115;g375c9553786_0_299"/>
          <p:cNvSpPr txBox="1"/>
          <p:nvPr/>
        </p:nvSpPr>
        <p:spPr>
          <a:xfrm>
            <a:off x="6078775" y="1676425"/>
            <a:ext cx="1828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सदुपयोग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16" name="Google Shape;116;g375c9553786_0_299"/>
          <p:cNvSpPr txBox="1"/>
          <p:nvPr/>
        </p:nvSpPr>
        <p:spPr>
          <a:xfrm>
            <a:off x="5791200" y="4008275"/>
            <a:ext cx="2209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दुरुपयोग/ भोग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17" name="Google Shape;117;g375c9553786_0_299"/>
          <p:cNvSpPr txBox="1"/>
          <p:nvPr/>
        </p:nvSpPr>
        <p:spPr>
          <a:xfrm>
            <a:off x="6458325" y="2918538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या</a:t>
            </a:r>
            <a:endParaRPr>
              <a:solidFill>
                <a:schemeClr val="tx1"/>
              </a:solidFill>
            </a:endParaRPr>
          </a:p>
        </p:txBody>
      </p:sp>
      <p:cxnSp>
        <p:nvCxnSpPr>
          <p:cNvPr id="118" name="Google Shape;118;g375c9553786_0_299"/>
          <p:cNvCxnSpPr/>
          <p:nvPr/>
        </p:nvCxnSpPr>
        <p:spPr>
          <a:xfrm>
            <a:off x="4797600" y="3429000"/>
            <a:ext cx="768000" cy="648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9" name="Google Shape;119;g375c9553786_0_299"/>
          <p:cNvCxnSpPr/>
          <p:nvPr/>
        </p:nvCxnSpPr>
        <p:spPr>
          <a:xfrm rot="10800000" flipH="1">
            <a:off x="4833625" y="2270550"/>
            <a:ext cx="768000" cy="648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0" name="Google Shape;120;g375c9553786_0_299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75c9553786_0_311"/>
          <p:cNvSpPr txBox="1">
            <a:spLocks noGrp="1"/>
          </p:cNvSpPr>
          <p:nvPr>
            <p:ph type="title"/>
          </p:nvPr>
        </p:nvSpPr>
        <p:spPr>
          <a:xfrm>
            <a:off x="311700" y="331742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>
                <a:solidFill>
                  <a:schemeClr val="tx1"/>
                </a:solidFill>
              </a:rPr>
              <a:t>सुख-समृद्धि पूर्वक जीते हुए मानव का स्वरूप</a:t>
            </a:r>
            <a:endParaRPr sz="3200">
              <a:solidFill>
                <a:schemeClr val="tx1"/>
              </a:solidFill>
            </a:endParaRPr>
          </a:p>
        </p:txBody>
      </p:sp>
      <p:sp>
        <p:nvSpPr>
          <p:cNvPr id="126" name="Google Shape;126;g375c9553786_0_31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>
                <a:solidFill>
                  <a:schemeClr val="tx1"/>
                </a:solidFill>
              </a:rPr>
              <a:t>व्यवसाय/आजीविका -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27" name="Google Shape;127;g375c9553786_0_311"/>
          <p:cNvSpPr/>
          <p:nvPr/>
        </p:nvSpPr>
        <p:spPr>
          <a:xfrm>
            <a:off x="3505200" y="2438400"/>
            <a:ext cx="56388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प्राकृतिक नियम पूर्वक आवश्यकता से अधिक सुविधा का उत्पादन/ उपार्जन एवं सदुपयोग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28" name="Google Shape;128;g375c9553786_0_311"/>
          <p:cNvSpPr/>
          <p:nvPr/>
        </p:nvSpPr>
        <p:spPr>
          <a:xfrm>
            <a:off x="3657600" y="4572000"/>
            <a:ext cx="56388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मानव की समृद्धि, शरीर का स्वास्थ्य </a:t>
            </a:r>
          </a:p>
          <a:p>
            <a:pPr marL="342900" marR="0" lvl="0" indent="-3429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शेष प्रकृति में संतुलन</a:t>
            </a:r>
            <a:endParaRPr dirty="0">
              <a:solidFill>
                <a:schemeClr val="tx1"/>
              </a:solidFill>
            </a:endParaRPr>
          </a:p>
        </p:txBody>
      </p:sp>
      <p:cxnSp>
        <p:nvCxnSpPr>
          <p:cNvPr id="129" name="Google Shape;129;g375c9553786_0_311"/>
          <p:cNvCxnSpPr/>
          <p:nvPr/>
        </p:nvCxnSpPr>
        <p:spPr>
          <a:xfrm rot="5400000">
            <a:off x="5753938" y="4152150"/>
            <a:ext cx="838200" cy="15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30" name="Google Shape;130;g375c9553786_0_311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75c9553786_0_320"/>
          <p:cNvSpPr txBox="1">
            <a:spLocks noGrp="1"/>
          </p:cNvSpPr>
          <p:nvPr>
            <p:ph type="title"/>
          </p:nvPr>
        </p:nvSpPr>
        <p:spPr>
          <a:xfrm>
            <a:off x="311700" y="227242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>
                <a:solidFill>
                  <a:schemeClr val="tx1"/>
                </a:solidFill>
              </a:rPr>
              <a:t>सुख-समृद्धि पूर्वक जीते हुए मानव का स्वरूप</a:t>
            </a:r>
            <a:endParaRPr sz="3200">
              <a:solidFill>
                <a:schemeClr val="tx1"/>
              </a:solidFill>
            </a:endParaRPr>
          </a:p>
        </p:txBody>
      </p:sp>
      <p:sp>
        <p:nvSpPr>
          <p:cNvPr id="136" name="Google Shape;136;g375c9553786_0_32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tx1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40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>
                <a:solidFill>
                  <a:schemeClr val="tx1"/>
                </a:solidFill>
              </a:rPr>
              <a:t>व्यवहार- मानव के साथ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37" name="Google Shape;137;g375c9553786_0_320"/>
          <p:cNvSpPr txBox="1"/>
          <p:nvPr/>
        </p:nvSpPr>
        <p:spPr>
          <a:xfrm>
            <a:off x="6019800" y="1433475"/>
            <a:ext cx="1828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न्याय-पूर्वक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38" name="Google Shape;138;g375c9553786_0_320"/>
          <p:cNvSpPr txBox="1"/>
          <p:nvPr/>
        </p:nvSpPr>
        <p:spPr>
          <a:xfrm>
            <a:off x="6019800" y="4195125"/>
            <a:ext cx="2209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अन्याय-पूर्वक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39" name="Google Shape;139;g375c9553786_0_320"/>
          <p:cNvSpPr txBox="1"/>
          <p:nvPr/>
        </p:nvSpPr>
        <p:spPr>
          <a:xfrm>
            <a:off x="6405175" y="2890488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या</a:t>
            </a:r>
            <a:endParaRPr>
              <a:solidFill>
                <a:schemeClr val="tx1"/>
              </a:solidFill>
            </a:endParaRPr>
          </a:p>
        </p:txBody>
      </p:sp>
      <p:cxnSp>
        <p:nvCxnSpPr>
          <p:cNvPr id="140" name="Google Shape;140;g375c9553786_0_320"/>
          <p:cNvCxnSpPr/>
          <p:nvPr/>
        </p:nvCxnSpPr>
        <p:spPr>
          <a:xfrm>
            <a:off x="4572000" y="3695600"/>
            <a:ext cx="768000" cy="648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1" name="Google Shape;141;g375c9553786_0_320"/>
          <p:cNvCxnSpPr/>
          <p:nvPr/>
        </p:nvCxnSpPr>
        <p:spPr>
          <a:xfrm rot="10800000" flipH="1">
            <a:off x="4572000" y="2019175"/>
            <a:ext cx="768000" cy="648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2" name="Google Shape;142;g375c9553786_0_320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75c9553786_0_3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>
                <a:solidFill>
                  <a:schemeClr val="tx1"/>
                </a:solidFill>
              </a:rPr>
              <a:t>सुख-समृद्धि पूर्वक जीते हुए मानव का स्वरूप</a:t>
            </a:r>
            <a:endParaRPr sz="3200">
              <a:solidFill>
                <a:schemeClr val="tx1"/>
              </a:solidFill>
            </a:endParaRPr>
          </a:p>
        </p:txBody>
      </p:sp>
      <p:sp>
        <p:nvSpPr>
          <p:cNvPr id="148" name="Google Shape;148;g375c9553786_0_331"/>
          <p:cNvSpPr txBox="1">
            <a:spLocks noGrp="1"/>
          </p:cNvSpPr>
          <p:nvPr>
            <p:ph type="body" idx="1"/>
          </p:nvPr>
        </p:nvSpPr>
        <p:spPr>
          <a:xfrm>
            <a:off x="381000" y="2590800"/>
            <a:ext cx="396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>
                <a:solidFill>
                  <a:schemeClr val="tx1"/>
                </a:solidFill>
              </a:rPr>
              <a:t>व्यवहार- मानव के साथ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49" name="Google Shape;149;g375c9553786_0_331"/>
          <p:cNvSpPr/>
          <p:nvPr/>
        </p:nvSpPr>
        <p:spPr>
          <a:xfrm>
            <a:off x="5486400" y="2630269"/>
            <a:ext cx="3657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न्याय पूर्वक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50" name="Google Shape;150;g375c9553786_0_331"/>
          <p:cNvSpPr/>
          <p:nvPr/>
        </p:nvSpPr>
        <p:spPr>
          <a:xfrm>
            <a:off x="3733800" y="4572000"/>
            <a:ext cx="4953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स्वयं का सुख, दूसरे मानव का सुख</a:t>
            </a:r>
            <a:endParaRPr dirty="0">
              <a:solidFill>
                <a:schemeClr val="tx1"/>
              </a:solidFill>
            </a:endParaRPr>
          </a:p>
        </p:txBody>
      </p:sp>
      <p:cxnSp>
        <p:nvCxnSpPr>
          <p:cNvPr id="151" name="Google Shape;151;g375c9553786_0_331"/>
          <p:cNvCxnSpPr/>
          <p:nvPr/>
        </p:nvCxnSpPr>
        <p:spPr>
          <a:xfrm rot="5400000">
            <a:off x="5753938" y="4075950"/>
            <a:ext cx="838200" cy="15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52" name="Google Shape;152;g375c9553786_0_331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75c9553786_0_34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>
                <a:solidFill>
                  <a:schemeClr val="tx1"/>
                </a:solidFill>
              </a:rPr>
              <a:t>सुख-समृद्धि पूर्वक जीते हुए मानव का स्वरूप</a:t>
            </a:r>
            <a:endParaRPr sz="3200">
              <a:solidFill>
                <a:schemeClr val="tx1"/>
              </a:solidFill>
            </a:endParaRPr>
          </a:p>
        </p:txBody>
      </p:sp>
      <p:sp>
        <p:nvSpPr>
          <p:cNvPr id="158" name="Google Shape;158;g375c9553786_0_340"/>
          <p:cNvSpPr txBox="1">
            <a:spLocks noGrp="1"/>
          </p:cNvSpPr>
          <p:nvPr>
            <p:ph type="body" idx="1"/>
          </p:nvPr>
        </p:nvSpPr>
        <p:spPr>
          <a:xfrm>
            <a:off x="457200" y="2771700"/>
            <a:ext cx="4038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>
                <a:solidFill>
                  <a:schemeClr val="tx1"/>
                </a:solidFill>
              </a:rPr>
              <a:t>विचार- स्वयं में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59" name="Google Shape;159;g375c9553786_0_340"/>
          <p:cNvSpPr txBox="1"/>
          <p:nvPr/>
        </p:nvSpPr>
        <p:spPr>
          <a:xfrm>
            <a:off x="5427650" y="1600200"/>
            <a:ext cx="2819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समाधान के अर्थ में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60" name="Google Shape;160;g375c9553786_0_340"/>
          <p:cNvSpPr txBox="1"/>
          <p:nvPr/>
        </p:nvSpPr>
        <p:spPr>
          <a:xfrm>
            <a:off x="5580050" y="4026950"/>
            <a:ext cx="26670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समस्या के अर्थ में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61" name="Google Shape;161;g375c9553786_0_340"/>
          <p:cNvSpPr txBox="1"/>
          <p:nvPr/>
        </p:nvSpPr>
        <p:spPr>
          <a:xfrm>
            <a:off x="6147925" y="2743200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या</a:t>
            </a:r>
            <a:endParaRPr>
              <a:solidFill>
                <a:schemeClr val="tx1"/>
              </a:solidFill>
            </a:endParaRPr>
          </a:p>
        </p:txBody>
      </p:sp>
      <p:cxnSp>
        <p:nvCxnSpPr>
          <p:cNvPr id="162" name="Google Shape;162;g375c9553786_0_340"/>
          <p:cNvCxnSpPr/>
          <p:nvPr/>
        </p:nvCxnSpPr>
        <p:spPr>
          <a:xfrm>
            <a:off x="4329075" y="3714600"/>
            <a:ext cx="768000" cy="648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3" name="Google Shape;163;g375c9553786_0_340"/>
          <p:cNvCxnSpPr/>
          <p:nvPr/>
        </p:nvCxnSpPr>
        <p:spPr>
          <a:xfrm rot="10800000" flipH="1">
            <a:off x="4329075" y="2028600"/>
            <a:ext cx="768000" cy="648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4" name="Google Shape;164;g375c9553786_0_340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75c9553786_0_35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>
                <a:solidFill>
                  <a:schemeClr val="tx1"/>
                </a:solidFill>
              </a:rPr>
              <a:t>सुख-समृद्धि पूर्वक जीते हुए मानव का स्वरूप</a:t>
            </a:r>
            <a:endParaRPr sz="3200">
              <a:solidFill>
                <a:schemeClr val="tx1"/>
              </a:solidFill>
            </a:endParaRPr>
          </a:p>
        </p:txBody>
      </p:sp>
      <p:sp>
        <p:nvSpPr>
          <p:cNvPr id="170" name="Google Shape;170;g375c9553786_0_351"/>
          <p:cNvSpPr txBox="1">
            <a:spLocks noGrp="1"/>
          </p:cNvSpPr>
          <p:nvPr>
            <p:ph type="body" idx="1"/>
          </p:nvPr>
        </p:nvSpPr>
        <p:spPr>
          <a:xfrm>
            <a:off x="381000" y="2590800"/>
            <a:ext cx="396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>
                <a:solidFill>
                  <a:schemeClr val="tx1"/>
                </a:solidFill>
              </a:rPr>
              <a:t>विचार- स्वयं में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71" name="Google Shape;171;g375c9553786_0_351"/>
          <p:cNvSpPr/>
          <p:nvPr/>
        </p:nvSpPr>
        <p:spPr>
          <a:xfrm>
            <a:off x="5392975" y="2630250"/>
            <a:ext cx="25365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समाधान पूर्वक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72" name="Google Shape;172;g375c9553786_0_351"/>
          <p:cNvSpPr/>
          <p:nvPr/>
        </p:nvSpPr>
        <p:spPr>
          <a:xfrm>
            <a:off x="5392975" y="4571850"/>
            <a:ext cx="29718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स्वयं का सुख</a:t>
            </a:r>
            <a:endParaRPr>
              <a:solidFill>
                <a:schemeClr val="tx1"/>
              </a:solidFill>
            </a:endParaRPr>
          </a:p>
        </p:txBody>
      </p:sp>
      <p:cxnSp>
        <p:nvCxnSpPr>
          <p:cNvPr id="173" name="Google Shape;173;g375c9553786_0_351"/>
          <p:cNvCxnSpPr/>
          <p:nvPr/>
        </p:nvCxnSpPr>
        <p:spPr>
          <a:xfrm rot="5400000">
            <a:off x="5809988" y="3900450"/>
            <a:ext cx="838200" cy="1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74" name="Google Shape;174;g375c9553786_0_351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75c9553786_0_36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>
                <a:solidFill>
                  <a:schemeClr val="tx1"/>
                </a:solidFill>
              </a:rPr>
              <a:t>सुख-समृद्धि पूर्वक जीते हुए मानव का स्वरूप</a:t>
            </a:r>
            <a:endParaRPr sz="3200">
              <a:solidFill>
                <a:schemeClr val="tx1"/>
              </a:solidFill>
            </a:endParaRPr>
          </a:p>
        </p:txBody>
      </p:sp>
      <p:sp>
        <p:nvSpPr>
          <p:cNvPr id="180" name="Google Shape;180;g375c9553786_0_360"/>
          <p:cNvSpPr txBox="1">
            <a:spLocks noGrp="1"/>
          </p:cNvSpPr>
          <p:nvPr>
            <p:ph type="body" idx="1"/>
          </p:nvPr>
        </p:nvSpPr>
        <p:spPr>
          <a:xfrm>
            <a:off x="381000" y="2590800"/>
            <a:ext cx="4038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>
                <a:solidFill>
                  <a:schemeClr val="tx1"/>
                </a:solidFill>
              </a:rPr>
              <a:t>भाव- स्वयं में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81" name="Google Shape;181;g375c9553786_0_360"/>
          <p:cNvSpPr txBox="1"/>
          <p:nvPr/>
        </p:nvSpPr>
        <p:spPr>
          <a:xfrm>
            <a:off x="4997850" y="1371600"/>
            <a:ext cx="29127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विश्वास, सम्मान, स्नेह, प्रेम.........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82" name="Google Shape;182;g375c9553786_0_360"/>
          <p:cNvSpPr txBox="1"/>
          <p:nvPr/>
        </p:nvSpPr>
        <p:spPr>
          <a:xfrm>
            <a:off x="4997850" y="3657600"/>
            <a:ext cx="3585300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अविश्वास/शंका,अपमान</a:t>
            </a:r>
            <a:r>
              <a:rPr lang="hi-IN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विरोध, द्वेष, ईर्ष्या, घृणा,</a:t>
            </a:r>
            <a:r>
              <a:rPr lang="hi-IN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नफरत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83" name="Google Shape;183;g375c9553786_0_360"/>
          <p:cNvSpPr txBox="1"/>
          <p:nvPr/>
        </p:nvSpPr>
        <p:spPr>
          <a:xfrm>
            <a:off x="5555025" y="2665550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या</a:t>
            </a:r>
            <a:endParaRPr>
              <a:solidFill>
                <a:schemeClr val="tx1"/>
              </a:solidFill>
            </a:endParaRPr>
          </a:p>
        </p:txBody>
      </p:sp>
      <p:cxnSp>
        <p:nvCxnSpPr>
          <p:cNvPr id="184" name="Google Shape;184;g375c9553786_0_360"/>
          <p:cNvCxnSpPr/>
          <p:nvPr/>
        </p:nvCxnSpPr>
        <p:spPr>
          <a:xfrm>
            <a:off x="3880600" y="3467000"/>
            <a:ext cx="768000" cy="648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5" name="Google Shape;185;g375c9553786_0_360"/>
          <p:cNvCxnSpPr/>
          <p:nvPr/>
        </p:nvCxnSpPr>
        <p:spPr>
          <a:xfrm rot="10800000" flipH="1">
            <a:off x="3880600" y="1942800"/>
            <a:ext cx="768000" cy="648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6" name="Google Shape;186;g375c9553786_0_360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75c9553786_0_37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>
                <a:solidFill>
                  <a:schemeClr val="tx1"/>
                </a:solidFill>
              </a:rPr>
              <a:t>सुख-समृद्धि पूर्वक जीते हुए मानव का स्वरूप</a:t>
            </a:r>
            <a:endParaRPr sz="3200">
              <a:solidFill>
                <a:schemeClr val="tx1"/>
              </a:solidFill>
            </a:endParaRPr>
          </a:p>
        </p:txBody>
      </p:sp>
      <p:sp>
        <p:nvSpPr>
          <p:cNvPr id="192" name="Google Shape;192;g375c9553786_0_371"/>
          <p:cNvSpPr txBox="1">
            <a:spLocks noGrp="1"/>
          </p:cNvSpPr>
          <p:nvPr>
            <p:ph type="body" idx="1"/>
          </p:nvPr>
        </p:nvSpPr>
        <p:spPr>
          <a:xfrm>
            <a:off x="381000" y="2590800"/>
            <a:ext cx="396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>
                <a:solidFill>
                  <a:schemeClr val="tx1"/>
                </a:solidFill>
              </a:rPr>
              <a:t>भाव- स्वयं में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93" name="Google Shape;193;g375c9553786_0_371"/>
          <p:cNvSpPr/>
          <p:nvPr/>
        </p:nvSpPr>
        <p:spPr>
          <a:xfrm>
            <a:off x="4572000" y="2667000"/>
            <a:ext cx="4038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विश्वास, सम्मान, स्नेह, प्रेम....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94" name="Google Shape;194;g375c9553786_0_371"/>
          <p:cNvSpPr/>
          <p:nvPr/>
        </p:nvSpPr>
        <p:spPr>
          <a:xfrm>
            <a:off x="5181600" y="4572000"/>
            <a:ext cx="29718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स्वयं का सुख</a:t>
            </a:r>
            <a:endParaRPr dirty="0">
              <a:solidFill>
                <a:schemeClr val="tx1"/>
              </a:solidFill>
            </a:endParaRPr>
          </a:p>
        </p:txBody>
      </p:sp>
      <p:cxnSp>
        <p:nvCxnSpPr>
          <p:cNvPr id="195" name="Google Shape;195;g375c9553786_0_371"/>
          <p:cNvCxnSpPr/>
          <p:nvPr/>
        </p:nvCxnSpPr>
        <p:spPr>
          <a:xfrm rot="5400000">
            <a:off x="5511013" y="4040050"/>
            <a:ext cx="838200" cy="1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96" name="Google Shape;196;g375c9553786_0_371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75c9553786_0_38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>
                <a:solidFill>
                  <a:schemeClr val="tx1"/>
                </a:solidFill>
              </a:rPr>
              <a:t>सुख-समृद्धि पूर्वक जीते हुए मानव का स्वरूप</a:t>
            </a:r>
            <a:endParaRPr sz="3200">
              <a:solidFill>
                <a:schemeClr val="tx1"/>
              </a:solidFill>
            </a:endParaRPr>
          </a:p>
        </p:txBody>
      </p:sp>
      <p:sp>
        <p:nvSpPr>
          <p:cNvPr id="202" name="Google Shape;202;g375c9553786_0_380"/>
          <p:cNvSpPr txBox="1">
            <a:spLocks noGrp="1"/>
          </p:cNvSpPr>
          <p:nvPr>
            <p:ph type="body" idx="1"/>
          </p:nvPr>
        </p:nvSpPr>
        <p:spPr>
          <a:xfrm>
            <a:off x="381000" y="2590800"/>
            <a:ext cx="4038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>
                <a:solidFill>
                  <a:schemeClr val="tx1"/>
                </a:solidFill>
              </a:rPr>
              <a:t>समझ- स्वयं में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03" name="Google Shape;203;g375c9553786_0_380"/>
          <p:cNvSpPr txBox="1"/>
          <p:nvPr/>
        </p:nvSpPr>
        <p:spPr>
          <a:xfrm>
            <a:off x="5486400" y="1295400"/>
            <a:ext cx="3200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	वास्तविकताओं की ठीक-ठीक समझ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04" name="Google Shape;204;g375c9553786_0_380"/>
          <p:cNvSpPr txBox="1"/>
          <p:nvPr/>
        </p:nvSpPr>
        <p:spPr>
          <a:xfrm>
            <a:off x="5682025" y="3919850"/>
            <a:ext cx="3200400" cy="13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	बिना जाँची-परखी मान्यताएँ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05" name="Google Shape;205;g375c9553786_0_380"/>
          <p:cNvSpPr txBox="1"/>
          <p:nvPr/>
        </p:nvSpPr>
        <p:spPr>
          <a:xfrm>
            <a:off x="6477000" y="2724100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या</a:t>
            </a:r>
            <a:endParaRPr>
              <a:solidFill>
                <a:schemeClr val="tx1"/>
              </a:solidFill>
            </a:endParaRPr>
          </a:p>
        </p:txBody>
      </p:sp>
      <p:cxnSp>
        <p:nvCxnSpPr>
          <p:cNvPr id="206" name="Google Shape;206;g375c9553786_0_380"/>
          <p:cNvCxnSpPr/>
          <p:nvPr/>
        </p:nvCxnSpPr>
        <p:spPr>
          <a:xfrm>
            <a:off x="4572000" y="3695600"/>
            <a:ext cx="768000" cy="648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7" name="Google Shape;207;g375c9553786_0_380"/>
          <p:cNvCxnSpPr/>
          <p:nvPr/>
        </p:nvCxnSpPr>
        <p:spPr>
          <a:xfrm rot="10800000" flipH="1">
            <a:off x="4572000" y="1942800"/>
            <a:ext cx="768000" cy="648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8" name="Google Shape;208;g375c9553786_0_380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75c9553786_0_39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>
                <a:solidFill>
                  <a:schemeClr val="tx1"/>
                </a:solidFill>
              </a:rPr>
              <a:t>सुख-समृद्धि पूर्वक जीते हुए मानव का स्वरूप</a:t>
            </a:r>
            <a:endParaRPr sz="3200">
              <a:solidFill>
                <a:schemeClr val="tx1"/>
              </a:solidFill>
            </a:endParaRPr>
          </a:p>
        </p:txBody>
      </p:sp>
      <p:sp>
        <p:nvSpPr>
          <p:cNvPr id="214" name="Google Shape;214;g375c9553786_0_391"/>
          <p:cNvSpPr txBox="1">
            <a:spLocks noGrp="1"/>
          </p:cNvSpPr>
          <p:nvPr>
            <p:ph type="body" idx="1"/>
          </p:nvPr>
        </p:nvSpPr>
        <p:spPr>
          <a:xfrm>
            <a:off x="381000" y="2590800"/>
            <a:ext cx="2783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>
                <a:solidFill>
                  <a:schemeClr val="tx1"/>
                </a:solidFill>
              </a:rPr>
              <a:t>समझ- स्वयं में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15" name="Google Shape;215;g375c9553786_0_391"/>
          <p:cNvSpPr/>
          <p:nvPr/>
        </p:nvSpPr>
        <p:spPr>
          <a:xfrm>
            <a:off x="4156525" y="1977675"/>
            <a:ext cx="4648200" cy="17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	वास्तविकताओं की ठीक-ठीक समझ- स्वयं, परिवार, समाज, प्रकृति/अस्तित्व के बारे में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16" name="Google Shape;216;g375c9553786_0_391"/>
          <p:cNvSpPr/>
          <p:nvPr/>
        </p:nvSpPr>
        <p:spPr>
          <a:xfrm>
            <a:off x="4572000" y="5335725"/>
            <a:ext cx="3657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स्वयं के सुख की निरंतरता</a:t>
            </a:r>
            <a:endParaRPr sz="2400" b="0" i="0" u="none" strike="noStrike" cap="none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7" name="Google Shape;217;g375c9553786_0_391"/>
          <p:cNvCxnSpPr/>
          <p:nvPr/>
        </p:nvCxnSpPr>
        <p:spPr>
          <a:xfrm rot="5400000">
            <a:off x="5677738" y="4533150"/>
            <a:ext cx="838200" cy="15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18" name="Google Shape;218;g375c9553786_0_391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75c9553786_0_40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>
                <a:solidFill>
                  <a:schemeClr val="tx1"/>
                </a:solidFill>
              </a:rPr>
              <a:t>विकसित परिवार एवं समाज का स्वरूप</a:t>
            </a:r>
            <a:endParaRPr sz="3200">
              <a:solidFill>
                <a:schemeClr val="tx1"/>
              </a:solidFill>
            </a:endParaRPr>
          </a:p>
        </p:txBody>
      </p:sp>
      <p:sp>
        <p:nvSpPr>
          <p:cNvPr id="224" name="Google Shape;224;g375c9553786_0_400"/>
          <p:cNvSpPr txBox="1">
            <a:spLocks noGrp="1"/>
          </p:cNvSpPr>
          <p:nvPr>
            <p:ph type="body" idx="1"/>
          </p:nvPr>
        </p:nvSpPr>
        <p:spPr>
          <a:xfrm>
            <a:off x="0" y="4813275"/>
            <a:ext cx="2438400" cy="19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>
                <a:solidFill>
                  <a:schemeClr val="tx1"/>
                </a:solidFill>
              </a:rPr>
              <a:t>	</a:t>
            </a:r>
            <a:r>
              <a:rPr lang="hi-IN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हर व्यक्ति में</a:t>
            </a:r>
            <a:r>
              <a:rPr lang="hi-IN" sz="2400" dirty="0">
                <a:solidFill>
                  <a:schemeClr val="tx1"/>
                </a:solidFill>
              </a:rPr>
              <a:t> </a:t>
            </a:r>
            <a:endParaRPr sz="2400"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372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372"/>
              </a:spcBef>
              <a:spcAft>
                <a:spcPts val="1200"/>
              </a:spcAft>
              <a:buClr>
                <a:schemeClr val="dk1"/>
              </a:buClr>
              <a:buSzPts val="2400"/>
              <a:buNone/>
            </a:pPr>
            <a:r>
              <a:rPr lang="hi-IN" sz="2400" dirty="0">
                <a:solidFill>
                  <a:schemeClr val="tx1"/>
                </a:solidFill>
              </a:rPr>
              <a:t>			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25" name="Google Shape;225;g375c9553786_0_400"/>
          <p:cNvSpPr txBox="1"/>
          <p:nvPr/>
        </p:nvSpPr>
        <p:spPr>
          <a:xfrm>
            <a:off x="304800" y="1447800"/>
            <a:ext cx="12954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समाधान</a:t>
            </a:r>
            <a:endParaRPr>
              <a:solidFill>
                <a:schemeClr val="tx1"/>
              </a:solidFill>
            </a:endParaRPr>
          </a:p>
          <a:p>
            <a:pPr marL="342900" marR="0" lvl="0" indent="-342900" algn="ctr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या</a:t>
            </a:r>
            <a:endParaRPr>
              <a:solidFill>
                <a:schemeClr val="tx1"/>
              </a:solidFill>
            </a:endParaRPr>
          </a:p>
          <a:p>
            <a:pPr marL="342900" marR="0" lvl="0" indent="-342900" algn="ctr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समस्या</a:t>
            </a:r>
            <a:endParaRPr sz="2400" b="0" i="0" u="none" strike="noStrike" cap="none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g375c9553786_0_400"/>
          <p:cNvSpPr txBox="1"/>
          <p:nvPr/>
        </p:nvSpPr>
        <p:spPr>
          <a:xfrm>
            <a:off x="2286000" y="1447800"/>
            <a:ext cx="2209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समृद्धि</a:t>
            </a:r>
            <a:endParaRPr>
              <a:solidFill>
                <a:schemeClr val="tx1"/>
              </a:solidFill>
            </a:endParaRPr>
          </a:p>
          <a:p>
            <a:pPr marL="342900" marR="0" lvl="0" indent="-342900" algn="ctr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या</a:t>
            </a:r>
            <a:endParaRPr>
              <a:solidFill>
                <a:schemeClr val="tx1"/>
              </a:solidFill>
            </a:endParaRPr>
          </a:p>
          <a:p>
            <a:pPr marL="342900" marR="0" lvl="0" indent="-342900" algn="ctr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अभाव/दरिद्रता</a:t>
            </a:r>
            <a:endParaRPr sz="2400" b="0" i="0" u="none" strike="noStrike" cap="none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375c9553786_0_400"/>
          <p:cNvSpPr txBox="1"/>
          <p:nvPr/>
        </p:nvSpPr>
        <p:spPr>
          <a:xfrm>
            <a:off x="4648200" y="1385699"/>
            <a:ext cx="2362200" cy="1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अभय/विश्वास</a:t>
            </a:r>
            <a:endParaRPr>
              <a:solidFill>
                <a:schemeClr val="tx1"/>
              </a:solidFill>
            </a:endParaRPr>
          </a:p>
          <a:p>
            <a:pPr marL="342900" marR="0" lvl="0" indent="-342900" algn="ctr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या </a:t>
            </a:r>
            <a:endParaRPr>
              <a:solidFill>
                <a:schemeClr val="tx1"/>
              </a:solidFill>
            </a:endParaRPr>
          </a:p>
          <a:p>
            <a:pPr marL="342900" marR="0" lvl="0" indent="-342900" algn="ctr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भय</a:t>
            </a:r>
            <a:endParaRPr sz="2400" b="0" i="0" u="none" strike="noStrike" cap="none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375c9553786_0_400"/>
          <p:cNvSpPr txBox="1"/>
          <p:nvPr/>
        </p:nvSpPr>
        <p:spPr>
          <a:xfrm>
            <a:off x="7239000" y="1371600"/>
            <a:ext cx="19050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सह-अस्तित्व</a:t>
            </a:r>
            <a:endParaRPr>
              <a:solidFill>
                <a:schemeClr val="tx1"/>
              </a:solidFill>
            </a:endParaRPr>
          </a:p>
          <a:p>
            <a:pPr marL="342900" marR="0" lvl="0" indent="-342900" algn="ctr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या</a:t>
            </a:r>
            <a:endParaRPr>
              <a:solidFill>
                <a:schemeClr val="tx1"/>
              </a:solidFill>
            </a:endParaRPr>
          </a:p>
          <a:p>
            <a:pPr marL="342900" marR="0" lvl="0" indent="-342900" algn="ctr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शोषण</a:t>
            </a:r>
            <a:endParaRPr sz="2400" b="0" i="0" u="none" strike="noStrike" cap="none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375c9553786_0_400"/>
          <p:cNvSpPr txBox="1"/>
          <p:nvPr/>
        </p:nvSpPr>
        <p:spPr>
          <a:xfrm>
            <a:off x="2438400" y="4813275"/>
            <a:ext cx="19050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हर परिवार में</a:t>
            </a:r>
            <a:endParaRPr sz="2400" b="0" i="0" u="none" strike="noStrike" cap="none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75c9553786_0_400"/>
          <p:cNvSpPr txBox="1"/>
          <p:nvPr/>
        </p:nvSpPr>
        <p:spPr>
          <a:xfrm>
            <a:off x="5047350" y="4813285"/>
            <a:ext cx="1563900" cy="16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समाज में</a:t>
            </a:r>
            <a:endParaRPr sz="2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375c9553786_0_400"/>
          <p:cNvSpPr txBox="1"/>
          <p:nvPr/>
        </p:nvSpPr>
        <p:spPr>
          <a:xfrm>
            <a:off x="6688325" y="4813275"/>
            <a:ext cx="2362200" cy="16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प्रकृति/अस्तित्व में</a:t>
            </a:r>
            <a:endParaRPr sz="2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2" name="Google Shape;232;g375c9553786_0_400"/>
          <p:cNvCxnSpPr/>
          <p:nvPr/>
        </p:nvCxnSpPr>
        <p:spPr>
          <a:xfrm rot="5400000">
            <a:off x="533388" y="3847350"/>
            <a:ext cx="838200" cy="15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33" name="Google Shape;233;g375c9553786_0_400"/>
          <p:cNvCxnSpPr/>
          <p:nvPr/>
        </p:nvCxnSpPr>
        <p:spPr>
          <a:xfrm rot="5400000">
            <a:off x="2879438" y="3847350"/>
            <a:ext cx="838200" cy="15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34" name="Google Shape;234;g375c9553786_0_400"/>
          <p:cNvCxnSpPr/>
          <p:nvPr/>
        </p:nvCxnSpPr>
        <p:spPr>
          <a:xfrm rot="5400000">
            <a:off x="5410192" y="3847350"/>
            <a:ext cx="838200" cy="15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35" name="Google Shape;235;g375c9553786_0_400"/>
          <p:cNvCxnSpPr/>
          <p:nvPr/>
        </p:nvCxnSpPr>
        <p:spPr>
          <a:xfrm rot="5400000">
            <a:off x="7772388" y="3847361"/>
            <a:ext cx="838200" cy="15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36" name="Google Shape;236;g375c9553786_0_400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75c9553786_0_43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dirty="0"/>
              <a:t>मध्यस्थ दर्शन- परिचय शिविर</a:t>
            </a:r>
            <a:endParaRPr sz="3200" dirty="0"/>
          </a:p>
        </p:txBody>
      </p:sp>
      <p:sp>
        <p:nvSpPr>
          <p:cNvPr id="261" name="Google Shape;261;g375c9553786_0_4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/>
              <a:t>विकसित परिवार एवं समाज के मूल में विकसित मानव</a:t>
            </a:r>
            <a:endParaRPr/>
          </a:p>
        </p:txBody>
      </p:sp>
      <p:cxnSp>
        <p:nvCxnSpPr>
          <p:cNvPr id="262" name="Google Shape;262;g375c9553786_0_435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75c9553786_0_4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>
                <a:solidFill>
                  <a:schemeClr val="tx1"/>
                </a:solidFill>
              </a:rPr>
              <a:t>विकसित मानव का स्वरूप</a:t>
            </a:r>
            <a:endParaRPr sz="3200">
              <a:solidFill>
                <a:schemeClr val="tx1"/>
              </a:solidFill>
            </a:endParaRPr>
          </a:p>
        </p:txBody>
      </p:sp>
      <p:sp>
        <p:nvSpPr>
          <p:cNvPr id="268" name="Google Shape;268;g375c9553786_0_441"/>
          <p:cNvSpPr txBox="1">
            <a:spLocks noGrp="1"/>
          </p:cNvSpPr>
          <p:nvPr>
            <p:ph type="body" idx="1"/>
          </p:nvPr>
        </p:nvSpPr>
        <p:spPr>
          <a:xfrm>
            <a:off x="152400" y="1143000"/>
            <a:ext cx="15906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200">
                <a:solidFill>
                  <a:schemeClr val="tx1"/>
                </a:solidFill>
              </a:rPr>
              <a:t>समझ- </a:t>
            </a:r>
            <a:endParaRPr>
              <a:solidFill>
                <a:schemeClr val="tx1"/>
              </a:solidFill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200"/>
              <a:buNone/>
            </a:pPr>
            <a:r>
              <a:rPr lang="hi-IN" sz="2200">
                <a:solidFill>
                  <a:schemeClr val="tx1"/>
                </a:solidFill>
              </a:rPr>
              <a:t>स्वयं में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69" name="Google Shape;269;g375c9553786_0_441"/>
          <p:cNvSpPr/>
          <p:nvPr/>
        </p:nvSpPr>
        <p:spPr>
          <a:xfrm>
            <a:off x="-76200" y="2133600"/>
            <a:ext cx="2057400" cy="21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वास्तविकताओं की -</a:t>
            </a:r>
            <a:r>
              <a:rPr lang="hi-IN" sz="2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i-IN" sz="22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स्वयं,</a:t>
            </a:r>
            <a:endParaRPr sz="220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परिवार,समाज,</a:t>
            </a:r>
            <a:endParaRPr sz="220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प्रकृति/अस्तित्व के बारे में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70" name="Google Shape;270;g375c9553786_0_441"/>
          <p:cNvSpPr/>
          <p:nvPr/>
        </p:nvSpPr>
        <p:spPr>
          <a:xfrm>
            <a:off x="0" y="5638800"/>
            <a:ext cx="17361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स्वयं के सुख </a:t>
            </a:r>
            <a:endParaRPr>
              <a:solidFill>
                <a:schemeClr val="tx1"/>
              </a:solidFill>
            </a:endParaRP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None/>
            </a:pPr>
            <a:r>
              <a:rPr lang="hi-IN" sz="22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की निरंतरता</a:t>
            </a:r>
            <a:endParaRPr>
              <a:solidFill>
                <a:schemeClr val="tx1"/>
              </a:solidFill>
            </a:endParaRPr>
          </a:p>
        </p:txBody>
      </p:sp>
      <p:cxnSp>
        <p:nvCxnSpPr>
          <p:cNvPr id="271" name="Google Shape;271;g375c9553786_0_441"/>
          <p:cNvCxnSpPr/>
          <p:nvPr/>
        </p:nvCxnSpPr>
        <p:spPr>
          <a:xfrm rot="5400000">
            <a:off x="419938" y="4990350"/>
            <a:ext cx="838200" cy="1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72" name="Google Shape;272;g375c9553786_0_441"/>
          <p:cNvSpPr txBox="1"/>
          <p:nvPr/>
        </p:nvSpPr>
        <p:spPr>
          <a:xfrm>
            <a:off x="3733800" y="1068000"/>
            <a:ext cx="1249500" cy="9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विचार- </a:t>
            </a:r>
            <a:endParaRPr>
              <a:solidFill>
                <a:schemeClr val="tx1"/>
              </a:solidFill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स्वयं में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73" name="Google Shape;273;g375c9553786_0_441"/>
          <p:cNvSpPr/>
          <p:nvPr/>
        </p:nvSpPr>
        <p:spPr>
          <a:xfrm>
            <a:off x="3521600" y="2133600"/>
            <a:ext cx="17361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समाधान </a:t>
            </a:r>
            <a:endParaRPr dirty="0">
              <a:solidFill>
                <a:schemeClr val="tx1"/>
              </a:solidFill>
            </a:endParaRPr>
          </a:p>
          <a:p>
            <a:pPr marL="342900" marR="0" lvl="0" indent="-342900" algn="ctr" rtl="0">
              <a:spcBef>
                <a:spcPts val="440"/>
              </a:spcBef>
              <a:spcAft>
                <a:spcPts val="0"/>
              </a:spcAft>
              <a:buNone/>
            </a:pPr>
            <a:r>
              <a:rPr lang="hi-IN" sz="2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पूर्वक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74" name="Google Shape;274;g375c9553786_0_441"/>
          <p:cNvSpPr/>
          <p:nvPr/>
        </p:nvSpPr>
        <p:spPr>
          <a:xfrm>
            <a:off x="1858650" y="5766900"/>
            <a:ext cx="1590600" cy="5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स्वयं का</a:t>
            </a:r>
            <a:r>
              <a:rPr lang="hi-IN" sz="2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i-IN" sz="2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सुख</a:t>
            </a:r>
            <a:endParaRPr dirty="0">
              <a:solidFill>
                <a:schemeClr val="tx1"/>
              </a:solidFill>
            </a:endParaRPr>
          </a:p>
        </p:txBody>
      </p:sp>
      <p:cxnSp>
        <p:nvCxnSpPr>
          <p:cNvPr id="275" name="Google Shape;275;g375c9553786_0_441"/>
          <p:cNvCxnSpPr/>
          <p:nvPr/>
        </p:nvCxnSpPr>
        <p:spPr>
          <a:xfrm flipH="1">
            <a:off x="4189425" y="4515950"/>
            <a:ext cx="21300" cy="894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76" name="Google Shape;276;g375c9553786_0_441"/>
          <p:cNvSpPr txBox="1"/>
          <p:nvPr/>
        </p:nvSpPr>
        <p:spPr>
          <a:xfrm>
            <a:off x="5257800" y="1158275"/>
            <a:ext cx="17361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व्यवहार- </a:t>
            </a:r>
            <a:endParaRPr>
              <a:solidFill>
                <a:schemeClr val="tx1"/>
              </a:solidFill>
            </a:endParaRP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मानव के साथ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77" name="Google Shape;277;g375c9553786_0_441"/>
          <p:cNvSpPr/>
          <p:nvPr/>
        </p:nvSpPr>
        <p:spPr>
          <a:xfrm>
            <a:off x="5135217" y="2151810"/>
            <a:ext cx="1736100" cy="97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hi-IN" sz="2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न्याय पूर्वक</a:t>
            </a:r>
            <a:endParaRPr sz="22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8" name="Google Shape;278;g375c9553786_0_441"/>
          <p:cNvSpPr/>
          <p:nvPr/>
        </p:nvSpPr>
        <p:spPr>
          <a:xfrm>
            <a:off x="5105400" y="5766750"/>
            <a:ext cx="1590600" cy="5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दोनों का सुख</a:t>
            </a:r>
            <a:endParaRPr dirty="0">
              <a:solidFill>
                <a:schemeClr val="tx1"/>
              </a:solidFill>
            </a:endParaRPr>
          </a:p>
        </p:txBody>
      </p:sp>
      <p:cxnSp>
        <p:nvCxnSpPr>
          <p:cNvPr id="279" name="Google Shape;279;g375c9553786_0_441"/>
          <p:cNvCxnSpPr/>
          <p:nvPr/>
        </p:nvCxnSpPr>
        <p:spPr>
          <a:xfrm rot="5400000">
            <a:off x="5449138" y="4990350"/>
            <a:ext cx="838200" cy="1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80" name="Google Shape;280;g375c9553786_0_441"/>
          <p:cNvSpPr txBox="1"/>
          <p:nvPr/>
        </p:nvSpPr>
        <p:spPr>
          <a:xfrm>
            <a:off x="7162800" y="1156725"/>
            <a:ext cx="1876200" cy="9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व्यवसाय- </a:t>
            </a:r>
            <a:endParaRPr>
              <a:solidFill>
                <a:schemeClr val="tx1"/>
              </a:solidFill>
            </a:endParaRP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प्रकृति के साथ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81" name="Google Shape;281;g375c9553786_0_441"/>
          <p:cNvSpPr/>
          <p:nvPr/>
        </p:nvSpPr>
        <p:spPr>
          <a:xfrm>
            <a:off x="6696000" y="2161750"/>
            <a:ext cx="2312000" cy="5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	प्राकृतिक नियम पूर्वक उत्पादन एवं सदुपयोग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82" name="Google Shape;282;g375c9553786_0_441"/>
          <p:cNvSpPr/>
          <p:nvPr/>
        </p:nvSpPr>
        <p:spPr>
          <a:xfrm>
            <a:off x="6847890" y="5638800"/>
            <a:ext cx="23193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मानव की समृद्धि</a:t>
            </a:r>
            <a:endParaRPr dirty="0">
              <a:solidFill>
                <a:schemeClr val="tx1"/>
              </a:solidFill>
            </a:endParaRPr>
          </a:p>
          <a:p>
            <a:pPr marR="0" lvl="0" algn="l" rtl="0">
              <a:spcBef>
                <a:spcPts val="440"/>
              </a:spcBef>
              <a:spcAft>
                <a:spcPts val="0"/>
              </a:spcAft>
              <a:buNone/>
            </a:pPr>
            <a:r>
              <a:rPr lang="hi-IN" sz="2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शरीर का स्वास्थ्य प्रकृति में संतुलन</a:t>
            </a:r>
            <a:endParaRPr dirty="0">
              <a:solidFill>
                <a:schemeClr val="tx1"/>
              </a:solidFill>
            </a:endParaRPr>
          </a:p>
        </p:txBody>
      </p:sp>
      <p:cxnSp>
        <p:nvCxnSpPr>
          <p:cNvPr id="283" name="Google Shape;283;g375c9553786_0_441"/>
          <p:cNvCxnSpPr/>
          <p:nvPr/>
        </p:nvCxnSpPr>
        <p:spPr>
          <a:xfrm rot="5400000">
            <a:off x="7277938" y="4990350"/>
            <a:ext cx="838200" cy="1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84" name="Google Shape;284;g375c9553786_0_441"/>
          <p:cNvSpPr txBox="1"/>
          <p:nvPr/>
        </p:nvSpPr>
        <p:spPr>
          <a:xfrm>
            <a:off x="2133600" y="1143000"/>
            <a:ext cx="13881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भाव- </a:t>
            </a:r>
            <a:endParaRPr>
              <a:solidFill>
                <a:schemeClr val="tx1"/>
              </a:solidFill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स्वयं में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85" name="Google Shape;285;g375c9553786_0_441"/>
          <p:cNvSpPr/>
          <p:nvPr/>
        </p:nvSpPr>
        <p:spPr>
          <a:xfrm>
            <a:off x="1533626" y="2133600"/>
            <a:ext cx="2124024" cy="16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विश्वास, सम्मान,स्नेह.. </a:t>
            </a:r>
            <a:endParaRPr dirty="0">
              <a:solidFill>
                <a:schemeClr val="tx1"/>
              </a:solidFill>
            </a:endParaRPr>
          </a:p>
          <a:p>
            <a:pPr marL="342900" marR="0" lvl="0" indent="-342900" algn="ctr" rtl="0">
              <a:spcBef>
                <a:spcPts val="440"/>
              </a:spcBef>
              <a:spcAft>
                <a:spcPts val="0"/>
              </a:spcAft>
              <a:buNone/>
            </a:pPr>
            <a:r>
              <a:rPr lang="hi-IN" sz="2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पूर्वक</a:t>
            </a:r>
            <a:endParaRPr dirty="0">
              <a:solidFill>
                <a:schemeClr val="tx1"/>
              </a:solidFill>
            </a:endParaRPr>
          </a:p>
        </p:txBody>
      </p:sp>
      <p:cxnSp>
        <p:nvCxnSpPr>
          <p:cNvPr id="286" name="Google Shape;286;g375c9553786_0_441"/>
          <p:cNvCxnSpPr/>
          <p:nvPr/>
        </p:nvCxnSpPr>
        <p:spPr>
          <a:xfrm rot="5400000">
            <a:off x="2170950" y="4990350"/>
            <a:ext cx="838200" cy="1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87" name="Google Shape;287;g375c9553786_0_441"/>
          <p:cNvSpPr/>
          <p:nvPr/>
        </p:nvSpPr>
        <p:spPr>
          <a:xfrm>
            <a:off x="3501750" y="5766900"/>
            <a:ext cx="1590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स्वयं का</a:t>
            </a:r>
            <a:r>
              <a:rPr lang="hi-IN" sz="2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i-IN" sz="2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सुख</a:t>
            </a:r>
            <a:endParaRPr dirty="0">
              <a:solidFill>
                <a:schemeClr val="tx1"/>
              </a:solidFill>
            </a:endParaRPr>
          </a:p>
        </p:txBody>
      </p:sp>
      <p:cxnSp>
        <p:nvCxnSpPr>
          <p:cNvPr id="288" name="Google Shape;288;g375c9553786_0_441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75c9553786_0_4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>
                <a:solidFill>
                  <a:schemeClr val="tx1"/>
                </a:solidFill>
              </a:rPr>
              <a:t>विकसित परिवार एवं समाज का स्वरूप</a:t>
            </a:r>
            <a:endParaRPr sz="3200">
              <a:solidFill>
                <a:schemeClr val="tx1"/>
              </a:solidFill>
            </a:endParaRPr>
          </a:p>
        </p:txBody>
      </p:sp>
      <p:sp>
        <p:nvSpPr>
          <p:cNvPr id="242" name="Google Shape;242;g375c9553786_0_417"/>
          <p:cNvSpPr txBox="1">
            <a:spLocks noGrp="1"/>
          </p:cNvSpPr>
          <p:nvPr>
            <p:ph type="body" idx="1"/>
          </p:nvPr>
        </p:nvSpPr>
        <p:spPr>
          <a:xfrm>
            <a:off x="152400" y="3505200"/>
            <a:ext cx="2438400" cy="26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>
                <a:solidFill>
                  <a:schemeClr val="tx1"/>
                </a:solidFill>
              </a:rPr>
              <a:t>						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372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372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372"/>
              </a:spcBef>
              <a:spcAft>
                <a:spcPts val="1200"/>
              </a:spcAft>
              <a:buClr>
                <a:schemeClr val="dk1"/>
              </a:buClr>
              <a:buSzPts val="2400"/>
              <a:buNone/>
            </a:pPr>
            <a:r>
              <a:rPr lang="hi-IN" sz="2400" dirty="0">
                <a:solidFill>
                  <a:schemeClr val="tx1"/>
                </a:solidFill>
              </a:rPr>
              <a:t>			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43" name="Google Shape;243;g375c9553786_0_417"/>
          <p:cNvSpPr txBox="1"/>
          <p:nvPr/>
        </p:nvSpPr>
        <p:spPr>
          <a:xfrm>
            <a:off x="304800" y="1447800"/>
            <a:ext cx="1295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समाधान</a:t>
            </a:r>
            <a:endParaRPr sz="2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75c9553786_0_417"/>
          <p:cNvSpPr txBox="1"/>
          <p:nvPr/>
        </p:nvSpPr>
        <p:spPr>
          <a:xfrm>
            <a:off x="2819400" y="1447800"/>
            <a:ext cx="1295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समृद्धि</a:t>
            </a:r>
            <a:endParaRPr sz="2400" b="0" i="0" u="none" strike="noStrike" cap="none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375c9553786_0_417"/>
          <p:cNvSpPr txBox="1"/>
          <p:nvPr/>
        </p:nvSpPr>
        <p:spPr>
          <a:xfrm>
            <a:off x="5334000" y="1399736"/>
            <a:ext cx="1295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अभय</a:t>
            </a:r>
            <a:endParaRPr sz="2400" b="0" i="0" u="none" strike="noStrike" cap="none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375c9553786_0_417"/>
          <p:cNvSpPr txBox="1"/>
          <p:nvPr/>
        </p:nvSpPr>
        <p:spPr>
          <a:xfrm>
            <a:off x="7239000" y="1371600"/>
            <a:ext cx="1905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सह-अस्तित्व</a:t>
            </a:r>
            <a:endParaRPr sz="2400" b="0" i="0" u="none" strike="noStrike" cap="none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375c9553786_0_417"/>
          <p:cNvSpPr txBox="1"/>
          <p:nvPr/>
        </p:nvSpPr>
        <p:spPr>
          <a:xfrm>
            <a:off x="152400" y="3276606"/>
            <a:ext cx="1788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हर व्यक्ति में</a:t>
            </a:r>
            <a:endParaRPr sz="2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375c9553786_0_417"/>
          <p:cNvSpPr txBox="1"/>
          <p:nvPr/>
        </p:nvSpPr>
        <p:spPr>
          <a:xfrm>
            <a:off x="2584913" y="3276606"/>
            <a:ext cx="1905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हर परिवार में</a:t>
            </a:r>
            <a:endParaRPr sz="2400" b="0" i="0" u="none" strike="noStrike" cap="none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g375c9553786_0_417"/>
          <p:cNvSpPr txBox="1"/>
          <p:nvPr/>
        </p:nvSpPr>
        <p:spPr>
          <a:xfrm>
            <a:off x="4976074" y="3276592"/>
            <a:ext cx="1563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समाज में</a:t>
            </a:r>
            <a:endParaRPr sz="2400" b="0" i="0" u="none" strike="noStrike" cap="none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g375c9553786_0_417"/>
          <p:cNvSpPr txBox="1"/>
          <p:nvPr/>
        </p:nvSpPr>
        <p:spPr>
          <a:xfrm>
            <a:off x="6629400" y="3276600"/>
            <a:ext cx="240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प्रकृति/अस्तित्व में</a:t>
            </a:r>
            <a:endParaRPr sz="2400" b="0" i="0" u="none" strike="noStrike" cap="none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1" name="Google Shape;251;g375c9553786_0_417"/>
          <p:cNvCxnSpPr/>
          <p:nvPr/>
        </p:nvCxnSpPr>
        <p:spPr>
          <a:xfrm rot="5400000">
            <a:off x="419938" y="2704350"/>
            <a:ext cx="838200" cy="15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52" name="Google Shape;252;g375c9553786_0_417"/>
          <p:cNvCxnSpPr/>
          <p:nvPr/>
        </p:nvCxnSpPr>
        <p:spPr>
          <a:xfrm rot="5400000">
            <a:off x="2858338" y="2704350"/>
            <a:ext cx="838200" cy="15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53" name="Google Shape;253;g375c9553786_0_417"/>
          <p:cNvCxnSpPr/>
          <p:nvPr/>
        </p:nvCxnSpPr>
        <p:spPr>
          <a:xfrm rot="5400000">
            <a:off x="5338942" y="2628150"/>
            <a:ext cx="838200" cy="15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54" name="Google Shape;254;g375c9553786_0_417"/>
          <p:cNvCxnSpPr/>
          <p:nvPr/>
        </p:nvCxnSpPr>
        <p:spPr>
          <a:xfrm rot="5400000">
            <a:off x="7658938" y="2580086"/>
            <a:ext cx="838200" cy="15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55" name="Google Shape;255;g375c9553786_0_417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869315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6C742-7A83-EEE7-8E70-BBFBF2E74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9336"/>
          </a:xfrm>
        </p:spPr>
        <p:txBody>
          <a:bodyPr/>
          <a:lstStyle/>
          <a:p>
            <a:r>
              <a:rPr lang="hi-IN" dirty="0"/>
              <a:t>मानव की मूल चाहना</a:t>
            </a:r>
            <a:r>
              <a:rPr lang="en-IN" dirty="0"/>
              <a:t> (Basic Human Aspiration)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71276-163B-F8F0-B912-347173BAA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695" y="1600200"/>
            <a:ext cx="9040305" cy="4526100"/>
          </a:xfrm>
        </p:spPr>
        <p:txBody>
          <a:bodyPr>
            <a:normAutofit/>
          </a:bodyPr>
          <a:lstStyle/>
          <a:p>
            <a:r>
              <a:rPr lang="hi-IN" sz="2200" dirty="0">
                <a:solidFill>
                  <a:schemeClr val="tx1"/>
                </a:solidFill>
              </a:rPr>
              <a:t>मानव की मूल चाहना-	सुख, समृद्धि		</a:t>
            </a:r>
            <a:r>
              <a:rPr lang="en-IN" sz="2200" dirty="0">
                <a:solidFill>
                  <a:schemeClr val="tx1"/>
                </a:solidFill>
              </a:rPr>
              <a:t>	</a:t>
            </a:r>
            <a:r>
              <a:rPr lang="hi-IN" sz="2200" dirty="0">
                <a:solidFill>
                  <a:schemeClr val="tx1"/>
                </a:solidFill>
              </a:rPr>
              <a:t>-निरंतर</a:t>
            </a:r>
            <a:endParaRPr lang="en-IN" sz="22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IN" sz="2200" dirty="0">
                <a:solidFill>
                  <a:schemeClr val="tx1"/>
                </a:solidFill>
              </a:rPr>
              <a:t>    Basic Human Aspiration	Happiness, Prosperity		-Continuous</a:t>
            </a:r>
            <a:endParaRPr lang="hi-IN" sz="2200" dirty="0">
              <a:solidFill>
                <a:schemeClr val="tx1"/>
              </a:solidFill>
            </a:endParaRPr>
          </a:p>
          <a:p>
            <a:endParaRPr lang="hi-IN" sz="2200" dirty="0">
              <a:solidFill>
                <a:schemeClr val="tx1"/>
              </a:solidFill>
            </a:endParaRPr>
          </a:p>
          <a:p>
            <a:endParaRPr lang="en-IN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311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595D0-971A-14B7-FD1F-804EE5AF3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2A5CA-BC86-5F61-9BB9-25E89836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5553"/>
            <a:ext cx="8229600" cy="709336"/>
          </a:xfrm>
        </p:spPr>
        <p:txBody>
          <a:bodyPr>
            <a:normAutofit/>
          </a:bodyPr>
          <a:lstStyle/>
          <a:p>
            <a:r>
              <a:rPr lang="hi-IN" dirty="0"/>
              <a:t>अध्ययन विधि </a:t>
            </a:r>
            <a:r>
              <a:rPr lang="en-IN" dirty="0"/>
              <a:t>(Process of Self-Exploration)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E15ABC-BBBC-34C4-2D3C-511DACA0F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929261"/>
            <a:ext cx="8592532" cy="1539446"/>
          </a:xfrm>
        </p:spPr>
        <p:txBody>
          <a:bodyPr>
            <a:noAutofit/>
          </a:bodyPr>
          <a:lstStyle/>
          <a:p>
            <a:r>
              <a:rPr lang="hi-IN" sz="2400" dirty="0">
                <a:solidFill>
                  <a:schemeClr val="tx1"/>
                </a:solidFill>
              </a:rPr>
              <a:t>अध्ययन विधि-	जो भी कहा जा रहा है, एक प्रस्ताव है</a:t>
            </a:r>
            <a:endParaRPr lang="en-IN" sz="24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IN" sz="2400" dirty="0">
                <a:solidFill>
                  <a:schemeClr val="tx1"/>
                </a:solidFill>
              </a:rPr>
              <a:t>		Whatever is being said, consider it as a proposal</a:t>
            </a:r>
            <a:endParaRPr lang="hi-IN" sz="24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hi-IN" sz="2400" dirty="0">
                <a:solidFill>
                  <a:schemeClr val="tx1"/>
                </a:solidFill>
              </a:rPr>
              <a:t>			जाँचें, न कि मानें</a:t>
            </a:r>
            <a:endParaRPr lang="en-IN" sz="24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IN" sz="2400" dirty="0">
                <a:solidFill>
                  <a:schemeClr val="tx1"/>
                </a:solidFill>
              </a:rPr>
              <a:t>		Verify it, Don’t assume it to be true or false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C9587C-12E0-2E53-5009-CB5019740086}"/>
              </a:ext>
            </a:extLst>
          </p:cNvPr>
          <p:cNvSpPr txBox="1">
            <a:spLocks/>
          </p:cNvSpPr>
          <p:nvPr/>
        </p:nvSpPr>
        <p:spPr>
          <a:xfrm>
            <a:off x="3616452" y="2875724"/>
            <a:ext cx="2058484" cy="709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None/>
            </a:pPr>
            <a:r>
              <a:rPr lang="hi-IN" sz="2200" dirty="0">
                <a:solidFill>
                  <a:schemeClr val="tx1"/>
                </a:solidFill>
              </a:rPr>
              <a:t>प्रस्ताव</a:t>
            </a:r>
            <a:r>
              <a:rPr lang="en-IN" sz="2200" dirty="0">
                <a:solidFill>
                  <a:schemeClr val="tx1"/>
                </a:solidFill>
              </a:rPr>
              <a:t>/ Proposal</a:t>
            </a:r>
            <a:endParaRPr lang="hi-IN" sz="2200" dirty="0">
              <a:solidFill>
                <a:schemeClr val="tx1"/>
              </a:solidFill>
            </a:endParaRPr>
          </a:p>
          <a:p>
            <a:pPr marL="114300" indent="0">
              <a:buFont typeface="Arial"/>
              <a:buNone/>
            </a:pPr>
            <a:endParaRPr lang="hi-IN" sz="2200" dirty="0">
              <a:solidFill>
                <a:schemeClr val="tx1"/>
              </a:solidFill>
            </a:endParaRPr>
          </a:p>
          <a:p>
            <a:pPr marL="114300" indent="0">
              <a:buFont typeface="Arial"/>
              <a:buNone/>
            </a:pPr>
            <a:endParaRPr lang="hi-IN" sz="2200" dirty="0">
              <a:solidFill>
                <a:schemeClr val="tx1"/>
              </a:solidFill>
            </a:endParaRPr>
          </a:p>
          <a:p>
            <a:pPr marL="114300" indent="0">
              <a:buFont typeface="Arial"/>
              <a:buNone/>
            </a:pPr>
            <a:endParaRPr lang="hi-IN" sz="2200" dirty="0">
              <a:solidFill>
                <a:schemeClr val="tx1"/>
              </a:solidFill>
            </a:endParaRPr>
          </a:p>
          <a:p>
            <a:endParaRPr lang="hi-IN" sz="2200" dirty="0">
              <a:solidFill>
                <a:schemeClr val="tx1"/>
              </a:solidFill>
            </a:endParaRPr>
          </a:p>
          <a:p>
            <a:endParaRPr lang="en-IN" sz="2200" dirty="0">
              <a:solidFill>
                <a:schemeClr val="tx1"/>
              </a:solidFill>
            </a:endParaRPr>
          </a:p>
        </p:txBody>
      </p:sp>
      <p:sp>
        <p:nvSpPr>
          <p:cNvPr id="6" name="Arrow: Curved Up 5">
            <a:extLst>
              <a:ext uri="{FF2B5EF4-FFF2-40B4-BE49-F238E27FC236}">
                <a16:creationId xmlns:a16="http://schemas.microsoft.com/office/drawing/2014/main" id="{792FFC92-E34B-A1FA-1D10-78F9050C4C81}"/>
              </a:ext>
            </a:extLst>
          </p:cNvPr>
          <p:cNvSpPr/>
          <p:nvPr/>
        </p:nvSpPr>
        <p:spPr>
          <a:xfrm rot="5400000">
            <a:off x="3204940" y="3808044"/>
            <a:ext cx="1539447" cy="716424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1683642-6EEC-EA2B-A6D0-03592702C161}"/>
              </a:ext>
            </a:extLst>
          </p:cNvPr>
          <p:cNvSpPr txBox="1">
            <a:spLocks/>
          </p:cNvSpPr>
          <p:nvPr/>
        </p:nvSpPr>
        <p:spPr>
          <a:xfrm>
            <a:off x="-188842" y="3466877"/>
            <a:ext cx="3806687" cy="1129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>
              <a:buNone/>
            </a:pPr>
            <a:r>
              <a:rPr lang="hi-IN" sz="2400" dirty="0">
                <a:solidFill>
                  <a:schemeClr val="tx1"/>
                </a:solidFill>
              </a:rPr>
              <a:t>1. अपनी सहज स्वीकृति के आधार पर</a:t>
            </a:r>
          </a:p>
          <a:p>
            <a:pPr marL="114300" indent="0" algn="ctr">
              <a:buNone/>
            </a:pPr>
            <a:r>
              <a:rPr lang="en-IN" sz="2400" dirty="0">
                <a:solidFill>
                  <a:schemeClr val="tx1"/>
                </a:solidFill>
              </a:rPr>
              <a:t>On the basis of your natural acceptance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F0F1426-61E5-BE94-9DB8-28B2C8D03B8D}"/>
              </a:ext>
            </a:extLst>
          </p:cNvPr>
          <p:cNvSpPr txBox="1">
            <a:spLocks/>
          </p:cNvSpPr>
          <p:nvPr/>
        </p:nvSpPr>
        <p:spPr>
          <a:xfrm>
            <a:off x="5403528" y="3506871"/>
            <a:ext cx="3545000" cy="937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>
              <a:buNone/>
            </a:pPr>
            <a:r>
              <a:rPr lang="en-IN" sz="2400" dirty="0">
                <a:solidFill>
                  <a:schemeClr val="tx1"/>
                </a:solidFill>
              </a:rPr>
              <a:t>2. </a:t>
            </a:r>
            <a:r>
              <a:rPr lang="hi-IN" sz="2400" dirty="0">
                <a:solidFill>
                  <a:schemeClr val="tx1"/>
                </a:solidFill>
              </a:rPr>
              <a:t>जीकर देखें</a:t>
            </a:r>
          </a:p>
          <a:p>
            <a:pPr marL="114300" indent="0" algn="ctr">
              <a:buNone/>
            </a:pPr>
            <a:r>
              <a:rPr lang="en-IN" sz="2400" dirty="0">
                <a:solidFill>
                  <a:schemeClr val="tx1"/>
                </a:solidFill>
              </a:rPr>
              <a:t>Experiential Validation</a:t>
            </a:r>
            <a:endParaRPr lang="hi-IN" sz="2400" dirty="0">
              <a:solidFill>
                <a:schemeClr val="tx1"/>
              </a:solidFill>
            </a:endParaRPr>
          </a:p>
          <a:p>
            <a:endParaRPr lang="hi-IN" sz="2400" dirty="0">
              <a:solidFill>
                <a:schemeClr val="tx1"/>
              </a:solidFill>
            </a:endParaRPr>
          </a:p>
          <a:p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9" name="Arrow: Curved Up 8">
            <a:extLst>
              <a:ext uri="{FF2B5EF4-FFF2-40B4-BE49-F238E27FC236}">
                <a16:creationId xmlns:a16="http://schemas.microsoft.com/office/drawing/2014/main" id="{99A3A64A-F8FE-CB2A-660C-2B20AA39A7F9}"/>
              </a:ext>
            </a:extLst>
          </p:cNvPr>
          <p:cNvSpPr/>
          <p:nvPr/>
        </p:nvSpPr>
        <p:spPr>
          <a:xfrm rot="5400000" flipV="1">
            <a:off x="4275590" y="3808044"/>
            <a:ext cx="1539449" cy="716425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cxnSp>
        <p:nvCxnSpPr>
          <p:cNvPr id="10" name="Google Shape;275;g375c9553786_0_441">
            <a:extLst>
              <a:ext uri="{FF2B5EF4-FFF2-40B4-BE49-F238E27FC236}">
                <a16:creationId xmlns:a16="http://schemas.microsoft.com/office/drawing/2014/main" id="{BED62208-4CCF-6A73-302B-6C9219F4D41D}"/>
              </a:ext>
            </a:extLst>
          </p:cNvPr>
          <p:cNvCxnSpPr>
            <a:cxnSpLocks/>
          </p:cNvCxnSpPr>
          <p:nvPr/>
        </p:nvCxnSpPr>
        <p:spPr>
          <a:xfrm flipH="1">
            <a:off x="6580012" y="4454057"/>
            <a:ext cx="188710" cy="33670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856B5F2-9472-1A2F-EA5B-76EAC23C9520}"/>
              </a:ext>
            </a:extLst>
          </p:cNvPr>
          <p:cNvSpPr txBox="1">
            <a:spLocks/>
          </p:cNvSpPr>
          <p:nvPr/>
        </p:nvSpPr>
        <p:spPr>
          <a:xfrm>
            <a:off x="3717241" y="4781340"/>
            <a:ext cx="3177074" cy="1215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>
              <a:lnSpc>
                <a:spcPct val="100000"/>
              </a:lnSpc>
              <a:buNone/>
            </a:pPr>
            <a:r>
              <a:rPr lang="en-IN" sz="2000" dirty="0">
                <a:solidFill>
                  <a:schemeClr val="tx1"/>
                </a:solidFill>
              </a:rPr>
              <a:t>Behaviour </a:t>
            </a:r>
            <a:r>
              <a:rPr lang="hi-IN" sz="2000" dirty="0">
                <a:solidFill>
                  <a:schemeClr val="tx1"/>
                </a:solidFill>
              </a:rPr>
              <a:t>व्यवहार- </a:t>
            </a:r>
          </a:p>
          <a:p>
            <a:pPr marL="114300" indent="0" algn="ctr">
              <a:lnSpc>
                <a:spcPct val="100000"/>
              </a:lnSpc>
              <a:buNone/>
            </a:pPr>
            <a:r>
              <a:rPr lang="hi-IN" sz="2000" dirty="0">
                <a:solidFill>
                  <a:schemeClr val="tx1"/>
                </a:solidFill>
              </a:rPr>
              <a:t>दूसरे मानव के साथ</a:t>
            </a:r>
            <a:endParaRPr lang="en-IN" sz="2000" dirty="0">
              <a:solidFill>
                <a:schemeClr val="tx1"/>
              </a:solidFill>
            </a:endParaRPr>
          </a:p>
          <a:p>
            <a:pPr marL="114300" indent="0" algn="ctr">
              <a:lnSpc>
                <a:spcPct val="100000"/>
              </a:lnSpc>
              <a:buNone/>
            </a:pPr>
            <a:r>
              <a:rPr lang="en-IN" sz="2000" dirty="0">
                <a:solidFill>
                  <a:schemeClr val="tx1"/>
                </a:solidFill>
              </a:rPr>
              <a:t>With other Humans</a:t>
            </a:r>
          </a:p>
        </p:txBody>
      </p:sp>
      <p:cxnSp>
        <p:nvCxnSpPr>
          <p:cNvPr id="13" name="Google Shape;275;g375c9553786_0_441">
            <a:extLst>
              <a:ext uri="{FF2B5EF4-FFF2-40B4-BE49-F238E27FC236}">
                <a16:creationId xmlns:a16="http://schemas.microsoft.com/office/drawing/2014/main" id="{14F57B5C-D6C6-5DC9-EF3B-675B568D91EA}"/>
              </a:ext>
            </a:extLst>
          </p:cNvPr>
          <p:cNvCxnSpPr>
            <a:cxnSpLocks/>
          </p:cNvCxnSpPr>
          <p:nvPr/>
        </p:nvCxnSpPr>
        <p:spPr>
          <a:xfrm>
            <a:off x="7563678" y="4444634"/>
            <a:ext cx="188710" cy="33670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07C5A83F-25F1-6409-A095-EA1D12047474}"/>
              </a:ext>
            </a:extLst>
          </p:cNvPr>
          <p:cNvSpPr txBox="1">
            <a:spLocks/>
          </p:cNvSpPr>
          <p:nvPr/>
        </p:nvSpPr>
        <p:spPr>
          <a:xfrm>
            <a:off x="6390865" y="4790762"/>
            <a:ext cx="2847402" cy="1209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>
              <a:lnSpc>
                <a:spcPct val="100000"/>
              </a:lnSpc>
              <a:buNone/>
            </a:pPr>
            <a:r>
              <a:rPr lang="en-IN" sz="2000" dirty="0">
                <a:solidFill>
                  <a:schemeClr val="tx1"/>
                </a:solidFill>
              </a:rPr>
              <a:t>Work </a:t>
            </a:r>
            <a:r>
              <a:rPr lang="hi-IN" sz="2000" dirty="0">
                <a:solidFill>
                  <a:schemeClr val="tx1"/>
                </a:solidFill>
              </a:rPr>
              <a:t>कार्य- </a:t>
            </a:r>
          </a:p>
          <a:p>
            <a:pPr marL="114300" indent="0" algn="ctr">
              <a:lnSpc>
                <a:spcPct val="100000"/>
              </a:lnSpc>
              <a:buNone/>
            </a:pPr>
            <a:r>
              <a:rPr lang="hi-IN" sz="2000" dirty="0">
                <a:solidFill>
                  <a:schemeClr val="tx1"/>
                </a:solidFill>
              </a:rPr>
              <a:t>शेष प्रकृति के साथ</a:t>
            </a:r>
            <a:endParaRPr lang="en-IN" sz="2000" dirty="0">
              <a:solidFill>
                <a:schemeClr val="tx1"/>
              </a:solidFill>
            </a:endParaRPr>
          </a:p>
          <a:p>
            <a:pPr marL="114300" indent="0" algn="ctr">
              <a:lnSpc>
                <a:spcPct val="100000"/>
              </a:lnSpc>
              <a:buNone/>
            </a:pPr>
            <a:r>
              <a:rPr lang="en-IN" sz="2000" dirty="0">
                <a:solidFill>
                  <a:schemeClr val="tx1"/>
                </a:solidFill>
              </a:rPr>
              <a:t>With rest of the Nature</a:t>
            </a:r>
          </a:p>
        </p:txBody>
      </p:sp>
      <p:cxnSp>
        <p:nvCxnSpPr>
          <p:cNvPr id="19" name="Google Shape;275;g375c9553786_0_441">
            <a:extLst>
              <a:ext uri="{FF2B5EF4-FFF2-40B4-BE49-F238E27FC236}">
                <a16:creationId xmlns:a16="http://schemas.microsoft.com/office/drawing/2014/main" id="{705A00A5-6BAD-0E85-0E9D-ABF1EE4C28CE}"/>
              </a:ext>
            </a:extLst>
          </p:cNvPr>
          <p:cNvCxnSpPr>
            <a:cxnSpLocks/>
          </p:cNvCxnSpPr>
          <p:nvPr/>
        </p:nvCxnSpPr>
        <p:spPr>
          <a:xfrm>
            <a:off x="5359940" y="5844209"/>
            <a:ext cx="0" cy="30595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79B6EAE-E8FB-CEA0-F3F0-11D64F1A8F4E}"/>
              </a:ext>
            </a:extLst>
          </p:cNvPr>
          <p:cNvSpPr txBox="1">
            <a:spLocks/>
          </p:cNvSpPr>
          <p:nvPr/>
        </p:nvSpPr>
        <p:spPr>
          <a:xfrm>
            <a:off x="3518466" y="5989353"/>
            <a:ext cx="3310852" cy="937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>
              <a:lnSpc>
                <a:spcPct val="100000"/>
              </a:lnSpc>
              <a:buNone/>
            </a:pPr>
            <a:r>
              <a:rPr lang="hi-IN" sz="2200" dirty="0">
                <a:solidFill>
                  <a:schemeClr val="tx1"/>
                </a:solidFill>
              </a:rPr>
              <a:t>दोनों को (उभय) सुख</a:t>
            </a:r>
          </a:p>
          <a:p>
            <a:pPr marL="114300" indent="0" algn="ctr">
              <a:lnSpc>
                <a:spcPct val="100000"/>
              </a:lnSpc>
              <a:buNone/>
            </a:pPr>
            <a:r>
              <a:rPr lang="en-IN" sz="2200" dirty="0">
                <a:solidFill>
                  <a:schemeClr val="tx1"/>
                </a:solidFill>
              </a:rPr>
              <a:t>Mutual Happiness</a:t>
            </a:r>
          </a:p>
        </p:txBody>
      </p:sp>
      <p:cxnSp>
        <p:nvCxnSpPr>
          <p:cNvPr id="22" name="Google Shape;275;g375c9553786_0_441">
            <a:extLst>
              <a:ext uri="{FF2B5EF4-FFF2-40B4-BE49-F238E27FC236}">
                <a16:creationId xmlns:a16="http://schemas.microsoft.com/office/drawing/2014/main" id="{35FBCB79-FA97-03D1-07CA-03CFE6AEB542}"/>
              </a:ext>
            </a:extLst>
          </p:cNvPr>
          <p:cNvCxnSpPr>
            <a:cxnSpLocks/>
          </p:cNvCxnSpPr>
          <p:nvPr/>
        </p:nvCxnSpPr>
        <p:spPr>
          <a:xfrm>
            <a:off x="7901726" y="5834270"/>
            <a:ext cx="0" cy="33017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B8068E8-0AB7-4EA0-4BA2-17D1D27724D9}"/>
              </a:ext>
            </a:extLst>
          </p:cNvPr>
          <p:cNvSpPr txBox="1">
            <a:spLocks/>
          </p:cNvSpPr>
          <p:nvPr/>
        </p:nvSpPr>
        <p:spPr>
          <a:xfrm>
            <a:off x="6221856" y="5992668"/>
            <a:ext cx="3064613" cy="937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>
              <a:lnSpc>
                <a:spcPct val="100000"/>
              </a:lnSpc>
              <a:buNone/>
            </a:pPr>
            <a:r>
              <a:rPr lang="hi-IN" sz="2400" dirty="0">
                <a:solidFill>
                  <a:schemeClr val="tx1"/>
                </a:solidFill>
              </a:rPr>
              <a:t>दोनों को (उभय) समृद्धि</a:t>
            </a:r>
          </a:p>
          <a:p>
            <a:pPr marL="114300" indent="0" algn="ctr">
              <a:lnSpc>
                <a:spcPct val="100000"/>
              </a:lnSpc>
              <a:buNone/>
            </a:pPr>
            <a:r>
              <a:rPr lang="en-IN" sz="2400" dirty="0">
                <a:solidFill>
                  <a:schemeClr val="tx1"/>
                </a:solidFill>
              </a:rPr>
              <a:t>Mutual Prosperity</a:t>
            </a:r>
            <a:endParaRPr lang="hi-IN" sz="2400" dirty="0">
              <a:solidFill>
                <a:schemeClr val="tx1"/>
              </a:solidFill>
            </a:endParaRPr>
          </a:p>
          <a:p>
            <a:endParaRPr lang="hi-IN" sz="2200" dirty="0">
              <a:solidFill>
                <a:schemeClr val="tx1"/>
              </a:solidFill>
            </a:endParaRPr>
          </a:p>
          <a:p>
            <a:endParaRPr lang="en-IN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779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AB9C9-799B-4C11-AE8A-C945FB13A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85E8F-4040-E384-4D38-B65BBA2E1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9336"/>
          </a:xfrm>
        </p:spPr>
        <p:txBody>
          <a:bodyPr/>
          <a:lstStyle/>
          <a:p>
            <a:r>
              <a:rPr lang="hi-IN" dirty="0"/>
              <a:t>सुख </a:t>
            </a:r>
            <a:r>
              <a:rPr lang="en-IN" dirty="0"/>
              <a:t>(Happiness)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DC96A-242A-54B5-B277-D64F481BC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i-IN" sz="2200" dirty="0">
                <a:solidFill>
                  <a:schemeClr val="tx1"/>
                </a:solidFill>
              </a:rPr>
              <a:t>सुख- मैं जिस स्थिति-परिस्थिति में जीता हूँ, अगर उस दौरान मुझमें संगीत है, व्यवस्था है, सामंजस्य है, तो ऐसा जीना मुझे सहज रूप में स्वीकार होता है। </a:t>
            </a:r>
          </a:p>
          <a:p>
            <a:r>
              <a:rPr lang="hi-IN" sz="2200" dirty="0">
                <a:solidFill>
                  <a:schemeClr val="tx1"/>
                </a:solidFill>
              </a:rPr>
              <a:t>सहज स्वीकृति के इस भाव में</a:t>
            </a:r>
            <a:r>
              <a:rPr lang="en-IN" sz="2200" dirty="0">
                <a:solidFill>
                  <a:schemeClr val="tx1"/>
                </a:solidFill>
              </a:rPr>
              <a:t>/ </a:t>
            </a:r>
            <a:r>
              <a:rPr lang="hi-IN" sz="2200" dirty="0">
                <a:solidFill>
                  <a:schemeClr val="tx1"/>
                </a:solidFill>
              </a:rPr>
              <a:t>व्यवस्था में जीने का नाम सुख है</a:t>
            </a:r>
          </a:p>
          <a:p>
            <a:endParaRPr lang="hi-IN" sz="2200" dirty="0">
              <a:solidFill>
                <a:schemeClr val="tx1"/>
              </a:solidFill>
            </a:endParaRPr>
          </a:p>
          <a:p>
            <a:r>
              <a:rPr lang="en-IN" sz="2200" dirty="0">
                <a:solidFill>
                  <a:schemeClr val="tx1"/>
                </a:solidFill>
              </a:rPr>
              <a:t>The state or situation I live in, if there is harmony/synergy within me, it is naturally acceptable to me to be in that state or situation.</a:t>
            </a:r>
          </a:p>
          <a:p>
            <a:r>
              <a:rPr lang="en-IN" sz="2200" dirty="0">
                <a:solidFill>
                  <a:schemeClr val="tx1"/>
                </a:solidFill>
              </a:rPr>
              <a:t>To be in a state of natural acceptance/harmony is happiness.</a:t>
            </a:r>
            <a:endParaRPr lang="hi-IN" sz="2200" dirty="0">
              <a:solidFill>
                <a:schemeClr val="tx1"/>
              </a:solidFill>
            </a:endParaRPr>
          </a:p>
          <a:p>
            <a:endParaRPr lang="en-IN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962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DA8CD-C9BA-DEDC-298C-402F1AF46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768D3-8F0A-4518-54CD-64BFD5767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9336"/>
          </a:xfrm>
        </p:spPr>
        <p:txBody>
          <a:bodyPr>
            <a:normAutofit/>
          </a:bodyPr>
          <a:lstStyle/>
          <a:p>
            <a:r>
              <a:rPr lang="hi-IN" dirty="0"/>
              <a:t>दुख </a:t>
            </a:r>
            <a:r>
              <a:rPr lang="en-IN" dirty="0"/>
              <a:t>(Unhappiness)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1707DF-003A-5797-BC1B-2E2D041061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i-IN" sz="2200" dirty="0">
                <a:solidFill>
                  <a:schemeClr val="tx1"/>
                </a:solidFill>
              </a:rPr>
              <a:t>दुख- मैं जिस स्थिति-परिस्थिति में जीता हूँ, अगर उस दौरान मुझमें अंतर्विरोध है, अव्यवस्था है, तो ऐसा जीना मुझे सहज रूप में स्वीकार नहीं होता है। </a:t>
            </a:r>
          </a:p>
          <a:p>
            <a:r>
              <a:rPr lang="hi-IN" sz="2200" dirty="0">
                <a:solidFill>
                  <a:schemeClr val="tx1"/>
                </a:solidFill>
              </a:rPr>
              <a:t>अंतर्विरोध/अव्यवस्था में जीने के लिए बाध्य होना दुख है।</a:t>
            </a:r>
          </a:p>
          <a:p>
            <a:endParaRPr lang="hi-IN" sz="2200" dirty="0">
              <a:solidFill>
                <a:schemeClr val="tx1"/>
              </a:solidFill>
            </a:endParaRPr>
          </a:p>
          <a:p>
            <a:r>
              <a:rPr lang="en-IN" sz="2200" dirty="0">
                <a:solidFill>
                  <a:schemeClr val="tx1"/>
                </a:solidFill>
              </a:rPr>
              <a:t>The state or situation I live in, if there is contradiction within me, it is NOT naturally acceptable to me to be in that state or situation.</a:t>
            </a:r>
          </a:p>
          <a:p>
            <a:r>
              <a:rPr lang="en-IN" sz="2200" dirty="0">
                <a:solidFill>
                  <a:schemeClr val="tx1"/>
                </a:solidFill>
              </a:rPr>
              <a:t>To be forced to live in a state of contradiction is unhappiness.</a:t>
            </a:r>
            <a:endParaRPr lang="hi-IN" sz="2200" dirty="0">
              <a:solidFill>
                <a:schemeClr val="tx1"/>
              </a:solidFill>
            </a:endParaRPr>
          </a:p>
          <a:p>
            <a:endParaRPr lang="en-IN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13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51FDE-D783-F6CB-B81C-ADEBC0EEB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114300" indent="0"/>
            <a:r>
              <a:rPr lang="hi-IN" dirty="0">
                <a:solidFill>
                  <a:schemeClr val="tx1"/>
                </a:solidFill>
              </a:rPr>
              <a:t>सहज स्वीकृति के बारे में</a:t>
            </a:r>
            <a:br>
              <a:rPr lang="hi-IN" dirty="0">
                <a:solidFill>
                  <a:schemeClr val="tx1"/>
                </a:solidFill>
              </a:rPr>
            </a:br>
            <a:r>
              <a:rPr lang="en-IN" dirty="0">
                <a:solidFill>
                  <a:schemeClr val="tx1"/>
                </a:solidFill>
              </a:rPr>
              <a:t>About the natural acceptance</a:t>
            </a:r>
            <a:br>
              <a:rPr lang="hi-IN" dirty="0">
                <a:solidFill>
                  <a:schemeClr val="tx1"/>
                </a:solidFill>
              </a:rPr>
            </a:br>
            <a:endParaRPr lang="en-IN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66E16FD-0444-6657-9303-CBE04D259E0C}"/>
              </a:ext>
            </a:extLst>
          </p:cNvPr>
          <p:cNvSpPr txBox="1">
            <a:spLocks/>
          </p:cNvSpPr>
          <p:nvPr/>
        </p:nvSpPr>
        <p:spPr>
          <a:xfrm>
            <a:off x="-334617" y="2030720"/>
            <a:ext cx="2957598" cy="79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>
              <a:lnSpc>
                <a:spcPct val="95000"/>
              </a:lnSpc>
              <a:buNone/>
            </a:pPr>
            <a:r>
              <a:rPr lang="hi-IN" sz="2400" dirty="0">
                <a:solidFill>
                  <a:schemeClr val="tx1"/>
                </a:solidFill>
              </a:rPr>
              <a:t>जैसा मैं हूँ</a:t>
            </a:r>
          </a:p>
          <a:p>
            <a:pPr marL="114300" indent="0" algn="ctr">
              <a:lnSpc>
                <a:spcPct val="95000"/>
              </a:lnSpc>
              <a:buNone/>
            </a:pPr>
            <a:r>
              <a:rPr lang="en-IN" sz="2400" dirty="0">
                <a:solidFill>
                  <a:schemeClr val="tx1"/>
                </a:solidFill>
              </a:rPr>
              <a:t>What I am</a:t>
            </a:r>
          </a:p>
          <a:p>
            <a:pPr marL="114300" indent="0" algn="ctr">
              <a:lnSpc>
                <a:spcPct val="95000"/>
              </a:lnSpc>
              <a:buNone/>
            </a:pPr>
            <a:endParaRPr lang="en-IN" sz="2400" dirty="0">
              <a:solidFill>
                <a:schemeClr val="tx1"/>
              </a:solidFill>
            </a:endParaRPr>
          </a:p>
          <a:p>
            <a:pPr marL="114300" indent="0" algn="ctr">
              <a:lnSpc>
                <a:spcPct val="95000"/>
              </a:lnSpc>
              <a:buNone/>
            </a:pPr>
            <a:endParaRPr lang="en-IN" sz="2400" dirty="0">
              <a:solidFill>
                <a:schemeClr val="tx1"/>
              </a:solidFill>
            </a:endParaRPr>
          </a:p>
          <a:p>
            <a:pPr marL="114300" indent="0" algn="ctr">
              <a:lnSpc>
                <a:spcPct val="95000"/>
              </a:lnSpc>
              <a:buNone/>
            </a:pPr>
            <a:endParaRPr lang="hi-IN" sz="2400" dirty="0">
              <a:solidFill>
                <a:schemeClr val="tx1"/>
              </a:solidFill>
            </a:endParaRPr>
          </a:p>
          <a:p>
            <a:pPr marL="114300" indent="0">
              <a:buFont typeface="Arial"/>
              <a:buNone/>
            </a:pPr>
            <a:endParaRPr lang="hi-IN" sz="2400" dirty="0">
              <a:solidFill>
                <a:schemeClr val="tx1"/>
              </a:solidFill>
            </a:endParaRPr>
          </a:p>
          <a:p>
            <a:pPr marL="114300" indent="0">
              <a:buFont typeface="Arial"/>
              <a:buNone/>
            </a:pPr>
            <a:endParaRPr lang="hi-IN" sz="2400" dirty="0">
              <a:solidFill>
                <a:schemeClr val="tx1"/>
              </a:solidFill>
            </a:endParaRPr>
          </a:p>
          <a:p>
            <a:endParaRPr lang="hi-IN" sz="2400" dirty="0">
              <a:solidFill>
                <a:schemeClr val="tx1"/>
              </a:solidFill>
            </a:endParaRPr>
          </a:p>
          <a:p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0D1BF74-A8D4-A083-9C59-B545109E90A0}"/>
              </a:ext>
            </a:extLst>
          </p:cNvPr>
          <p:cNvSpPr txBox="1">
            <a:spLocks/>
          </p:cNvSpPr>
          <p:nvPr/>
        </p:nvSpPr>
        <p:spPr>
          <a:xfrm>
            <a:off x="3955775" y="2030721"/>
            <a:ext cx="4959626" cy="951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>
              <a:buNone/>
            </a:pPr>
            <a:r>
              <a:rPr lang="hi-IN" sz="2400" dirty="0">
                <a:solidFill>
                  <a:schemeClr val="tx1"/>
                </a:solidFill>
              </a:rPr>
              <a:t>जैसा होना मुझे सहज रूप में स्वीकार है</a:t>
            </a:r>
          </a:p>
          <a:p>
            <a:pPr marL="114300" indent="0" algn="ctr">
              <a:buNone/>
            </a:pPr>
            <a:r>
              <a:rPr lang="en-IN" sz="2400" dirty="0">
                <a:solidFill>
                  <a:schemeClr val="tx1"/>
                </a:solidFill>
              </a:rPr>
              <a:t>What is naturally acceptable to me</a:t>
            </a:r>
            <a:endParaRPr lang="hi-IN" sz="2400" dirty="0">
              <a:solidFill>
                <a:schemeClr val="tx1"/>
              </a:solidFill>
            </a:endParaRPr>
          </a:p>
          <a:p>
            <a:pPr marL="114300" indent="0">
              <a:buFont typeface="Arial"/>
              <a:buNone/>
            </a:pPr>
            <a:endParaRPr lang="hi-IN" sz="2400" dirty="0">
              <a:solidFill>
                <a:schemeClr val="tx1"/>
              </a:solidFill>
            </a:endParaRPr>
          </a:p>
          <a:p>
            <a:pPr marL="114300" indent="0">
              <a:buFont typeface="Arial"/>
              <a:buNone/>
            </a:pPr>
            <a:endParaRPr lang="hi-IN" sz="24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hi-IN" sz="2400" dirty="0">
              <a:solidFill>
                <a:schemeClr val="tx1"/>
              </a:solidFill>
            </a:endParaRPr>
          </a:p>
          <a:p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319BF035-09BF-C3A1-8642-12C91EE35BFC}"/>
              </a:ext>
            </a:extLst>
          </p:cNvPr>
          <p:cNvSpPr/>
          <p:nvPr/>
        </p:nvSpPr>
        <p:spPr>
          <a:xfrm>
            <a:off x="2464903" y="2236304"/>
            <a:ext cx="1401419" cy="357810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F8BEFCE-2CC8-C370-9F96-7E2735316AEF}"/>
              </a:ext>
            </a:extLst>
          </p:cNvPr>
          <p:cNvSpPr txBox="1">
            <a:spLocks/>
          </p:cNvSpPr>
          <p:nvPr/>
        </p:nvSpPr>
        <p:spPr>
          <a:xfrm>
            <a:off x="793473" y="3246943"/>
            <a:ext cx="5547465" cy="9954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>
              <a:lnSpc>
                <a:spcPct val="95000"/>
              </a:lnSpc>
              <a:buNone/>
            </a:pPr>
            <a:r>
              <a:rPr lang="hi-IN" sz="2400" dirty="0">
                <a:solidFill>
                  <a:schemeClr val="tx1"/>
                </a:solidFill>
              </a:rPr>
              <a:t>संगीत			सुख	</a:t>
            </a:r>
          </a:p>
          <a:p>
            <a:pPr marL="114300" indent="0" algn="ctr">
              <a:lnSpc>
                <a:spcPct val="95000"/>
              </a:lnSpc>
              <a:buNone/>
            </a:pPr>
            <a:r>
              <a:rPr lang="en-IN" sz="2400" dirty="0">
                <a:solidFill>
                  <a:schemeClr val="tx1"/>
                </a:solidFill>
              </a:rPr>
              <a:t>Harmony	</a:t>
            </a:r>
            <a:r>
              <a:rPr lang="hi-IN" sz="2400" dirty="0">
                <a:solidFill>
                  <a:schemeClr val="tx1"/>
                </a:solidFill>
              </a:rPr>
              <a:t>	</a:t>
            </a:r>
            <a:r>
              <a:rPr lang="en-IN" sz="2400" dirty="0">
                <a:solidFill>
                  <a:schemeClr val="tx1"/>
                </a:solidFill>
              </a:rPr>
              <a:t>Happiness</a:t>
            </a:r>
          </a:p>
          <a:p>
            <a:pPr marL="114300" indent="0" algn="ctr">
              <a:lnSpc>
                <a:spcPct val="95000"/>
              </a:lnSpc>
              <a:buNone/>
            </a:pPr>
            <a:endParaRPr lang="en-IN" sz="2400" dirty="0">
              <a:solidFill>
                <a:schemeClr val="tx1"/>
              </a:solidFill>
            </a:endParaRPr>
          </a:p>
          <a:p>
            <a:pPr marL="114300" indent="0" algn="ctr">
              <a:lnSpc>
                <a:spcPct val="95000"/>
              </a:lnSpc>
              <a:buNone/>
            </a:pPr>
            <a:endParaRPr lang="en-IN" sz="2400" dirty="0">
              <a:solidFill>
                <a:schemeClr val="tx1"/>
              </a:solidFill>
            </a:endParaRPr>
          </a:p>
          <a:p>
            <a:pPr marL="114300" indent="0" algn="ctr">
              <a:lnSpc>
                <a:spcPct val="95000"/>
              </a:lnSpc>
              <a:buNone/>
            </a:pPr>
            <a:endParaRPr lang="hi-IN" sz="2400" dirty="0">
              <a:solidFill>
                <a:schemeClr val="tx1"/>
              </a:solidFill>
            </a:endParaRPr>
          </a:p>
          <a:p>
            <a:pPr marL="114300" indent="0">
              <a:buFont typeface="Arial"/>
              <a:buNone/>
            </a:pPr>
            <a:endParaRPr lang="hi-IN" sz="2400" dirty="0">
              <a:solidFill>
                <a:schemeClr val="tx1"/>
              </a:solidFill>
            </a:endParaRPr>
          </a:p>
          <a:p>
            <a:pPr marL="114300" indent="0">
              <a:buFont typeface="Arial"/>
              <a:buNone/>
            </a:pPr>
            <a:endParaRPr lang="hi-IN" sz="2400" dirty="0">
              <a:solidFill>
                <a:schemeClr val="tx1"/>
              </a:solidFill>
            </a:endParaRPr>
          </a:p>
          <a:p>
            <a:endParaRPr lang="hi-IN" sz="2400" dirty="0">
              <a:solidFill>
                <a:schemeClr val="tx1"/>
              </a:solidFill>
            </a:endParaRPr>
          </a:p>
          <a:p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2B5FE11-6730-FF7C-4421-771CA9C33C05}"/>
              </a:ext>
            </a:extLst>
          </p:cNvPr>
          <p:cNvSpPr txBox="1">
            <a:spLocks/>
          </p:cNvSpPr>
          <p:nvPr/>
        </p:nvSpPr>
        <p:spPr>
          <a:xfrm>
            <a:off x="793473" y="4507637"/>
            <a:ext cx="5547465" cy="9954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>
              <a:lnSpc>
                <a:spcPct val="95000"/>
              </a:lnSpc>
              <a:buNone/>
            </a:pPr>
            <a:r>
              <a:rPr lang="hi-IN" sz="2400" dirty="0">
                <a:solidFill>
                  <a:schemeClr val="tx1"/>
                </a:solidFill>
              </a:rPr>
              <a:t>अंतर्विरोध		दुख	</a:t>
            </a:r>
          </a:p>
          <a:p>
            <a:pPr marL="114300" indent="0" algn="ctr">
              <a:lnSpc>
                <a:spcPct val="95000"/>
              </a:lnSpc>
              <a:buNone/>
            </a:pPr>
            <a:r>
              <a:rPr lang="en-IN" sz="2400" dirty="0">
                <a:solidFill>
                  <a:schemeClr val="tx1"/>
                </a:solidFill>
              </a:rPr>
              <a:t>Contradiction	Unhappiness</a:t>
            </a:r>
          </a:p>
          <a:p>
            <a:pPr marL="114300" indent="0" algn="ctr">
              <a:lnSpc>
                <a:spcPct val="95000"/>
              </a:lnSpc>
              <a:buNone/>
            </a:pPr>
            <a:endParaRPr lang="en-IN" sz="2400" dirty="0">
              <a:solidFill>
                <a:schemeClr val="tx1"/>
              </a:solidFill>
            </a:endParaRPr>
          </a:p>
          <a:p>
            <a:pPr marL="114300" indent="0" algn="ctr">
              <a:lnSpc>
                <a:spcPct val="95000"/>
              </a:lnSpc>
              <a:buNone/>
            </a:pPr>
            <a:endParaRPr lang="en-IN" sz="2400" dirty="0">
              <a:solidFill>
                <a:schemeClr val="tx1"/>
              </a:solidFill>
            </a:endParaRPr>
          </a:p>
          <a:p>
            <a:pPr marL="114300" indent="0" algn="ctr">
              <a:lnSpc>
                <a:spcPct val="95000"/>
              </a:lnSpc>
              <a:buNone/>
            </a:pPr>
            <a:endParaRPr lang="hi-IN" sz="2400" dirty="0">
              <a:solidFill>
                <a:schemeClr val="tx1"/>
              </a:solidFill>
            </a:endParaRPr>
          </a:p>
          <a:p>
            <a:pPr marL="114300" indent="0">
              <a:buFont typeface="Arial"/>
              <a:buNone/>
            </a:pPr>
            <a:endParaRPr lang="hi-IN" sz="2400" dirty="0">
              <a:solidFill>
                <a:schemeClr val="tx1"/>
              </a:solidFill>
            </a:endParaRPr>
          </a:p>
          <a:p>
            <a:pPr marL="114300" indent="0">
              <a:buFont typeface="Arial"/>
              <a:buNone/>
            </a:pPr>
            <a:endParaRPr lang="hi-IN" sz="2400" dirty="0">
              <a:solidFill>
                <a:schemeClr val="tx1"/>
              </a:solidFill>
            </a:endParaRPr>
          </a:p>
          <a:p>
            <a:endParaRPr lang="hi-IN" sz="2400" dirty="0">
              <a:solidFill>
                <a:schemeClr val="tx1"/>
              </a:solidFill>
            </a:endParaRPr>
          </a:p>
          <a:p>
            <a:endParaRPr lang="en-IN" sz="2400" dirty="0">
              <a:solidFill>
                <a:schemeClr val="tx1"/>
              </a:solidFill>
            </a:endParaRPr>
          </a:p>
        </p:txBody>
      </p:sp>
      <p:cxnSp>
        <p:nvCxnSpPr>
          <p:cNvPr id="11" name="Google Shape;275;g375c9553786_0_441">
            <a:extLst>
              <a:ext uri="{FF2B5EF4-FFF2-40B4-BE49-F238E27FC236}">
                <a16:creationId xmlns:a16="http://schemas.microsoft.com/office/drawing/2014/main" id="{97DA331F-FD22-EEAF-96B9-50392BD10C09}"/>
              </a:ext>
            </a:extLst>
          </p:cNvPr>
          <p:cNvCxnSpPr>
            <a:cxnSpLocks/>
          </p:cNvCxnSpPr>
          <p:nvPr/>
        </p:nvCxnSpPr>
        <p:spPr>
          <a:xfrm>
            <a:off x="3093047" y="4892620"/>
            <a:ext cx="948316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3" name="Google Shape;275;g375c9553786_0_441">
            <a:extLst>
              <a:ext uri="{FF2B5EF4-FFF2-40B4-BE49-F238E27FC236}">
                <a16:creationId xmlns:a16="http://schemas.microsoft.com/office/drawing/2014/main" id="{8E7706C7-6AA1-7DA2-66F5-32798350E468}"/>
              </a:ext>
            </a:extLst>
          </p:cNvPr>
          <p:cNvCxnSpPr>
            <a:cxnSpLocks/>
          </p:cNvCxnSpPr>
          <p:nvPr/>
        </p:nvCxnSpPr>
        <p:spPr>
          <a:xfrm>
            <a:off x="3007459" y="3660314"/>
            <a:ext cx="948316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</p:spTree>
    <p:extLst>
      <p:ext uri="{BB962C8B-B14F-4D97-AF65-F5344CB8AC3E}">
        <p14:creationId xmlns:p14="http://schemas.microsoft.com/office/powerpoint/2010/main" val="7524184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72222-28F2-0881-F73E-28008E84D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682E6-781D-1BA3-840F-D79E3D95C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9336"/>
          </a:xfrm>
        </p:spPr>
        <p:txBody>
          <a:bodyPr/>
          <a:lstStyle/>
          <a:p>
            <a:r>
              <a:rPr lang="hi-IN" dirty="0"/>
              <a:t>जीने का फैलाव </a:t>
            </a:r>
            <a:r>
              <a:rPr lang="en-IN" dirty="0"/>
              <a:t>Scope of Living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0D7380-9534-9EC1-D9E6-9D1F6948C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7" y="1311965"/>
            <a:ext cx="8865703" cy="4814335"/>
          </a:xfrm>
        </p:spPr>
        <p:txBody>
          <a:bodyPr>
            <a:noAutofit/>
          </a:bodyPr>
          <a:lstStyle/>
          <a:p>
            <a:r>
              <a:rPr lang="hi-IN" sz="2200" dirty="0">
                <a:solidFill>
                  <a:schemeClr val="tx1"/>
                </a:solidFill>
              </a:rPr>
              <a:t>मानव के जीने का फैलाव- स्वयं/मानव, परिवार, समाज, प्रकृति/अस्तित्व</a:t>
            </a:r>
          </a:p>
          <a:p>
            <a:endParaRPr lang="hi-IN" sz="2200" dirty="0">
              <a:solidFill>
                <a:schemeClr val="tx1"/>
              </a:solidFill>
            </a:endParaRPr>
          </a:p>
          <a:p>
            <a:r>
              <a:rPr lang="hi-IN" sz="2200" dirty="0">
                <a:solidFill>
                  <a:schemeClr val="tx1"/>
                </a:solidFill>
              </a:rPr>
              <a:t>अतः निरंतर सुख पूर्वक जीने का कार्यक्रम- </a:t>
            </a:r>
          </a:p>
          <a:p>
            <a:pPr marL="114300" indent="0">
              <a:buNone/>
            </a:pPr>
            <a:r>
              <a:rPr lang="hi-IN" sz="2200" dirty="0">
                <a:solidFill>
                  <a:schemeClr val="tx1"/>
                </a:solidFill>
              </a:rPr>
              <a:t>		इन चारो स्तर पर व्यवस्था को समझना, व्यवस्था पूर्वक जीना</a:t>
            </a:r>
          </a:p>
          <a:p>
            <a:pPr marL="114300" indent="0">
              <a:buNone/>
            </a:pPr>
            <a:endParaRPr lang="hi-IN" sz="22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hi-IN" sz="2200" dirty="0">
              <a:solidFill>
                <a:schemeClr val="tx1"/>
              </a:solidFill>
            </a:endParaRPr>
          </a:p>
          <a:p>
            <a:r>
              <a:rPr lang="en-IN" sz="2200" dirty="0">
                <a:solidFill>
                  <a:schemeClr val="tx1"/>
                </a:solidFill>
              </a:rPr>
              <a:t>Scope of Living- Individual/Human being, Family, Society, Nature/ </a:t>
            </a:r>
            <a:r>
              <a:rPr lang="hi-IN" sz="2200" dirty="0">
                <a:solidFill>
                  <a:schemeClr val="tx1"/>
                </a:solidFill>
              </a:rPr>
              <a:t>								</a:t>
            </a:r>
            <a:r>
              <a:rPr lang="en-IN" sz="2200" dirty="0">
                <a:solidFill>
                  <a:schemeClr val="tx1"/>
                </a:solidFill>
              </a:rPr>
              <a:t>Existence</a:t>
            </a:r>
          </a:p>
          <a:p>
            <a:endParaRPr lang="hi-IN" sz="2200" dirty="0">
              <a:solidFill>
                <a:schemeClr val="tx1"/>
              </a:solidFill>
            </a:endParaRPr>
          </a:p>
          <a:p>
            <a:r>
              <a:rPr lang="en-IN" sz="2200" dirty="0">
                <a:solidFill>
                  <a:schemeClr val="tx1"/>
                </a:solidFill>
              </a:rPr>
              <a:t>Program for ensuring the continuity of Happiness-</a:t>
            </a:r>
            <a:endParaRPr lang="hi-IN" sz="22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hi-IN" sz="2200" dirty="0">
                <a:solidFill>
                  <a:schemeClr val="tx1"/>
                </a:solidFill>
              </a:rPr>
              <a:t>		</a:t>
            </a:r>
            <a:r>
              <a:rPr lang="en-IN" sz="2200" dirty="0">
                <a:solidFill>
                  <a:schemeClr val="tx1"/>
                </a:solidFill>
              </a:rPr>
              <a:t>To understand the harmony at all the four levels</a:t>
            </a:r>
          </a:p>
          <a:p>
            <a:pPr marL="114300" indent="0">
              <a:buNone/>
            </a:pPr>
            <a:r>
              <a:rPr lang="en-IN" sz="2200" dirty="0">
                <a:solidFill>
                  <a:schemeClr val="tx1"/>
                </a:solidFill>
              </a:rPr>
              <a:t>		To live in harmony at all the four levels</a:t>
            </a:r>
          </a:p>
          <a:p>
            <a:pPr marL="114300" indent="0">
              <a:buNone/>
            </a:pPr>
            <a:r>
              <a:rPr lang="hi-IN" sz="2200" dirty="0">
                <a:solidFill>
                  <a:schemeClr val="tx1"/>
                </a:solidFill>
              </a:rPr>
              <a:t> </a:t>
            </a:r>
            <a:endParaRPr lang="en-IN" sz="22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hi-IN" sz="2200" dirty="0">
                <a:solidFill>
                  <a:schemeClr val="tx1"/>
                </a:solidFill>
              </a:rPr>
              <a:t> </a:t>
            </a:r>
            <a:endParaRPr lang="en-IN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256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A0911-3678-D83F-62FC-BA9D63FA0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7D628-751C-FFC3-212D-2EC23311E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9336"/>
          </a:xfrm>
        </p:spPr>
        <p:txBody>
          <a:bodyPr>
            <a:normAutofit fontScale="90000"/>
          </a:bodyPr>
          <a:lstStyle/>
          <a:p>
            <a:r>
              <a:rPr lang="hi-IN" dirty="0"/>
              <a:t>मानव का लक्ष्य एवं कार्यक्रम </a:t>
            </a:r>
            <a:br>
              <a:rPr lang="en-IN" dirty="0"/>
            </a:br>
            <a:r>
              <a:rPr lang="en-IN" dirty="0"/>
              <a:t>Human Aspiration and Program of action for its fulfilment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3949FD-4C49-A6A7-CD22-6674BCA53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263193"/>
            <a:ext cx="9144000" cy="5410984"/>
          </a:xfrm>
        </p:spPr>
        <p:txBody>
          <a:bodyPr>
            <a:normAutofit fontScale="92500"/>
          </a:bodyPr>
          <a:lstStyle/>
          <a:p>
            <a:r>
              <a:rPr lang="hi-IN" sz="2200" dirty="0">
                <a:solidFill>
                  <a:schemeClr val="tx1"/>
                </a:solidFill>
              </a:rPr>
              <a:t>मानव की मूल चाहना-	</a:t>
            </a:r>
            <a:r>
              <a:rPr lang="en-IN" sz="2200" dirty="0">
                <a:solidFill>
                  <a:schemeClr val="tx1"/>
                </a:solidFill>
              </a:rPr>
              <a:t>	</a:t>
            </a:r>
            <a:r>
              <a:rPr lang="hi-IN" sz="2200" dirty="0">
                <a:solidFill>
                  <a:schemeClr val="tx1"/>
                </a:solidFill>
              </a:rPr>
              <a:t>सुख, समृद्धि		</a:t>
            </a:r>
            <a:r>
              <a:rPr lang="en-IN" sz="2200" dirty="0">
                <a:solidFill>
                  <a:schemeClr val="tx1"/>
                </a:solidFill>
              </a:rPr>
              <a:t>	</a:t>
            </a:r>
            <a:r>
              <a:rPr lang="hi-IN" sz="2200" dirty="0">
                <a:solidFill>
                  <a:schemeClr val="tx1"/>
                </a:solidFill>
              </a:rPr>
              <a:t>-निरंतर</a:t>
            </a:r>
            <a:endParaRPr lang="en-IN" sz="22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IN" sz="2200" dirty="0">
                <a:solidFill>
                  <a:schemeClr val="tx1"/>
                </a:solidFill>
              </a:rPr>
              <a:t>Basic Human Aspiration	Happiness, Prosperity		-Continuous</a:t>
            </a:r>
          </a:p>
          <a:p>
            <a:pPr marL="114300" indent="0">
              <a:buNone/>
            </a:pPr>
            <a:endParaRPr lang="en-IN" sz="2200" dirty="0">
              <a:solidFill>
                <a:schemeClr val="tx1"/>
              </a:solidFill>
            </a:endParaRPr>
          </a:p>
          <a:p>
            <a:r>
              <a:rPr lang="hi-IN" sz="2200" dirty="0">
                <a:solidFill>
                  <a:schemeClr val="tx1"/>
                </a:solidFill>
              </a:rPr>
              <a:t>सुख- जीने के हर स्तर पर संगीत/व्यवस्था में जीना</a:t>
            </a:r>
            <a:endParaRPr lang="en-IN" sz="22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IN" sz="2200" dirty="0">
                <a:solidFill>
                  <a:schemeClr val="tx1"/>
                </a:solidFill>
              </a:rPr>
              <a:t>Happiness- To be in harmony at level of our living</a:t>
            </a:r>
            <a:endParaRPr lang="hi-IN" sz="2200" dirty="0">
              <a:solidFill>
                <a:schemeClr val="tx1"/>
              </a:solidFill>
            </a:endParaRPr>
          </a:p>
          <a:p>
            <a:endParaRPr lang="en-IN" sz="2200" dirty="0">
              <a:solidFill>
                <a:schemeClr val="tx1"/>
              </a:solidFill>
            </a:endParaRPr>
          </a:p>
          <a:p>
            <a:r>
              <a:rPr lang="hi-IN" sz="2200" dirty="0">
                <a:solidFill>
                  <a:schemeClr val="tx1"/>
                </a:solidFill>
              </a:rPr>
              <a:t>मानव के जीने का फैलाव- </a:t>
            </a:r>
            <a:r>
              <a:rPr lang="hi-IN" sz="2200" b="1" dirty="0">
                <a:solidFill>
                  <a:schemeClr val="tx1"/>
                </a:solidFill>
              </a:rPr>
              <a:t>स्वयं/मानव</a:t>
            </a:r>
            <a:r>
              <a:rPr lang="hi-IN" sz="2200" dirty="0">
                <a:solidFill>
                  <a:schemeClr val="tx1"/>
                </a:solidFill>
              </a:rPr>
              <a:t>, परिवार, समाज, प्रकृति/अस्तित्व</a:t>
            </a:r>
            <a:endParaRPr lang="en-IN" sz="22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IN" sz="2000" dirty="0">
                <a:solidFill>
                  <a:schemeClr val="tx1"/>
                </a:solidFill>
              </a:rPr>
              <a:t>Scope/expansion of living- Human being, Family, Society, Nature/ Existence</a:t>
            </a:r>
            <a:endParaRPr lang="hi-IN" sz="2000" dirty="0">
              <a:solidFill>
                <a:schemeClr val="tx1"/>
              </a:solidFill>
            </a:endParaRPr>
          </a:p>
          <a:p>
            <a:endParaRPr lang="hi-IN" sz="2200" dirty="0">
              <a:solidFill>
                <a:schemeClr val="tx1"/>
              </a:solidFill>
            </a:endParaRPr>
          </a:p>
          <a:p>
            <a:r>
              <a:rPr lang="hi-IN" sz="2200" dirty="0">
                <a:solidFill>
                  <a:schemeClr val="tx1"/>
                </a:solidFill>
              </a:rPr>
              <a:t>अतः निरंतर सुख पूर्वक जीने का कार्यक्रम- </a:t>
            </a:r>
          </a:p>
          <a:p>
            <a:pPr marL="114300" indent="0">
              <a:buNone/>
            </a:pPr>
            <a:r>
              <a:rPr lang="hi-IN" sz="2200" dirty="0">
                <a:solidFill>
                  <a:schemeClr val="tx1"/>
                </a:solidFill>
              </a:rPr>
              <a:t>	इन चारो स्तर पर व्यवस्था को समझना, व्यवस्था पूर्वक जीना</a:t>
            </a:r>
            <a:endParaRPr lang="en-IN" sz="22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IN" sz="2200" dirty="0">
                <a:solidFill>
                  <a:schemeClr val="tx1"/>
                </a:solidFill>
              </a:rPr>
              <a:t>Thus, program to ensure the continuity of happiness is</a:t>
            </a:r>
          </a:p>
          <a:p>
            <a:pPr marL="114300" indent="0">
              <a:buNone/>
            </a:pPr>
            <a:r>
              <a:rPr lang="en-IN" sz="2200" dirty="0">
                <a:solidFill>
                  <a:schemeClr val="tx1"/>
                </a:solidFill>
              </a:rPr>
              <a:t>	To understand the harmony &amp; to live in harmony at all the four levels</a:t>
            </a:r>
          </a:p>
        </p:txBody>
      </p:sp>
    </p:spTree>
    <p:extLst>
      <p:ext uri="{BB962C8B-B14F-4D97-AF65-F5344CB8AC3E}">
        <p14:creationId xmlns:p14="http://schemas.microsoft.com/office/powerpoint/2010/main" val="36522023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"/>
          <p:cNvSpPr txBox="1">
            <a:spLocks noGrp="1"/>
          </p:cNvSpPr>
          <p:nvPr>
            <p:ph type="title"/>
          </p:nvPr>
        </p:nvSpPr>
        <p:spPr>
          <a:xfrm>
            <a:off x="84841" y="38963"/>
            <a:ext cx="8908330" cy="47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dirty="0"/>
              <a:t>स्वयं/मानव को समझना</a:t>
            </a:r>
            <a:r>
              <a:rPr lang="en-IN" sz="3200" dirty="0"/>
              <a:t> (Harmony in the Human-Being)</a:t>
            </a:r>
            <a:endParaRPr sz="3200" dirty="0"/>
          </a:p>
        </p:txBody>
      </p:sp>
      <p:sp>
        <p:nvSpPr>
          <p:cNvPr id="294" name="Google Shape;294;p20"/>
          <p:cNvSpPr txBox="1">
            <a:spLocks noGrp="1"/>
          </p:cNvSpPr>
          <p:nvPr>
            <p:ph type="body" idx="1"/>
          </p:nvPr>
        </p:nvSpPr>
        <p:spPr>
          <a:xfrm>
            <a:off x="2076690" y="614529"/>
            <a:ext cx="3695307" cy="6163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r>
              <a:rPr lang="hi-IN" sz="2000" dirty="0">
                <a:solidFill>
                  <a:schemeClr val="tx1"/>
                </a:solidFill>
              </a:rPr>
              <a:t>जीवन (मैं)</a:t>
            </a:r>
            <a:endParaRPr sz="2000" dirty="0">
              <a:solidFill>
                <a:schemeClr val="tx1"/>
              </a:solidFill>
            </a:endParaRPr>
          </a:p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r>
              <a:rPr lang="en-IN" sz="2000" dirty="0">
                <a:solidFill>
                  <a:schemeClr val="tx1"/>
                </a:solidFill>
              </a:rPr>
              <a:t>Self</a:t>
            </a:r>
            <a:endParaRPr sz="2000" dirty="0">
              <a:solidFill>
                <a:schemeClr val="tx1"/>
              </a:solidFill>
            </a:endParaRPr>
          </a:p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endParaRPr lang="en-IN" sz="2000" dirty="0">
              <a:solidFill>
                <a:schemeClr val="tx1"/>
              </a:solidFill>
            </a:endParaRPr>
          </a:p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endParaRPr lang="hi-IN" sz="2000" dirty="0">
              <a:solidFill>
                <a:schemeClr val="tx1"/>
              </a:solidFill>
            </a:endParaRPr>
          </a:p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r>
              <a:rPr lang="hi-IN" sz="2000" dirty="0">
                <a:solidFill>
                  <a:schemeClr val="tx1"/>
                </a:solidFill>
              </a:rPr>
              <a:t>सुख</a:t>
            </a:r>
            <a:r>
              <a:rPr lang="en-IN" sz="2000" dirty="0">
                <a:solidFill>
                  <a:schemeClr val="tx1"/>
                </a:solidFill>
              </a:rPr>
              <a:t> (Happiness)</a:t>
            </a:r>
            <a:r>
              <a:rPr lang="hi-IN" sz="2000" dirty="0">
                <a:solidFill>
                  <a:schemeClr val="tx1"/>
                </a:solidFill>
              </a:rPr>
              <a:t>- </a:t>
            </a:r>
            <a:endParaRPr sz="2000" dirty="0">
              <a:solidFill>
                <a:schemeClr val="tx1"/>
              </a:solidFill>
            </a:endParaRPr>
          </a:p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r>
              <a:rPr lang="hi-IN" sz="2000" dirty="0">
                <a:solidFill>
                  <a:schemeClr val="tx1"/>
                </a:solidFill>
              </a:rPr>
              <a:t>विश्वास, सम्मान..</a:t>
            </a:r>
            <a:endParaRPr sz="2000" dirty="0">
              <a:solidFill>
                <a:schemeClr val="tx1"/>
              </a:solidFill>
            </a:endParaRPr>
          </a:p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r>
              <a:rPr lang="en-IN" sz="2000" dirty="0">
                <a:solidFill>
                  <a:schemeClr val="tx1"/>
                </a:solidFill>
              </a:rPr>
              <a:t>Trust, Respect…</a:t>
            </a:r>
            <a:endParaRPr lang="hi-IN" sz="2000" dirty="0">
              <a:solidFill>
                <a:schemeClr val="tx1"/>
              </a:solidFill>
            </a:endParaRPr>
          </a:p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endParaRPr lang="hi-IN" sz="2000" dirty="0">
              <a:solidFill>
                <a:schemeClr val="tx1"/>
              </a:solidFill>
            </a:endParaRPr>
          </a:p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r>
              <a:rPr lang="hi-IN" sz="2000" dirty="0">
                <a:solidFill>
                  <a:schemeClr val="tx1"/>
                </a:solidFill>
              </a:rPr>
              <a:t>निरंतर</a:t>
            </a:r>
            <a:endParaRPr sz="2000" dirty="0">
              <a:solidFill>
                <a:schemeClr val="tx1"/>
              </a:solidFill>
            </a:endParaRPr>
          </a:p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r>
              <a:rPr lang="en-IN" sz="2000" dirty="0">
                <a:solidFill>
                  <a:schemeClr val="tx1"/>
                </a:solidFill>
              </a:rPr>
              <a:t>Continuous</a:t>
            </a:r>
          </a:p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endParaRPr sz="2000" dirty="0">
              <a:solidFill>
                <a:schemeClr val="tx1"/>
              </a:solidFill>
            </a:endParaRPr>
          </a:p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r>
              <a:rPr lang="hi-IN" sz="2000" dirty="0">
                <a:solidFill>
                  <a:schemeClr val="tx1"/>
                </a:solidFill>
              </a:rPr>
              <a:t>गुणात्मक/ भावात्मक</a:t>
            </a:r>
            <a:endParaRPr sz="2000" dirty="0">
              <a:solidFill>
                <a:schemeClr val="tx1"/>
              </a:solidFill>
            </a:endParaRPr>
          </a:p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r>
              <a:rPr lang="hi-IN" sz="2000" dirty="0">
                <a:solidFill>
                  <a:schemeClr val="tx1"/>
                </a:solidFill>
              </a:rPr>
              <a:t>मात्रा की बात नहीं</a:t>
            </a:r>
            <a:endParaRPr lang="en-IN" sz="2000" dirty="0">
              <a:solidFill>
                <a:schemeClr val="tx1"/>
              </a:solidFill>
            </a:endParaRPr>
          </a:p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r>
              <a:rPr lang="en-IN" sz="2000" dirty="0">
                <a:solidFill>
                  <a:schemeClr val="tx1"/>
                </a:solidFill>
              </a:rPr>
              <a:t>Qualitative/Feelings- Can’t talk about quantity</a:t>
            </a:r>
          </a:p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endParaRPr lang="hi-IN" sz="20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r>
              <a:rPr lang="hi-IN" sz="20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सही समझ एवं सही भाव 	      </a:t>
            </a:r>
            <a:r>
              <a:rPr lang="en-IN" sz="20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Right Understanding &amp; Right Feelings</a:t>
            </a:r>
          </a:p>
          <a:p>
            <a:pPr marL="342900" lvl="0" indent="0" algn="ctr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295" name="Google Shape;295;p20"/>
          <p:cNvSpPr txBox="1"/>
          <p:nvPr/>
        </p:nvSpPr>
        <p:spPr>
          <a:xfrm>
            <a:off x="5715000" y="597605"/>
            <a:ext cx="3429000" cy="6154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algn="ctr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rPr>
              <a:t>शरीर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algn="ctr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N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Body</a:t>
            </a:r>
            <a:endParaRPr sz="20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marR="0" lvl="0" algn="ctr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hi-IN" sz="20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marR="0" lvl="0" algn="ctr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rPr>
              <a:t>सुविधा</a:t>
            </a:r>
            <a:r>
              <a:rPr lang="en-IN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(Physical Facilities)</a:t>
            </a:r>
            <a:r>
              <a:rPr lang="hi-IN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rPr>
              <a:t>-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algn="ctr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rPr>
              <a:t>भोजन, वस्त्र, आवास..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algn="ctr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N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Food, Clothes, Shelter…</a:t>
            </a:r>
          </a:p>
          <a:p>
            <a:pPr marL="342900" marR="0" lvl="0" algn="ctr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hi-IN" sz="20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  <a:p>
            <a:pPr marL="342900" marR="0" lvl="0" algn="ctr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rPr>
              <a:t>सामयिक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algn="ctr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N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Temporary</a:t>
            </a:r>
          </a:p>
          <a:p>
            <a:pPr marL="342900" marR="0" lvl="0" algn="ctr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marR="0" lvl="0" algn="ctr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rPr>
              <a:t>मात्रात्मक-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algn="ctr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rPr>
              <a:t>सीमित/निश्चित मात्रा में</a:t>
            </a:r>
            <a:endParaRPr lang="en-IN" sz="20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marR="0" lvl="0" algn="ctr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N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Quantitative- required in limited quantity</a:t>
            </a:r>
            <a:endParaRPr lang="hi-IN" sz="20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  <a:p>
            <a:pPr marL="342900" marR="0" lvl="0" algn="ctr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en-IN" sz="20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marR="0" lvl="0" algn="ctr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rPr>
              <a:t>भौतिक रासायनिक वस्तुएँ </a:t>
            </a:r>
            <a:r>
              <a:rPr lang="en-IN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Physiochemical Things</a:t>
            </a:r>
            <a:endParaRPr sz="20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96" name="Google Shape;296;p20"/>
          <p:cNvSpPr txBox="1"/>
          <p:nvPr/>
        </p:nvSpPr>
        <p:spPr>
          <a:xfrm>
            <a:off x="304800" y="628453"/>
            <a:ext cx="2286000" cy="6149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मानव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Human Being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en-IN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आवश्यकता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Need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काल में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time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en-IN"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मात्रा में</a:t>
            </a:r>
            <a:endParaRPr lang="en-IN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Quantity</a:t>
            </a:r>
            <a:endParaRPr lang="hi-IN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hi-IN"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पूर्ति का उपाय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Fulfilled by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7" name="Google Shape;297;p20"/>
          <p:cNvCxnSpPr/>
          <p:nvPr/>
        </p:nvCxnSpPr>
        <p:spPr>
          <a:xfrm>
            <a:off x="5258600" y="1073499"/>
            <a:ext cx="836700" cy="15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98" name="Google Shape;298;p20"/>
          <p:cNvCxnSpPr/>
          <p:nvPr/>
        </p:nvCxnSpPr>
        <p:spPr>
          <a:xfrm rot="10800000">
            <a:off x="5257800" y="904974"/>
            <a:ext cx="838200" cy="1588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99" name="Google Shape;299;p20"/>
          <p:cNvSpPr txBox="1"/>
          <p:nvPr/>
        </p:nvSpPr>
        <p:spPr>
          <a:xfrm>
            <a:off x="4953000" y="452826"/>
            <a:ext cx="1524000" cy="5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सह-अस्तित्व</a:t>
            </a:r>
            <a:endParaRPr lang="en-IN"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Co-existence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dirty="0"/>
              <a:t>सुविधा से सम्मान पाने के प्रयास में...</a:t>
            </a:r>
            <a:endParaRPr sz="3200" dirty="0"/>
          </a:p>
        </p:txBody>
      </p:sp>
      <p:sp>
        <p:nvSpPr>
          <p:cNvPr id="305" name="Google Shape;305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hi-IN" sz="2800" dirty="0">
                <a:solidFill>
                  <a:schemeClr val="tx1"/>
                </a:solidFill>
              </a:rPr>
              <a:t>तुलना की मानसिकता में उलझ जाना- Competition Vs Co-operation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hi-IN" sz="2800" dirty="0">
                <a:solidFill>
                  <a:schemeClr val="tx1"/>
                </a:solidFill>
              </a:rPr>
              <a:t>सुविधा की आवश्यकता तय नहीं होना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hi-IN" sz="2800" dirty="0">
                <a:solidFill>
                  <a:schemeClr val="tx1"/>
                </a:solidFill>
              </a:rPr>
              <a:t>तनाव से ग्रस्त रहना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hi-IN" sz="2800" dirty="0">
                <a:solidFill>
                  <a:schemeClr val="tx1"/>
                </a:solidFill>
              </a:rPr>
              <a:t>परस्पर सम्मान के बदले ईर्ष्या/जलन</a:t>
            </a:r>
            <a:r>
              <a:rPr lang="en-IN" sz="2800" dirty="0">
                <a:solidFill>
                  <a:schemeClr val="tx1"/>
                </a:solidFill>
              </a:rPr>
              <a:t> (Jealousy)</a:t>
            </a:r>
            <a:r>
              <a:rPr lang="hi-IN" sz="2800" dirty="0">
                <a:solidFill>
                  <a:schemeClr val="tx1"/>
                </a:solidFill>
              </a:rPr>
              <a:t> पैदा होना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hi-IN" sz="2800" dirty="0">
                <a:solidFill>
                  <a:schemeClr val="tx1"/>
                </a:solidFill>
              </a:rPr>
              <a:t>Superiority complex (अहंकार) एवं Inferiority complex (हीन भावना) से ग्रस्त रहना</a:t>
            </a:r>
            <a:endParaRPr dirty="0">
              <a:solidFill>
                <a:schemeClr val="tx1"/>
              </a:solidFill>
            </a:endParaRPr>
          </a:p>
          <a:p>
            <a:pPr marL="342900" lvl="0" indent="-154940" algn="l" rtl="0"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ct val="177777"/>
              <a:buNone/>
            </a:pP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2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स्वयं/मानव को समझना</a:t>
            </a:r>
            <a:endParaRPr sz="3200"/>
          </a:p>
        </p:txBody>
      </p:sp>
      <p:sp>
        <p:nvSpPr>
          <p:cNvPr id="311" name="Google Shape;311;p22"/>
          <p:cNvSpPr txBox="1">
            <a:spLocks noGrp="1"/>
          </p:cNvSpPr>
          <p:nvPr>
            <p:ph type="body" idx="1"/>
          </p:nvPr>
        </p:nvSpPr>
        <p:spPr>
          <a:xfrm>
            <a:off x="2590800" y="533400"/>
            <a:ext cx="3048000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342900" lvl="0" indent="0" algn="ctr">
              <a:lnSpc>
                <a:spcPct val="100000"/>
              </a:lnSpc>
              <a:spcBef>
                <a:spcPts val="0"/>
              </a:spcBef>
              <a:buSzPts val="2400"/>
              <a:buNone/>
            </a:pPr>
            <a:r>
              <a:rPr lang="hi-IN" sz="2400" dirty="0">
                <a:solidFill>
                  <a:schemeClr val="tx1"/>
                </a:solidFill>
              </a:rPr>
              <a:t>जीवन (मैं)</a:t>
            </a:r>
          </a:p>
          <a:p>
            <a:pPr marL="342900" lvl="0" indent="-3429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342900" lvl="0" indent="-3429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सुख- </a:t>
            </a:r>
            <a:endParaRPr dirty="0"/>
          </a:p>
          <a:p>
            <a:pPr marL="342900" lvl="0" indent="-3429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विश्वास, सम्मान..</a:t>
            </a:r>
            <a:endParaRPr dirty="0"/>
          </a:p>
          <a:p>
            <a:pPr marL="342900" lvl="0" indent="-3429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342900" lvl="0" indent="-3429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निरंतर</a:t>
            </a:r>
            <a:endParaRPr dirty="0"/>
          </a:p>
          <a:p>
            <a:pPr marL="342900" lvl="0" indent="-3429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342900" lvl="0" indent="-3429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गुणात्मक/ भावात्मक</a:t>
            </a:r>
            <a:endParaRPr dirty="0"/>
          </a:p>
          <a:p>
            <a:pPr marL="342900" lvl="0" indent="-3429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मात्रा की बात नहीं</a:t>
            </a:r>
          </a:p>
          <a:p>
            <a:pPr marL="342900" lvl="0" indent="-3429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342900" algn="ctr">
              <a:spcBef>
                <a:spcPts val="480"/>
              </a:spcBef>
              <a:buSzPts val="2400"/>
              <a:buNone/>
            </a:pPr>
            <a:r>
              <a:rPr lang="hi-IN" sz="2400" dirty="0"/>
              <a:t>सही समझ एवं सही भाव</a:t>
            </a:r>
            <a:endParaRPr lang="en-IN" sz="2400" dirty="0"/>
          </a:p>
          <a:p>
            <a:pPr marL="342900" lvl="0" indent="-3429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342900" lvl="0" indent="-3429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इच्छा, विचार, आशा</a:t>
            </a:r>
            <a:endParaRPr dirty="0"/>
          </a:p>
          <a:p>
            <a:pPr marL="342900" lvl="0" indent="-3429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342900" lvl="0" indent="-3429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निरंतर</a:t>
            </a:r>
            <a:endParaRPr dirty="0"/>
          </a:p>
          <a:p>
            <a:pPr marL="342900" lvl="0" indent="-342900" algn="ctr" rtl="0">
              <a:spcBef>
                <a:spcPts val="480"/>
              </a:spcBef>
              <a:spcAft>
                <a:spcPts val="1200"/>
              </a:spcAft>
              <a:buClr>
                <a:schemeClr val="dk1"/>
              </a:buClr>
              <a:buSzPts val="2400"/>
              <a:buNone/>
            </a:pPr>
            <a:endParaRPr sz="2400" dirty="0"/>
          </a:p>
        </p:txBody>
      </p:sp>
      <p:sp>
        <p:nvSpPr>
          <p:cNvPr id="312" name="Google Shape;312;p22"/>
          <p:cNvSpPr txBox="1"/>
          <p:nvPr/>
        </p:nvSpPr>
        <p:spPr>
          <a:xfrm>
            <a:off x="5715000" y="755373"/>
            <a:ext cx="3200400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rPr>
              <a:t>शरीर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rPr>
              <a:t>सुविधा-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rPr>
              <a:t>भोजन, वस्त्र, आवास..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rPr>
              <a:t>सामयिक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rPr>
              <a:t>मात्रात्मक-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rPr>
              <a:t>सीमित/निश्चित मात्रा में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hi-IN" sz="22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sym typeface="Calibri"/>
              </a:rPr>
              <a:t>भौतिक रासायनिक वस्तुएँ</a:t>
            </a:r>
            <a:endParaRPr lang="en-IN" sz="22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rPr>
              <a:t>चलना, दौड़ना, बैठना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rtl="0">
              <a:spcBef>
                <a:spcPts val="480"/>
              </a:spcBef>
              <a:spcAft>
                <a:spcPts val="0"/>
              </a:spcAft>
              <a:buNone/>
            </a:pPr>
            <a:endParaRPr sz="22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marR="0" lvl="0" indent="-342900" algn="ctr" rtl="0">
              <a:spcBef>
                <a:spcPts val="480"/>
              </a:spcBef>
              <a:spcAft>
                <a:spcPts val="0"/>
              </a:spcAft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rPr>
              <a:t>सामयिक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3" name="Google Shape;313;p22"/>
          <p:cNvSpPr txBox="1"/>
          <p:nvPr/>
        </p:nvSpPr>
        <p:spPr>
          <a:xfrm>
            <a:off x="304800" y="685800"/>
            <a:ext cx="2819400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मानव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आवश्यकता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काल में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मात्रा में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 algn="ctr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hi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पूर्ति का उपाय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hi-IN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क्रिया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काल में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4" name="Google Shape;314;p22"/>
          <p:cNvCxnSpPr/>
          <p:nvPr/>
        </p:nvCxnSpPr>
        <p:spPr>
          <a:xfrm>
            <a:off x="5257800" y="1143000"/>
            <a:ext cx="836612" cy="1588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15" name="Google Shape;315;p22"/>
          <p:cNvCxnSpPr/>
          <p:nvPr/>
        </p:nvCxnSpPr>
        <p:spPr>
          <a:xfrm rot="10800000">
            <a:off x="5257800" y="990600"/>
            <a:ext cx="838200" cy="1588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16" name="Google Shape;316;p22"/>
          <p:cNvSpPr txBox="1"/>
          <p:nvPr/>
        </p:nvSpPr>
        <p:spPr>
          <a:xfrm>
            <a:off x="4953000" y="533400"/>
            <a:ext cx="1524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सह-अस्तित्व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3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स्वयं/मानव को समझना</a:t>
            </a:r>
            <a:endParaRPr sz="3200"/>
          </a:p>
        </p:txBody>
      </p:sp>
      <p:sp>
        <p:nvSpPr>
          <p:cNvPr id="322" name="Google Shape;322;p23"/>
          <p:cNvSpPr txBox="1">
            <a:spLocks noGrp="1"/>
          </p:cNvSpPr>
          <p:nvPr>
            <p:ph type="body" idx="1"/>
          </p:nvPr>
        </p:nvSpPr>
        <p:spPr>
          <a:xfrm>
            <a:off x="2528675" y="685800"/>
            <a:ext cx="3276600" cy="6248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0" algn="ctr">
              <a:lnSpc>
                <a:spcPct val="100000"/>
              </a:lnSpc>
              <a:spcBef>
                <a:spcPts val="0"/>
              </a:spcBef>
              <a:buSzPts val="2400"/>
              <a:buNone/>
            </a:pPr>
            <a:r>
              <a:rPr lang="hi-IN" sz="2400" dirty="0">
                <a:solidFill>
                  <a:schemeClr val="tx1"/>
                </a:solidFill>
              </a:rPr>
              <a:t>जीवन (मैं)</a:t>
            </a:r>
          </a:p>
          <a:p>
            <a:pPr marL="342900" lvl="0" indent="-342900" algn="ctr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342900" lvl="0" indent="-342900" algn="ctr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सुख- </a:t>
            </a:r>
            <a:endParaRPr dirty="0"/>
          </a:p>
          <a:p>
            <a:pPr marL="342900" lvl="0" indent="-342900" algn="ctr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विश्वास, सम्मान..</a:t>
            </a:r>
            <a:endParaRPr dirty="0"/>
          </a:p>
          <a:p>
            <a:pPr marL="342900" lvl="0" indent="-342900" algn="ctr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342900" lvl="0" indent="-342900" algn="ctr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निरंतर</a:t>
            </a:r>
            <a:endParaRPr dirty="0"/>
          </a:p>
          <a:p>
            <a:pPr marL="342900" lvl="0" indent="-342900" algn="ctr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1700" dirty="0"/>
          </a:p>
          <a:p>
            <a:pPr marL="342900" lvl="0" indent="-342900" algn="ctr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गुणात्मक/ भावात्मक</a:t>
            </a:r>
            <a:endParaRPr dirty="0"/>
          </a:p>
          <a:p>
            <a:pPr marL="342900" lvl="0" indent="-342900" algn="ctr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मात्रा की बात नहीं</a:t>
            </a:r>
            <a:endParaRPr lang="en-IN" sz="2400" dirty="0"/>
          </a:p>
          <a:p>
            <a:pPr marL="342900" lvl="0" indent="-342900" algn="ctr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342900" lvl="0" algn="ctr">
              <a:spcBef>
                <a:spcPts val="444"/>
              </a:spcBef>
              <a:buSzPts val="2400"/>
              <a:buNone/>
            </a:pPr>
            <a:r>
              <a:rPr lang="hi-IN" sz="2400" dirty="0"/>
              <a:t>सही समझ एवं सही भाव</a:t>
            </a:r>
            <a:endParaRPr lang="en-IN" sz="2400" dirty="0"/>
          </a:p>
          <a:p>
            <a:pPr marL="342900" lvl="0" algn="ctr">
              <a:spcBef>
                <a:spcPts val="444"/>
              </a:spcBef>
              <a:buSzPts val="2400"/>
              <a:buNone/>
            </a:pPr>
            <a:endParaRPr sz="2400" dirty="0"/>
          </a:p>
          <a:p>
            <a:pPr marL="342900" lvl="0" indent="-342900" algn="ctr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इच्छा, विचार, आशा</a:t>
            </a:r>
            <a:endParaRPr dirty="0"/>
          </a:p>
          <a:p>
            <a:pPr marL="342900" lvl="0" indent="-342900" algn="ctr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342900" lvl="0" indent="-342900" algn="ctr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निरंतर</a:t>
            </a:r>
            <a:endParaRPr dirty="0"/>
          </a:p>
          <a:p>
            <a:pPr marL="342900" lvl="0" indent="-342900" algn="ctr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1500" dirty="0"/>
          </a:p>
          <a:p>
            <a:pPr marL="342900" lvl="0" indent="-342900" algn="ctr" rtl="0">
              <a:spcBef>
                <a:spcPts val="444"/>
              </a:spcBef>
              <a:spcAft>
                <a:spcPts val="120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जानना, मानना, पह., नि.</a:t>
            </a:r>
            <a:endParaRPr sz="2400" dirty="0"/>
          </a:p>
        </p:txBody>
      </p:sp>
      <p:sp>
        <p:nvSpPr>
          <p:cNvPr id="323" name="Google Shape;323;p23"/>
          <p:cNvSpPr txBox="1"/>
          <p:nvPr/>
        </p:nvSpPr>
        <p:spPr>
          <a:xfrm>
            <a:off x="5805268" y="685800"/>
            <a:ext cx="3200400" cy="6172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शरीर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सुविधा-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भोजन, वस्त्र, आवास..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सामयिक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lang="en-IN"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मात्रात्मक-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सीमित/निश्चित मात्रा में</a:t>
            </a:r>
            <a:endParaRPr dirty="0"/>
          </a:p>
          <a:p>
            <a:pPr marL="342900" lvl="0" indent="-342900" algn="ctr">
              <a:spcBef>
                <a:spcPts val="440"/>
              </a:spcBef>
              <a:buClr>
                <a:schemeClr val="dk1"/>
              </a:buClr>
              <a:buSzPts val="2200"/>
            </a:pPr>
            <a:endParaRPr lang="en-IN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ctr">
              <a:spcBef>
                <a:spcPts val="440"/>
              </a:spcBef>
              <a:buClr>
                <a:schemeClr val="dk1"/>
              </a:buClr>
              <a:buSzPts val="2200"/>
            </a:pPr>
            <a:r>
              <a:rPr lang="hi-IN" sz="2200" dirty="0">
                <a:solidFill>
                  <a:schemeClr val="dk1"/>
                </a:solidFill>
                <a:latin typeface="Calibri"/>
                <a:ea typeface="Calibri"/>
                <a:sym typeface="Calibri"/>
              </a:rPr>
              <a:t>भौतिक रासायनिक वस्तुएँ</a:t>
            </a:r>
            <a:endParaRPr lang="en-IN" sz="2200" dirty="0">
              <a:solidFill>
                <a:schemeClr val="dk1"/>
              </a:solidFill>
              <a:latin typeface="Calibri"/>
              <a:ea typeface="Calibri"/>
              <a:sym typeface="Calibri"/>
            </a:endParaRPr>
          </a:p>
          <a:p>
            <a:pPr marL="342900" lvl="0" indent="-342900" algn="ctr">
              <a:spcBef>
                <a:spcPts val="440"/>
              </a:spcBef>
              <a:buClr>
                <a:schemeClr val="dk1"/>
              </a:buClr>
              <a:buSzPts val="2200"/>
            </a:pP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चलना, दौड़ना, बैठना</a:t>
            </a:r>
            <a:endParaRPr dirty="0"/>
          </a:p>
          <a:p>
            <a:pPr marL="342900" marR="0" lvl="0" indent="-342900" algn="ctr" rtl="0">
              <a:spcBef>
                <a:spcPts val="440"/>
              </a:spcBef>
              <a:spcAft>
                <a:spcPts val="0"/>
              </a:spcAft>
              <a:buNone/>
            </a:pP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spcBef>
                <a:spcPts val="440"/>
              </a:spcBef>
              <a:spcAft>
                <a:spcPts val="0"/>
              </a:spcAft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सामयिक</a:t>
            </a:r>
            <a:endParaRPr dirty="0"/>
          </a:p>
          <a:p>
            <a:pPr marL="342900" marR="0" lvl="0" indent="-342900" algn="ctr" rtl="0">
              <a:spcBef>
                <a:spcPts val="440"/>
              </a:spcBef>
              <a:spcAft>
                <a:spcPts val="0"/>
              </a:spcAft>
              <a:buNone/>
            </a:pP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spcBef>
                <a:spcPts val="440"/>
              </a:spcBef>
              <a:spcAft>
                <a:spcPts val="0"/>
              </a:spcAft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पहचानना, निर्वाह करना</a:t>
            </a:r>
            <a:endParaRPr dirty="0"/>
          </a:p>
        </p:txBody>
      </p:sp>
      <p:sp>
        <p:nvSpPr>
          <p:cNvPr id="324" name="Google Shape;324;p23"/>
          <p:cNvSpPr txBox="1"/>
          <p:nvPr/>
        </p:nvSpPr>
        <p:spPr>
          <a:xfrm>
            <a:off x="90268" y="685800"/>
            <a:ext cx="2438400" cy="6172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मानव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आवश्यकता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काल में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मात्रा में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 algn="ctr">
              <a:spcBef>
                <a:spcPts val="440"/>
              </a:spcBef>
              <a:buClr>
                <a:schemeClr val="dk1"/>
              </a:buClr>
              <a:buSzPts val="2200"/>
            </a:pPr>
            <a:r>
              <a:rPr lang="hi-IN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पूर्ति का उपाय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lang="en-IN"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क्रिया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काल में</a:t>
            </a:r>
            <a:endParaRPr dirty="0"/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निर्वाह का स्वरूप</a:t>
            </a: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5" name="Google Shape;325;p23"/>
          <p:cNvCxnSpPr/>
          <p:nvPr/>
        </p:nvCxnSpPr>
        <p:spPr>
          <a:xfrm>
            <a:off x="5348068" y="1143000"/>
            <a:ext cx="836612" cy="1588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26" name="Google Shape;326;p23"/>
          <p:cNvCxnSpPr/>
          <p:nvPr/>
        </p:nvCxnSpPr>
        <p:spPr>
          <a:xfrm rot="10800000">
            <a:off x="5348068" y="990600"/>
            <a:ext cx="838200" cy="1588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27" name="Google Shape;327;p23"/>
          <p:cNvSpPr txBox="1"/>
          <p:nvPr/>
        </p:nvSpPr>
        <p:spPr>
          <a:xfrm>
            <a:off x="5043275" y="526776"/>
            <a:ext cx="1524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सह-अस्तित्व</a:t>
            </a:r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4C943-17D9-4986-BA33-E7661F96F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F98473A-2505-6E95-F7C7-49A9F61A5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986887"/>
              </p:ext>
            </p:extLst>
          </p:nvPr>
        </p:nvGraphicFramePr>
        <p:xfrm>
          <a:off x="1222512" y="562113"/>
          <a:ext cx="7384776" cy="5010355"/>
        </p:xfrm>
        <a:graphic>
          <a:graphicData uri="http://schemas.openxmlformats.org/drawingml/2006/table">
            <a:tbl>
              <a:tblPr firstRow="1" bandRow="1">
                <a:tableStyleId>{8D29B542-20A8-4328-9A50-1E1E75B79A07}</a:tableStyleId>
              </a:tblPr>
              <a:tblGrid>
                <a:gridCol w="2087218">
                  <a:extLst>
                    <a:ext uri="{9D8B030D-6E8A-4147-A177-3AD203B41FA5}">
                      <a16:colId xmlns:a16="http://schemas.microsoft.com/office/drawing/2014/main" val="1486001705"/>
                    </a:ext>
                  </a:extLst>
                </a:gridCol>
                <a:gridCol w="2166731">
                  <a:extLst>
                    <a:ext uri="{9D8B030D-6E8A-4147-A177-3AD203B41FA5}">
                      <a16:colId xmlns:a16="http://schemas.microsoft.com/office/drawing/2014/main" val="2108489674"/>
                    </a:ext>
                  </a:extLst>
                </a:gridCol>
                <a:gridCol w="3130827">
                  <a:extLst>
                    <a:ext uri="{9D8B030D-6E8A-4147-A177-3AD203B41FA5}">
                      <a16:colId xmlns:a16="http://schemas.microsoft.com/office/drawing/2014/main" val="3893006100"/>
                    </a:ext>
                  </a:extLst>
                </a:gridCol>
              </a:tblGrid>
              <a:tr h="782615">
                <a:tc gridSpan="3">
                  <a:txBody>
                    <a:bodyPr/>
                    <a:lstStyle/>
                    <a:p>
                      <a:pPr algn="ctr"/>
                      <a:r>
                        <a:rPr lang="hi-IN" sz="2800" dirty="0"/>
                        <a:t>मैं की क्रियाएँ (</a:t>
                      </a:r>
                      <a:r>
                        <a:rPr lang="en-IN" sz="2800" dirty="0"/>
                        <a:t>Activities of the Self</a:t>
                      </a:r>
                      <a:r>
                        <a:rPr lang="hi-IN" sz="2800" dirty="0"/>
                        <a:t>)</a:t>
                      </a:r>
                      <a:endParaRPr lang="en-IN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53218"/>
                  </a:ext>
                </a:extLst>
              </a:tr>
              <a:tr h="782615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i-IN" sz="2200" dirty="0"/>
                        <a:t>3. सहज स्वीकृति के आधार पर जाँच-परख कर </a:t>
                      </a:r>
                      <a:r>
                        <a:rPr lang="en-IN" sz="2200" dirty="0"/>
                        <a:t>(Based on Natural Acceptance)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477994"/>
                  </a:ext>
                </a:extLst>
              </a:tr>
              <a:tr h="782615">
                <a:tc>
                  <a:txBody>
                    <a:bodyPr/>
                    <a:lstStyle/>
                    <a:p>
                      <a:pPr algn="ctr"/>
                      <a:endParaRPr lang="en-IN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981987"/>
                  </a:ext>
                </a:extLst>
              </a:tr>
              <a:tr h="782615"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इच्छा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चित्रण</a:t>
                      </a:r>
                      <a:endParaRPr lang="en-IN" sz="2200" dirty="0"/>
                    </a:p>
                    <a:p>
                      <a:pPr algn="ctr"/>
                      <a:r>
                        <a:rPr lang="en-IN" sz="2200" dirty="0"/>
                        <a:t>Imaging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166865"/>
                  </a:ext>
                </a:extLst>
              </a:tr>
              <a:tr h="782615"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विचार</a:t>
                      </a:r>
                      <a:endParaRPr lang="en-IN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विश्लेषण</a:t>
                      </a:r>
                      <a:endParaRPr lang="en-IN" sz="2200" dirty="0"/>
                    </a:p>
                    <a:p>
                      <a:pPr algn="ctr"/>
                      <a:r>
                        <a:rPr lang="en-IN" sz="2200" dirty="0"/>
                        <a:t>Analysing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तुलन</a:t>
                      </a:r>
                      <a:endParaRPr lang="en-IN" sz="2200" dirty="0"/>
                    </a:p>
                    <a:p>
                      <a:pPr algn="ctr"/>
                      <a:r>
                        <a:rPr lang="en-IN" sz="2200" dirty="0" err="1"/>
                        <a:t>Comparision</a:t>
                      </a:r>
                      <a:endParaRPr lang="en-IN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664540"/>
                  </a:ext>
                </a:extLst>
              </a:tr>
              <a:tr h="782615"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आशा</a:t>
                      </a:r>
                      <a:endParaRPr lang="en-IN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चयन</a:t>
                      </a:r>
                      <a:endParaRPr lang="en-IN" sz="2200" dirty="0"/>
                    </a:p>
                    <a:p>
                      <a:pPr algn="ctr"/>
                      <a:r>
                        <a:rPr lang="en-IN" sz="2200" dirty="0"/>
                        <a:t>Selecting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आस्वादन</a:t>
                      </a:r>
                      <a:endParaRPr lang="en-IN" sz="2200" dirty="0"/>
                    </a:p>
                    <a:p>
                      <a:pPr algn="ctr"/>
                      <a:r>
                        <a:rPr lang="en-IN" sz="2200" dirty="0"/>
                        <a:t>Tasting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74612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9EC8B1B-96D8-4E29-1CC0-E239997387A4}"/>
              </a:ext>
            </a:extLst>
          </p:cNvPr>
          <p:cNvSpPr txBox="1"/>
          <p:nvPr/>
        </p:nvSpPr>
        <p:spPr>
          <a:xfrm>
            <a:off x="6530005" y="6470648"/>
            <a:ext cx="26139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200" dirty="0"/>
              <a:t>1. संवेदना</a:t>
            </a:r>
            <a:r>
              <a:rPr lang="en-IN" sz="2200" dirty="0"/>
              <a:t>/Sensation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A006BA-B818-DD70-57AA-1E7FFE07460D}"/>
              </a:ext>
            </a:extLst>
          </p:cNvPr>
          <p:cNvSpPr txBox="1"/>
          <p:nvPr/>
        </p:nvSpPr>
        <p:spPr>
          <a:xfrm>
            <a:off x="119270" y="2226365"/>
            <a:ext cx="3510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200" dirty="0"/>
              <a:t>2. मान्यता</a:t>
            </a:r>
            <a:r>
              <a:rPr lang="en-IN" sz="2200" dirty="0"/>
              <a:t>/ Pre-conditioning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8AA5124-D245-20F8-1A7A-75CFCEDA8EE4}"/>
              </a:ext>
            </a:extLst>
          </p:cNvPr>
          <p:cNvSpPr/>
          <p:nvPr/>
        </p:nvSpPr>
        <p:spPr>
          <a:xfrm>
            <a:off x="3140765" y="2657252"/>
            <a:ext cx="5178288" cy="338573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Curved Down 9">
            <a:extLst>
              <a:ext uri="{FF2B5EF4-FFF2-40B4-BE49-F238E27FC236}">
                <a16:creationId xmlns:a16="http://schemas.microsoft.com/office/drawing/2014/main" id="{FFA9CAFC-64C1-161D-A856-138DA9653284}"/>
              </a:ext>
            </a:extLst>
          </p:cNvPr>
          <p:cNvSpPr/>
          <p:nvPr/>
        </p:nvSpPr>
        <p:spPr>
          <a:xfrm rot="1279037">
            <a:off x="1908313" y="2057400"/>
            <a:ext cx="2673626" cy="590538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21CAA495-B23F-8ECC-A0FD-65DFA6FB9EDD}"/>
              </a:ext>
            </a:extLst>
          </p:cNvPr>
          <p:cNvSpPr/>
          <p:nvPr/>
        </p:nvSpPr>
        <p:spPr>
          <a:xfrm rot="14585641">
            <a:off x="5320705" y="5838285"/>
            <a:ext cx="1313427" cy="742485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315ADAFF-03C9-CE86-D20A-C02BDA5A30A0}"/>
              </a:ext>
            </a:extLst>
          </p:cNvPr>
          <p:cNvSpPr/>
          <p:nvPr/>
        </p:nvSpPr>
        <p:spPr>
          <a:xfrm>
            <a:off x="6887818" y="2494721"/>
            <a:ext cx="264380" cy="72555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E926343-60D6-6C56-74A7-B88AEF6FAFCB}"/>
              </a:ext>
            </a:extLst>
          </p:cNvPr>
          <p:cNvCxnSpPr/>
          <p:nvPr/>
        </p:nvCxnSpPr>
        <p:spPr>
          <a:xfrm flipH="1">
            <a:off x="3786809" y="5572468"/>
            <a:ext cx="457200" cy="649425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1DE0F1A-081D-582B-0BCE-3F9FAE3E5DAC}"/>
              </a:ext>
            </a:extLst>
          </p:cNvPr>
          <p:cNvCxnSpPr>
            <a:cxnSpLocks/>
          </p:cNvCxnSpPr>
          <p:nvPr/>
        </p:nvCxnSpPr>
        <p:spPr>
          <a:xfrm>
            <a:off x="4247324" y="5555905"/>
            <a:ext cx="457200" cy="665988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71D0A3A-BCEE-1804-8369-46086FBAC903}"/>
              </a:ext>
            </a:extLst>
          </p:cNvPr>
          <p:cNvSpPr txBox="1"/>
          <p:nvPr/>
        </p:nvSpPr>
        <p:spPr>
          <a:xfrm>
            <a:off x="2276888" y="6087938"/>
            <a:ext cx="16689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200" dirty="0"/>
              <a:t>व्यवहार</a:t>
            </a:r>
            <a:r>
              <a:rPr lang="en-IN" sz="2200" dirty="0"/>
              <a:t>/ Behaviour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6D2CEC-EF5F-D9C6-69E1-D114D94B6B21}"/>
              </a:ext>
            </a:extLst>
          </p:cNvPr>
          <p:cNvSpPr txBox="1"/>
          <p:nvPr/>
        </p:nvSpPr>
        <p:spPr>
          <a:xfrm>
            <a:off x="4244009" y="6150887"/>
            <a:ext cx="1116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200" dirty="0"/>
              <a:t>कार्य</a:t>
            </a:r>
            <a:r>
              <a:rPr lang="en-IN" sz="2200" dirty="0"/>
              <a:t>/ Work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A006BA-B818-DD70-57AA-1E7FFE07460D}"/>
              </a:ext>
            </a:extLst>
          </p:cNvPr>
          <p:cNvSpPr txBox="1"/>
          <p:nvPr/>
        </p:nvSpPr>
        <p:spPr>
          <a:xfrm>
            <a:off x="7185225" y="2315818"/>
            <a:ext cx="35100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err="1">
                <a:solidFill>
                  <a:srgbClr val="00B050"/>
                </a:solidFill>
              </a:rPr>
              <a:t>स्वतंत्रता</a:t>
            </a:r>
            <a:r>
              <a:rPr lang="en-IN" sz="2400" dirty="0">
                <a:solidFill>
                  <a:srgbClr val="00B050"/>
                </a:solidFill>
              </a:rPr>
              <a:t>  </a:t>
            </a:r>
          </a:p>
          <a:p>
            <a:r>
              <a:rPr lang="en-IN" sz="2200" dirty="0">
                <a:solidFill>
                  <a:srgbClr val="00B050"/>
                </a:solidFill>
              </a:rPr>
              <a:t>Self-Organised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A006BA-B818-DD70-57AA-1E7FFE07460D}"/>
              </a:ext>
            </a:extLst>
          </p:cNvPr>
          <p:cNvSpPr txBox="1"/>
          <p:nvPr/>
        </p:nvSpPr>
        <p:spPr>
          <a:xfrm>
            <a:off x="7144428" y="5733770"/>
            <a:ext cx="3510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 err="1">
                <a:solidFill>
                  <a:srgbClr val="FF0000"/>
                </a:solidFill>
              </a:rPr>
              <a:t>परतंत्रता</a:t>
            </a:r>
            <a:r>
              <a:rPr lang="en-IN" sz="2200" dirty="0">
                <a:solidFill>
                  <a:srgbClr val="FF0000"/>
                </a:solidFill>
              </a:rPr>
              <a:t>   X</a:t>
            </a:r>
          </a:p>
          <a:p>
            <a:r>
              <a:rPr lang="en-IN" sz="2200" dirty="0">
                <a:solidFill>
                  <a:srgbClr val="FF0000"/>
                </a:solidFill>
              </a:rPr>
              <a:t>Enslavement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A006BA-B818-DD70-57AA-1E7FFE07460D}"/>
              </a:ext>
            </a:extLst>
          </p:cNvPr>
          <p:cNvSpPr txBox="1"/>
          <p:nvPr/>
        </p:nvSpPr>
        <p:spPr>
          <a:xfrm>
            <a:off x="119270" y="1592542"/>
            <a:ext cx="3510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 err="1">
                <a:solidFill>
                  <a:srgbClr val="FF0000"/>
                </a:solidFill>
              </a:rPr>
              <a:t>परतंत्रता</a:t>
            </a:r>
            <a:r>
              <a:rPr lang="en-IN" sz="2200" dirty="0">
                <a:solidFill>
                  <a:srgbClr val="FF0000"/>
                </a:solidFill>
              </a:rPr>
              <a:t>   X</a:t>
            </a:r>
          </a:p>
          <a:p>
            <a:r>
              <a:rPr lang="en-IN" sz="2200" dirty="0">
                <a:solidFill>
                  <a:srgbClr val="FF0000"/>
                </a:solidFill>
              </a:rPr>
              <a:t>Enslavement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8538703" y="2494721"/>
            <a:ext cx="144117" cy="22120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8675874" y="2241358"/>
            <a:ext cx="447158" cy="47456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642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C5C3D-BBBF-0F2B-DEE5-38519F313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3631-3174-CEB7-4510-976A85750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8904"/>
            <a:ext cx="8229600" cy="805070"/>
          </a:xfrm>
        </p:spPr>
        <p:txBody>
          <a:bodyPr>
            <a:normAutofit fontScale="90000"/>
          </a:bodyPr>
          <a:lstStyle/>
          <a:p>
            <a:r>
              <a:rPr lang="hi-IN" dirty="0"/>
              <a:t>शरीर के साथ व्यवस्था</a:t>
            </a:r>
            <a:br>
              <a:rPr lang="hi-IN" dirty="0"/>
            </a:br>
            <a:r>
              <a:rPr lang="en-IN" dirty="0"/>
              <a:t>Harmony with the body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B894F-84E9-6CD3-B274-E02324B60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72209"/>
            <a:ext cx="8229600" cy="5068956"/>
          </a:xfrm>
        </p:spPr>
        <p:txBody>
          <a:bodyPr>
            <a:normAutofit/>
          </a:bodyPr>
          <a:lstStyle/>
          <a:p>
            <a:r>
              <a:rPr lang="hi-IN" sz="2200" dirty="0">
                <a:solidFill>
                  <a:schemeClr val="tx1"/>
                </a:solidFill>
              </a:rPr>
              <a:t>शरीर की आवश्यकता- स्वास्थ्य; स्वास्थ्य के लिए सुविधा</a:t>
            </a:r>
          </a:p>
          <a:p>
            <a:r>
              <a:rPr lang="hi-IN" sz="2200" dirty="0">
                <a:solidFill>
                  <a:schemeClr val="tx1"/>
                </a:solidFill>
              </a:rPr>
              <a:t>सुविधा की उपलब्धि- 		समृद्धि का भाव</a:t>
            </a:r>
          </a:p>
          <a:p>
            <a:endParaRPr lang="hi-IN" sz="2200" dirty="0">
              <a:solidFill>
                <a:schemeClr val="tx1"/>
              </a:solidFill>
            </a:endParaRPr>
          </a:p>
          <a:p>
            <a:r>
              <a:rPr lang="hi-IN" sz="2200" dirty="0">
                <a:solidFill>
                  <a:schemeClr val="tx1"/>
                </a:solidFill>
              </a:rPr>
              <a:t>समृद्धि- आवश्यकता से अधिक सुविधा की उपलब्धि का भाव</a:t>
            </a:r>
          </a:p>
          <a:p>
            <a:endParaRPr lang="hi-IN" sz="2200" dirty="0">
              <a:solidFill>
                <a:schemeClr val="tx1"/>
              </a:solidFill>
            </a:endParaRPr>
          </a:p>
          <a:p>
            <a:r>
              <a:rPr lang="hi-IN" sz="2200" dirty="0">
                <a:solidFill>
                  <a:schemeClr val="tx1"/>
                </a:solidFill>
              </a:rPr>
              <a:t>समृद्धि के लिए-</a:t>
            </a:r>
          </a:p>
          <a:p>
            <a:pPr marL="114300" indent="0">
              <a:buNone/>
            </a:pPr>
            <a:r>
              <a:rPr lang="hi-IN" sz="2200" dirty="0">
                <a:solidFill>
                  <a:schemeClr val="tx1"/>
                </a:solidFill>
              </a:rPr>
              <a:t>	1. आवश्यक सुविधा की पहचान- सही समझ से</a:t>
            </a:r>
          </a:p>
          <a:p>
            <a:pPr marL="114300" indent="0">
              <a:buNone/>
            </a:pPr>
            <a:r>
              <a:rPr lang="hi-IN" sz="2200" dirty="0">
                <a:solidFill>
                  <a:schemeClr val="tx1"/>
                </a:solidFill>
              </a:rPr>
              <a:t>	2. आवश्यकता से अधिक सुविधा की उपलब्धता- उत्पादन-कार्य से</a:t>
            </a:r>
          </a:p>
          <a:p>
            <a:pPr marL="114300" indent="0">
              <a:buNone/>
            </a:pPr>
            <a:endParaRPr lang="hi-IN" sz="2200" dirty="0">
              <a:solidFill>
                <a:schemeClr val="tx1"/>
              </a:solidFill>
            </a:endParaRPr>
          </a:p>
          <a:p>
            <a:r>
              <a:rPr lang="hi-IN" sz="2200" dirty="0">
                <a:solidFill>
                  <a:schemeClr val="tx1"/>
                </a:solidFill>
              </a:rPr>
              <a:t>समृद्धि की पहचान- हम दूसरे का पोषण/ </a:t>
            </a:r>
            <a:r>
              <a:rPr lang="en-IN" sz="2200" dirty="0">
                <a:solidFill>
                  <a:schemeClr val="tx1"/>
                </a:solidFill>
              </a:rPr>
              <a:t>nurture </a:t>
            </a:r>
            <a:r>
              <a:rPr lang="hi-IN" sz="2200" dirty="0">
                <a:solidFill>
                  <a:schemeClr val="tx1"/>
                </a:solidFill>
              </a:rPr>
              <a:t>करने की सोच पाते हैं</a:t>
            </a:r>
          </a:p>
          <a:p>
            <a:endParaRPr lang="hi-IN" sz="2200" dirty="0">
              <a:solidFill>
                <a:schemeClr val="tx1"/>
              </a:solidFill>
            </a:endParaRPr>
          </a:p>
          <a:p>
            <a:endParaRPr lang="en-IN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9330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2C09C-1EB7-7A31-0EAE-9D785B4E9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89849-4BEA-C0A7-3002-EAAA8E621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8904"/>
            <a:ext cx="8229600" cy="805070"/>
          </a:xfrm>
        </p:spPr>
        <p:txBody>
          <a:bodyPr>
            <a:normAutofit/>
          </a:bodyPr>
          <a:lstStyle/>
          <a:p>
            <a:r>
              <a:rPr lang="hi-IN" dirty="0"/>
              <a:t>आवश्यकता की पहचान के अभाव में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1A2799-F420-FD8A-3359-D890E54C6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72209"/>
            <a:ext cx="8229600" cy="5068956"/>
          </a:xfrm>
        </p:spPr>
        <p:txBody>
          <a:bodyPr>
            <a:noAutofit/>
          </a:bodyPr>
          <a:lstStyle/>
          <a:p>
            <a:r>
              <a:rPr lang="hi-IN" sz="2400" dirty="0">
                <a:solidFill>
                  <a:schemeClr val="tx1"/>
                </a:solidFill>
              </a:rPr>
              <a:t>आवश्यकता की पहचान के अभाव में 2 प्रकार के लोग-</a:t>
            </a:r>
          </a:p>
          <a:p>
            <a:endParaRPr lang="hi-IN" sz="24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hi-IN" sz="2400" dirty="0">
                <a:solidFill>
                  <a:schemeClr val="tx1"/>
                </a:solidFill>
              </a:rPr>
              <a:t>	1. साधन-विहीन दुखी, दरिद्र/अभाव-ग्रस्त</a:t>
            </a:r>
            <a:endParaRPr lang="en-IN" sz="24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IN" sz="2400" dirty="0">
                <a:solidFill>
                  <a:schemeClr val="tx1"/>
                </a:solidFill>
              </a:rPr>
              <a:t>	     Lacking Physical Facilities, Unhappy &amp; Deprived</a:t>
            </a:r>
            <a:endParaRPr lang="hi-IN" sz="24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hi-IN" sz="2400" dirty="0">
                <a:solidFill>
                  <a:schemeClr val="tx1"/>
                </a:solidFill>
              </a:rPr>
              <a:t>	2. साधन-सम्पन्न दुखी, दरिद्र/अभाव-ग्रस्त</a:t>
            </a:r>
          </a:p>
          <a:p>
            <a:pPr marL="114300" indent="0">
              <a:buNone/>
            </a:pPr>
            <a:r>
              <a:rPr lang="hi-IN" sz="2400" dirty="0">
                <a:solidFill>
                  <a:schemeClr val="tx1"/>
                </a:solidFill>
              </a:rPr>
              <a:t>	</a:t>
            </a:r>
            <a:r>
              <a:rPr lang="en-IN" sz="2400" dirty="0">
                <a:solidFill>
                  <a:schemeClr val="tx1"/>
                </a:solidFill>
              </a:rPr>
              <a:t>     Having Physical Facilities, Unhappy &amp; Deprived</a:t>
            </a:r>
            <a:endParaRPr lang="hi-IN" sz="2400" dirty="0">
              <a:solidFill>
                <a:schemeClr val="tx1"/>
              </a:solidFill>
            </a:endParaRPr>
          </a:p>
          <a:p>
            <a:endParaRPr lang="hi-IN" sz="2400" dirty="0">
              <a:solidFill>
                <a:schemeClr val="tx1"/>
              </a:solidFill>
            </a:endParaRPr>
          </a:p>
          <a:p>
            <a:endParaRPr lang="hi-IN" sz="2400" dirty="0">
              <a:solidFill>
                <a:schemeClr val="tx1"/>
              </a:solidFill>
            </a:endParaRPr>
          </a:p>
          <a:p>
            <a:r>
              <a:rPr lang="hi-IN" sz="2400" dirty="0">
                <a:solidFill>
                  <a:schemeClr val="tx1"/>
                </a:solidFill>
              </a:rPr>
              <a:t>जबकि हम होना चाहते हैं-</a:t>
            </a:r>
          </a:p>
          <a:p>
            <a:pPr marL="114300" indent="0">
              <a:buNone/>
            </a:pPr>
            <a:r>
              <a:rPr lang="hi-IN" sz="2400" dirty="0">
                <a:solidFill>
                  <a:schemeClr val="tx1"/>
                </a:solidFill>
              </a:rPr>
              <a:t>	3. साधन-सम्पन्न, सुखी, समृद्ध</a:t>
            </a:r>
            <a:endParaRPr lang="en-IN" sz="24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IN" sz="2400" dirty="0">
                <a:solidFill>
                  <a:schemeClr val="tx1"/>
                </a:solidFill>
              </a:rPr>
              <a:t>	 Having Physical Facilities, Happy &amp; Prosperous</a:t>
            </a:r>
          </a:p>
        </p:txBody>
      </p:sp>
    </p:spTree>
    <p:extLst>
      <p:ext uri="{BB962C8B-B14F-4D97-AF65-F5344CB8AC3E}">
        <p14:creationId xmlns:p14="http://schemas.microsoft.com/office/powerpoint/2010/main" val="25189369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E83FE-0B66-30F4-017A-2FD861DB1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i-IN" dirty="0"/>
              <a:t>धन/सुविधा की आवश्यकता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EAD102-C63D-FE53-96F1-BFE170E78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609600"/>
            <a:ext cx="9144000" cy="6248400"/>
          </a:xfrm>
        </p:spPr>
        <p:txBody>
          <a:bodyPr>
            <a:normAutofit fontScale="92500" lnSpcReduction="10000"/>
          </a:bodyPr>
          <a:lstStyle/>
          <a:p>
            <a:r>
              <a:rPr lang="hi-IN" dirty="0"/>
              <a:t>शरीर के स्वास्थ्य के लिए</a:t>
            </a:r>
          </a:p>
          <a:p>
            <a:r>
              <a:rPr lang="hi-IN" dirty="0"/>
              <a:t>शरीर की गति बढ़ाने के लिए</a:t>
            </a:r>
          </a:p>
          <a:p>
            <a:r>
              <a:rPr lang="hi-IN" dirty="0"/>
              <a:t>सामाजिक गतिविधियों (शिक्षा, सड़क निर्माण, बिजली-पानी) आदि</a:t>
            </a:r>
          </a:p>
          <a:p>
            <a:endParaRPr lang="hi-IN" dirty="0"/>
          </a:p>
          <a:p>
            <a:pPr marL="88900" indent="0">
              <a:buNone/>
            </a:pPr>
            <a:r>
              <a:rPr lang="hi-IN" dirty="0"/>
              <a:t>अभी सुविधा/धन की जरुरत-</a:t>
            </a:r>
          </a:p>
          <a:p>
            <a:r>
              <a:rPr lang="hi-IN" dirty="0"/>
              <a:t>भविष्य की असुरक्षा (स्वास्थ्य, कोई अनहोनी, बच्चों की शिक्षा)</a:t>
            </a:r>
          </a:p>
          <a:p>
            <a:pPr marL="88900" indent="0">
              <a:buNone/>
            </a:pPr>
            <a:r>
              <a:rPr lang="hi-IN" dirty="0"/>
              <a:t>	शिक्षा व स्वास्थ्य को सामाजिक जिम्मेदारी मानकर हर मानव को शिक्षा व स्वास्थ्य 	उपलब्ध हो सके, ऐसे समाज का निर्माण करना</a:t>
            </a:r>
          </a:p>
          <a:p>
            <a:pPr marL="88900" indent="0">
              <a:buNone/>
            </a:pPr>
            <a:r>
              <a:rPr lang="hi-IN" dirty="0"/>
              <a:t>	भविष्य की अनहोनी या स्वास्थ्य को सामूहिक रूप में सम्बंध के आधार पर साझे रूप 	में सुनिश्चित करना </a:t>
            </a:r>
          </a:p>
          <a:p>
            <a:r>
              <a:rPr lang="hi-IN" dirty="0"/>
              <a:t>संवेदनाओं से सुखी होने के लिए</a:t>
            </a:r>
          </a:p>
          <a:p>
            <a:pPr marL="88900" indent="0">
              <a:buNone/>
            </a:pPr>
            <a:r>
              <a:rPr lang="hi-IN" dirty="0"/>
              <a:t>	संवेदनाओं को शरीर स्वास्थ्य के अर्थ में पहचानना</a:t>
            </a:r>
          </a:p>
          <a:p>
            <a:pPr marL="88900" indent="0">
              <a:buNone/>
            </a:pPr>
            <a:r>
              <a:rPr lang="hi-IN" dirty="0"/>
              <a:t>	सुख को सही समझ व सही भाव से पूरा करना</a:t>
            </a:r>
          </a:p>
          <a:p>
            <a:r>
              <a:rPr lang="hi-IN" dirty="0"/>
              <a:t>सुविधा से सम्मान, पहचान, स्टेटस आदि पाने के लिए</a:t>
            </a:r>
          </a:p>
          <a:p>
            <a:pPr marL="88900" indent="0">
              <a:buNone/>
            </a:pPr>
            <a:r>
              <a:rPr lang="hi-IN" dirty="0"/>
              <a:t>	सम्मान को ठीक-ठीक समझ कर एक-दूसरे को देने से</a:t>
            </a:r>
          </a:p>
          <a:p>
            <a:pPr marL="88900" indent="0">
              <a:buNone/>
            </a:pPr>
            <a:r>
              <a:rPr lang="hi-IN" dirty="0"/>
              <a:t>	सुविधा से सम्मान को जोड़ने से होने वाली समस्याओं को पहचान कर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48221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9D753-BBD8-2AC1-2BBF-746B3B0E9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BF97F-6E64-9FE7-454C-BAB5FE49C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9336"/>
          </a:xfrm>
        </p:spPr>
        <p:txBody>
          <a:bodyPr>
            <a:normAutofit fontScale="90000"/>
          </a:bodyPr>
          <a:lstStyle/>
          <a:p>
            <a:r>
              <a:rPr lang="hi-IN" dirty="0"/>
              <a:t>मानव का लक्ष्य एवं कार्यक्रम </a:t>
            </a:r>
            <a:br>
              <a:rPr lang="en-IN" dirty="0"/>
            </a:br>
            <a:r>
              <a:rPr lang="en-IN" dirty="0"/>
              <a:t>Human Aspiration and Program of action for its fulfilment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CABAFA-6B6B-B927-D2BF-C311B2CE2E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i-IN" sz="2400" dirty="0">
                <a:solidFill>
                  <a:schemeClr val="tx1"/>
                </a:solidFill>
              </a:rPr>
              <a:t>मानव की मूल चाहना-	सुख, समृद्धि		-निरंतर</a:t>
            </a:r>
            <a:endParaRPr lang="en-IN" sz="2400" dirty="0">
              <a:solidFill>
                <a:schemeClr val="tx1"/>
              </a:solidFill>
            </a:endParaRPr>
          </a:p>
          <a:p>
            <a:endParaRPr lang="en-IN" sz="2400" dirty="0">
              <a:solidFill>
                <a:schemeClr val="tx1"/>
              </a:solidFill>
            </a:endParaRPr>
          </a:p>
          <a:p>
            <a:r>
              <a:rPr lang="hi-IN" sz="2400" dirty="0">
                <a:solidFill>
                  <a:schemeClr val="tx1"/>
                </a:solidFill>
              </a:rPr>
              <a:t>सुख- जीने के हर स्तर पर संगीत/व्यवस्था में जीना</a:t>
            </a:r>
          </a:p>
          <a:p>
            <a:endParaRPr lang="en-IN" sz="2400" dirty="0">
              <a:solidFill>
                <a:schemeClr val="tx1"/>
              </a:solidFill>
            </a:endParaRPr>
          </a:p>
          <a:p>
            <a:r>
              <a:rPr lang="hi-IN" sz="2400" dirty="0">
                <a:solidFill>
                  <a:schemeClr val="tx1"/>
                </a:solidFill>
              </a:rPr>
              <a:t>मानव के जीने का फैलाव- स्वयं/मानव, </a:t>
            </a:r>
            <a:r>
              <a:rPr lang="hi-IN" sz="2400" b="1" dirty="0">
                <a:solidFill>
                  <a:schemeClr val="tx1"/>
                </a:solidFill>
              </a:rPr>
              <a:t>परिवार</a:t>
            </a:r>
            <a:r>
              <a:rPr lang="hi-IN" sz="2400" dirty="0">
                <a:solidFill>
                  <a:schemeClr val="tx1"/>
                </a:solidFill>
              </a:rPr>
              <a:t>, समाज, प्रकृति/ अस्तित्व</a:t>
            </a:r>
          </a:p>
          <a:p>
            <a:endParaRPr lang="hi-IN" sz="2400" dirty="0">
              <a:solidFill>
                <a:schemeClr val="tx1"/>
              </a:solidFill>
            </a:endParaRPr>
          </a:p>
          <a:p>
            <a:r>
              <a:rPr lang="hi-IN" sz="2400" dirty="0">
                <a:solidFill>
                  <a:schemeClr val="tx1"/>
                </a:solidFill>
              </a:rPr>
              <a:t>अतः निरंतर सुख पूर्वक जीने का कार्यक्रम- </a:t>
            </a:r>
          </a:p>
          <a:p>
            <a:pPr marL="114300" indent="0">
              <a:buNone/>
            </a:pPr>
            <a:r>
              <a:rPr lang="en-IN" sz="2400" dirty="0">
                <a:solidFill>
                  <a:schemeClr val="tx1"/>
                </a:solidFill>
              </a:rPr>
              <a:t>	</a:t>
            </a:r>
            <a:r>
              <a:rPr lang="hi-IN" sz="2400" dirty="0">
                <a:solidFill>
                  <a:schemeClr val="tx1"/>
                </a:solidFill>
              </a:rPr>
              <a:t>इन चारो स्तर पर व्यवस्था को समझना, व्यवस्था पूर्वक जीना</a:t>
            </a:r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7694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hi-IN" sz="3200" dirty="0"/>
              <a:t>परिवार में व्यवस्था</a:t>
            </a:r>
            <a:r>
              <a:rPr lang="en-IN" sz="3200" dirty="0"/>
              <a:t> (Harmony in the Family)</a:t>
            </a:r>
            <a:endParaRPr sz="3200" dirty="0"/>
          </a:p>
        </p:txBody>
      </p:sp>
      <p:sp>
        <p:nvSpPr>
          <p:cNvPr id="333" name="Google Shape;333;p24"/>
          <p:cNvSpPr txBox="1">
            <a:spLocks noGrp="1"/>
          </p:cNvSpPr>
          <p:nvPr>
            <p:ph type="body" idx="1"/>
          </p:nvPr>
        </p:nvSpPr>
        <p:spPr>
          <a:xfrm>
            <a:off x="0" y="1404594"/>
            <a:ext cx="9096863" cy="5178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 dirty="0"/>
              <a:t>सम्बंध (जो हैं ही) की पहचान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 dirty="0"/>
              <a:t>सम्बंध में परस्पर भाव-निर्वाह की अपेक्षा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 dirty="0"/>
              <a:t>भाव- 	विश्वास</a:t>
            </a:r>
            <a:r>
              <a:rPr lang="en-IN" sz="2400" dirty="0"/>
              <a:t> (Trust)</a:t>
            </a:r>
            <a:r>
              <a:rPr lang="hi-IN" sz="2400" dirty="0"/>
              <a:t>, सम्मान</a:t>
            </a:r>
            <a:r>
              <a:rPr lang="en-IN" sz="2400" dirty="0"/>
              <a:t> (Respect)</a:t>
            </a:r>
            <a:r>
              <a:rPr lang="hi-IN" sz="2400" dirty="0"/>
              <a:t>, स्नेह</a:t>
            </a:r>
            <a:r>
              <a:rPr lang="en-IN" sz="2400" dirty="0"/>
              <a:t> (Affection)</a:t>
            </a:r>
            <a:r>
              <a:rPr lang="hi-IN" sz="2400" dirty="0"/>
              <a:t>, </a:t>
            </a:r>
            <a:endParaRPr dirty="0"/>
          </a:p>
          <a:p>
            <a:pPr marL="0" lvl="0" indent="0">
              <a:lnSpc>
                <a:spcPct val="150000"/>
              </a:lnSpc>
              <a:spcBef>
                <a:spcPts val="480"/>
              </a:spcBef>
              <a:buSzPts val="2400"/>
              <a:buNone/>
            </a:pPr>
            <a:r>
              <a:rPr lang="hi-IN" sz="2400" dirty="0"/>
              <a:t>		वात्सल्य</a:t>
            </a:r>
            <a:r>
              <a:rPr lang="en-IN" sz="2400" dirty="0"/>
              <a:t> (Guidance)</a:t>
            </a:r>
            <a:r>
              <a:rPr lang="hi-IN" sz="2400" dirty="0"/>
              <a:t>, </a:t>
            </a:r>
            <a:r>
              <a:rPr lang="hi-IN" sz="2400" dirty="0">
                <a:solidFill>
                  <a:srgbClr val="595959"/>
                </a:solidFill>
              </a:rPr>
              <a:t>ममता</a:t>
            </a:r>
            <a:r>
              <a:rPr lang="en-IN" sz="2400" dirty="0">
                <a:solidFill>
                  <a:srgbClr val="595959"/>
                </a:solidFill>
              </a:rPr>
              <a:t> (Care)</a:t>
            </a:r>
            <a:r>
              <a:rPr lang="hi-IN" sz="2400" dirty="0">
                <a:solidFill>
                  <a:srgbClr val="595959"/>
                </a:solidFill>
              </a:rPr>
              <a:t>, 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		कृतज्ञता</a:t>
            </a:r>
            <a:r>
              <a:rPr lang="en-IN" sz="2400" dirty="0"/>
              <a:t> (Gratitude)</a:t>
            </a:r>
            <a:r>
              <a:rPr lang="hi-IN" sz="2400" dirty="0"/>
              <a:t>, गौरव</a:t>
            </a:r>
            <a:r>
              <a:rPr lang="en-IN" sz="2400" dirty="0"/>
              <a:t> (Glory)</a:t>
            </a:r>
            <a:r>
              <a:rPr lang="hi-IN" sz="2400" dirty="0"/>
              <a:t>, श्रद्धा</a:t>
            </a:r>
            <a:r>
              <a:rPr lang="en-IN" sz="2400" dirty="0"/>
              <a:t> (Reverence)</a:t>
            </a:r>
            <a:r>
              <a:rPr lang="hi-IN" sz="2400" dirty="0"/>
              <a:t>, 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480"/>
              </a:spcBef>
              <a:spcAft>
                <a:spcPts val="120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		प्रेम</a:t>
            </a:r>
            <a:r>
              <a:rPr lang="en-IN" sz="2400" dirty="0"/>
              <a:t> (Love)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Char char="●"/>
            </a:pPr>
            <a:r>
              <a:rPr lang="hi-IN" sz="2400" dirty="0"/>
              <a:t>इन भावों के निर्वाह से परस्पर तृप्ति</a:t>
            </a:r>
            <a:endParaRPr lang="en-IN" sz="2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400"/>
              <a:buNone/>
            </a:pPr>
            <a:r>
              <a:rPr lang="en-IN" sz="2400" dirty="0"/>
              <a:t>Fulfilment of these feelings lead to mutual happiness</a:t>
            </a:r>
            <a:r>
              <a:rPr lang="hi-IN" sz="2400" dirty="0"/>
              <a:t>  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7"/>
          <p:cNvSpPr txBox="1">
            <a:spLocks noGrp="1"/>
          </p:cNvSpPr>
          <p:nvPr>
            <p:ph type="title"/>
          </p:nvPr>
        </p:nvSpPr>
        <p:spPr>
          <a:xfrm>
            <a:off x="457200" y="135491"/>
            <a:ext cx="8229600" cy="997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dirty="0"/>
              <a:t>संबंध में होने वाली कुछ सामान्य चूक</a:t>
            </a:r>
            <a:r>
              <a:rPr lang="en-IN" dirty="0"/>
              <a:t> </a:t>
            </a:r>
            <a:br>
              <a:rPr lang="en-IN" dirty="0"/>
            </a:br>
            <a:r>
              <a:rPr lang="en-IN" dirty="0"/>
              <a:t>Common mistakes that we do in Relationship</a:t>
            </a:r>
            <a:endParaRPr dirty="0"/>
          </a:p>
        </p:txBody>
      </p:sp>
      <p:sp>
        <p:nvSpPr>
          <p:cNvPr id="308" name="Google Shape;308;p37"/>
          <p:cNvSpPr txBox="1">
            <a:spLocks noGrp="1"/>
          </p:cNvSpPr>
          <p:nvPr>
            <p:ph type="body" idx="1"/>
          </p:nvPr>
        </p:nvSpPr>
        <p:spPr>
          <a:xfrm>
            <a:off x="-1" y="1282148"/>
            <a:ext cx="9119099" cy="5440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 dirty="0"/>
              <a:t>सम्बंध निर्वाह के दौरान प्रधानता से सुविधा का ध्यान रखना, न कि भाव (विश्वास, सम्मान, स्नेह...) का</a:t>
            </a:r>
            <a:r>
              <a:rPr lang="en-IN" sz="2400" dirty="0"/>
              <a:t> Mostly taking care of physical facilities, rather than feelings (trust, respect, affection…) 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 dirty="0"/>
              <a:t>भाव पर ध्यान जाने पर इन भावों की अपेक्षा अगले से करना, न कि स्वयं इन भावों के निर्वाह पर ध्यान देना</a:t>
            </a:r>
            <a:r>
              <a:rPr lang="en-IN" sz="2400" dirty="0"/>
              <a:t> Expecting the above-said feelings from others rather than understanding these and ensuring it from our own side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 dirty="0"/>
              <a:t>दूसरे ने जो ठीक किया है, उसे अपना अधिकार मानना; तथा जो ठीक नहीं कर पाया, उसकी शिकायत करना</a:t>
            </a:r>
            <a:r>
              <a:rPr lang="en-IN" sz="2400" dirty="0"/>
              <a:t> No appreciation for what has been done; but complains for all that has not been done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 dirty="0"/>
              <a:t>दूसरे पर ध्यान बनाये रखते हुए उसकी कमियों को देखना तथा उसी के सुधार के कार्यक्रम बनाना</a:t>
            </a:r>
            <a:r>
              <a:rPr lang="en-IN" sz="2400" dirty="0"/>
              <a:t> To recognize the short-comings of the other and making effort to correct/ improve them- Only</a:t>
            </a:r>
            <a:endParaRPr dirty="0"/>
          </a:p>
          <a:p>
            <a:pPr marL="342900" lvl="0" indent="-190500" algn="l" rtl="0">
              <a:spcBef>
                <a:spcPts val="480"/>
              </a:spcBef>
              <a:spcAft>
                <a:spcPts val="1200"/>
              </a:spcAft>
              <a:buClr>
                <a:schemeClr val="dk1"/>
              </a:buClr>
              <a:buSzPts val="2400"/>
              <a:buNone/>
            </a:pPr>
            <a:endParaRPr sz="2400" dirty="0"/>
          </a:p>
        </p:txBody>
      </p:sp>
      <p:cxnSp>
        <p:nvCxnSpPr>
          <p:cNvPr id="309" name="Google Shape;309;p37"/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>
          <a:extLst>
            <a:ext uri="{FF2B5EF4-FFF2-40B4-BE49-F238E27FC236}">
              <a16:creationId xmlns:a16="http://schemas.microsoft.com/office/drawing/2014/main" id="{9ED00458-3C54-BD13-9676-E65479876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8">
            <a:extLst>
              <a:ext uri="{FF2B5EF4-FFF2-40B4-BE49-F238E27FC236}">
                <a16:creationId xmlns:a16="http://schemas.microsoft.com/office/drawing/2014/main" id="{08BF9E84-25D0-377A-B9A0-58538AB61F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178905"/>
            <a:ext cx="8229600" cy="1003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3200"/>
            </a:pPr>
            <a:r>
              <a:rPr lang="hi-IN" sz="3200" dirty="0"/>
              <a:t>संबंध में होने वाली कुछ सामान्य चूक</a:t>
            </a:r>
            <a:r>
              <a:rPr lang="en-IN" sz="3200" dirty="0"/>
              <a:t> </a:t>
            </a:r>
            <a:br>
              <a:rPr lang="en-IN" sz="3200" dirty="0"/>
            </a:br>
            <a:r>
              <a:rPr lang="en-IN" sz="3200" dirty="0"/>
              <a:t>Common mistakes that we do in Relationship</a:t>
            </a:r>
            <a:endParaRPr sz="3200" dirty="0"/>
          </a:p>
        </p:txBody>
      </p:sp>
      <p:sp>
        <p:nvSpPr>
          <p:cNvPr id="315" name="Google Shape;315;p38">
            <a:extLst>
              <a:ext uri="{FF2B5EF4-FFF2-40B4-BE49-F238E27FC236}">
                <a16:creationId xmlns:a16="http://schemas.microsoft.com/office/drawing/2014/main" id="{37250947-3F48-1DA1-418B-9B5798ADF4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39199"/>
            <a:ext cx="8229600" cy="555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5433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000" dirty="0"/>
              <a:t>स्वयं पर ध्यान जाने पर अपनी अच्छाइयों का स्मरण रखना; जबकि दूसरे की कमियों का</a:t>
            </a:r>
            <a:r>
              <a:rPr lang="en-IN" sz="2000" dirty="0"/>
              <a:t> Focusing on our goods/virtues/merits and other’s short-comings</a:t>
            </a:r>
            <a:endParaRPr sz="2000" dirty="0"/>
          </a:p>
          <a:p>
            <a:pPr marL="342900" lvl="0" indent="-35433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000" dirty="0"/>
              <a:t>अपना मूल्यांकन अपनी मूलभूत चाहना (Intention) के आधार पर करना, जबकि दूसरे का मूल्यांकन उसके करने (योग्यता / Competence) के आधार पर करना</a:t>
            </a:r>
            <a:r>
              <a:rPr lang="en-IN" sz="2000" dirty="0"/>
              <a:t> Self-Evaluation on the basis of Intention and Other’s evaluation on the basis of competence</a:t>
            </a:r>
            <a:endParaRPr sz="2000" dirty="0"/>
          </a:p>
          <a:p>
            <a:pPr marL="342900" lvl="0" indent="-35433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000" dirty="0"/>
              <a:t>अतः मेरे पास 2 सूची- एक- हमने आपके लिए जो ठीक किया है; दो- जो आपने मेरे साथ गलत किया है। </a:t>
            </a:r>
            <a:r>
              <a:rPr lang="en-IN" sz="2000" dirty="0"/>
              <a:t>I have two lists with me- One, what I have done for you; two, what you could not do for me</a:t>
            </a:r>
            <a:endParaRPr sz="2000" dirty="0"/>
          </a:p>
          <a:p>
            <a:pPr marL="342900" indent="-354330">
              <a:lnSpc>
                <a:spcPct val="130000"/>
              </a:lnSpc>
              <a:spcBef>
                <a:spcPts val="0"/>
              </a:spcBef>
              <a:buSzPts val="2400"/>
            </a:pPr>
            <a:r>
              <a:rPr lang="hi-IN" sz="2000" dirty="0"/>
              <a:t>इसी तरह आपके पास भी 2 सूची- एक- आपने मेरे लिए जो ठीक किया है; दो- जो मैंने आपके साथ गलत किया है।</a:t>
            </a:r>
            <a:r>
              <a:rPr lang="en-IN" sz="2000" dirty="0"/>
              <a:t> You too </a:t>
            </a:r>
            <a:r>
              <a:rPr lang="en-US" sz="2000" dirty="0"/>
              <a:t>have two lists- One, what you have done for me; two, what I could not do for you</a:t>
            </a:r>
            <a:endParaRPr sz="2000" dirty="0"/>
          </a:p>
        </p:txBody>
      </p:sp>
      <p:cxnSp>
        <p:nvCxnSpPr>
          <p:cNvPr id="316" name="Google Shape;316;p38">
            <a:extLst>
              <a:ext uri="{FF2B5EF4-FFF2-40B4-BE49-F238E27FC236}">
                <a16:creationId xmlns:a16="http://schemas.microsoft.com/office/drawing/2014/main" id="{8DFC6C9F-28D2-5DAD-1096-6D5F92434BAF}"/>
              </a:ext>
            </a:extLst>
          </p:cNvPr>
          <p:cNvCxnSpPr/>
          <p:nvPr/>
        </p:nvCxnSpPr>
        <p:spPr>
          <a:xfrm rot="10800000" flipH="1">
            <a:off x="12450" y="6858000"/>
            <a:ext cx="9119100" cy="37500"/>
          </a:xfrm>
          <a:prstGeom prst="straightConnector1">
            <a:avLst/>
          </a:prstGeom>
          <a:noFill/>
          <a:ln w="76200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3149532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hi-IN" sz="3200" dirty="0"/>
              <a:t>विश्वास</a:t>
            </a:r>
            <a:r>
              <a:rPr lang="en-IN" sz="3200" dirty="0"/>
              <a:t> (Trust)</a:t>
            </a:r>
            <a:endParaRPr sz="3200" dirty="0"/>
          </a:p>
        </p:txBody>
      </p:sp>
      <p:sp>
        <p:nvSpPr>
          <p:cNvPr id="339" name="Google Shape;339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 dirty="0"/>
              <a:t>विश्वास- दूसरा मेरी सुख-समृद्धि में सहयोगी है, इस बात की 	      आश्वस्ति होना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hi-IN" sz="3200" dirty="0"/>
              <a:t>विश्वास</a:t>
            </a:r>
            <a:r>
              <a:rPr lang="en-IN" sz="3200" dirty="0"/>
              <a:t> (Trust)</a:t>
            </a:r>
            <a:endParaRPr sz="3200" dirty="0"/>
          </a:p>
        </p:txBody>
      </p:sp>
      <p:sp>
        <p:nvSpPr>
          <p:cNvPr id="345" name="Google Shape;345;p26"/>
          <p:cNvSpPr txBox="1">
            <a:spLocks noGrp="1"/>
          </p:cNvSpPr>
          <p:nvPr>
            <p:ph type="body" idx="1"/>
          </p:nvPr>
        </p:nvSpPr>
        <p:spPr>
          <a:xfrm>
            <a:off x="0" y="2546800"/>
            <a:ext cx="4143900" cy="13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i-IN" dirty="0">
                <a:solidFill>
                  <a:schemeClr val="dk1"/>
                </a:solidFill>
              </a:rPr>
              <a:t>1a. मैं स्वयं को निरंतर सुखी करना चाहता हूँ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hi-IN" dirty="0">
                <a:solidFill>
                  <a:schemeClr val="dk1"/>
                </a:solidFill>
              </a:rPr>
              <a:t>2a. मैं दूसरे को निरंतर सुखी करना चाहता हूँ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346" name="Google Shape;346;p26"/>
          <p:cNvSpPr txBox="1"/>
          <p:nvPr/>
        </p:nvSpPr>
        <p:spPr>
          <a:xfrm>
            <a:off x="4444000" y="2546800"/>
            <a:ext cx="4434000" cy="13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118"/>
              <a:buFont typeface="Arial"/>
              <a:buNone/>
            </a:pPr>
            <a:r>
              <a:rPr lang="hi-IN" sz="199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1b. </a:t>
            </a:r>
            <a:r>
              <a:rPr lang="hi-IN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दूसरा स्वयं को निरंतर सुखी करना चाहता है</a:t>
            </a:r>
            <a:endParaRPr sz="1800" dirty="0"/>
          </a:p>
          <a:p>
            <a:pPr marL="0" marR="0" lvl="0" indent="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118"/>
              <a:buFont typeface="Arial"/>
              <a:buNone/>
            </a:pPr>
            <a:r>
              <a:rPr lang="hi-IN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2b. दूसरा मुझे निरंतर सुखी करना चाहता है</a:t>
            </a:r>
            <a:endParaRPr sz="1800" dirty="0"/>
          </a:p>
          <a:p>
            <a:pPr marL="342900" marR="0" lvl="0" indent="-21590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25000"/>
              <a:buFont typeface="Arial"/>
              <a:buNone/>
            </a:pPr>
            <a:endParaRPr sz="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590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25000"/>
              <a:buFont typeface="Arial"/>
              <a:buNone/>
            </a:pPr>
            <a:endParaRPr sz="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590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25000"/>
              <a:buFont typeface="Arial"/>
              <a:buNone/>
            </a:pPr>
            <a:endParaRPr sz="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6"/>
          <p:cNvSpPr txBox="1"/>
          <p:nvPr/>
        </p:nvSpPr>
        <p:spPr>
          <a:xfrm>
            <a:off x="238500" y="5467550"/>
            <a:ext cx="3747300" cy="29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hi-IN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3a. मैं स्वयं को निरंतर सुखी कर पाता हूँ</a:t>
            </a:r>
            <a:endParaRPr sz="1800" dirty="0"/>
          </a:p>
          <a:p>
            <a:pPr marL="0" marR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hi-IN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4a. मैं दूसरे को निरंतर सुखी कर पाता</a:t>
            </a:r>
            <a:r>
              <a:rPr lang="hi-IN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i-IN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हूँ</a:t>
            </a:r>
            <a:endParaRPr sz="1800" dirty="0"/>
          </a:p>
          <a:p>
            <a:pPr marL="342900" marR="0" lvl="0" indent="-215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5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5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26"/>
          <p:cNvSpPr txBox="1"/>
          <p:nvPr/>
        </p:nvSpPr>
        <p:spPr>
          <a:xfrm>
            <a:off x="424992" y="1676400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50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hi-IN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सहज-स्वीकृति/ मूल चाहना के बारे में About Natural Acceptance</a:t>
            </a:r>
            <a:endParaRPr/>
          </a:p>
        </p:txBody>
      </p:sp>
      <p:sp>
        <p:nvSpPr>
          <p:cNvPr id="349" name="Google Shape;349;p26"/>
          <p:cNvSpPr txBox="1"/>
          <p:nvPr/>
        </p:nvSpPr>
        <p:spPr>
          <a:xfrm>
            <a:off x="428134" y="4559320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योग्यता के बारे में About Competence</a:t>
            </a:r>
            <a:endParaRPr/>
          </a:p>
        </p:txBody>
      </p:sp>
      <p:sp>
        <p:nvSpPr>
          <p:cNvPr id="350" name="Google Shape;350;p26"/>
          <p:cNvSpPr txBox="1"/>
          <p:nvPr/>
        </p:nvSpPr>
        <p:spPr>
          <a:xfrm>
            <a:off x="4267200" y="5467550"/>
            <a:ext cx="4434000" cy="10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hi-IN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3b. दूसरा स्वयं को निरंतर सुखी कर पाता है</a:t>
            </a:r>
            <a:endParaRPr sz="1800" dirty="0"/>
          </a:p>
          <a:p>
            <a:pPr marL="0" marR="0" lvl="0" indent="0" algn="l" rtl="0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hi-IN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4b. दूसरा मुझे निरंतर सुखी कर पाता है</a:t>
            </a:r>
            <a:endParaRPr sz="1800" dirty="0"/>
          </a:p>
          <a:p>
            <a:pPr marL="342900" marR="0" lvl="0" indent="-215900" algn="l" rtl="0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5900" algn="l" rtl="0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1" name="Google Shape;351;p26"/>
          <p:cNvCxnSpPr/>
          <p:nvPr/>
        </p:nvCxnSpPr>
        <p:spPr>
          <a:xfrm rot="10800000">
            <a:off x="4092100" y="2703675"/>
            <a:ext cx="103500" cy="1452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2" name="Google Shape;352;p26"/>
          <p:cNvCxnSpPr/>
          <p:nvPr/>
        </p:nvCxnSpPr>
        <p:spPr>
          <a:xfrm rot="10800000" flipH="1">
            <a:off x="4195600" y="2621025"/>
            <a:ext cx="269400" cy="2487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3" name="Google Shape;353;p26"/>
          <p:cNvCxnSpPr/>
          <p:nvPr/>
        </p:nvCxnSpPr>
        <p:spPr>
          <a:xfrm rot="10800000">
            <a:off x="4092100" y="3160800"/>
            <a:ext cx="103500" cy="1452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4" name="Google Shape;354;p26"/>
          <p:cNvCxnSpPr/>
          <p:nvPr/>
        </p:nvCxnSpPr>
        <p:spPr>
          <a:xfrm rot="10800000" flipH="1">
            <a:off x="4195600" y="3078150"/>
            <a:ext cx="269400" cy="2487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5" name="Google Shape;355;p26"/>
          <p:cNvCxnSpPr/>
          <p:nvPr/>
        </p:nvCxnSpPr>
        <p:spPr>
          <a:xfrm rot="10800000">
            <a:off x="8654600" y="2657063"/>
            <a:ext cx="103500" cy="1452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6" name="Google Shape;356;p26"/>
          <p:cNvCxnSpPr/>
          <p:nvPr/>
        </p:nvCxnSpPr>
        <p:spPr>
          <a:xfrm rot="10800000" flipH="1">
            <a:off x="8758100" y="2574413"/>
            <a:ext cx="269400" cy="2487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7" name="Google Shape;357;p26"/>
          <p:cNvSpPr txBox="1"/>
          <p:nvPr/>
        </p:nvSpPr>
        <p:spPr>
          <a:xfrm>
            <a:off x="8499200" y="2931925"/>
            <a:ext cx="4143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100" b="1">
                <a:solidFill>
                  <a:srgbClr val="CC0000"/>
                </a:solidFill>
              </a:rPr>
              <a:t>?</a:t>
            </a:r>
            <a:endParaRPr sz="2100" b="1">
              <a:solidFill>
                <a:srgbClr val="CC0000"/>
              </a:solidFill>
            </a:endParaRPr>
          </a:p>
        </p:txBody>
      </p:sp>
      <p:sp>
        <p:nvSpPr>
          <p:cNvPr id="358" name="Google Shape;358;p26"/>
          <p:cNvSpPr txBox="1"/>
          <p:nvPr/>
        </p:nvSpPr>
        <p:spPr>
          <a:xfrm>
            <a:off x="8499200" y="5446525"/>
            <a:ext cx="4143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100" b="1">
                <a:solidFill>
                  <a:srgbClr val="CC0000"/>
                </a:solidFill>
              </a:rPr>
              <a:t>?</a:t>
            </a:r>
            <a:endParaRPr sz="2100" b="1">
              <a:solidFill>
                <a:srgbClr val="CC0000"/>
              </a:solidFill>
            </a:endParaRPr>
          </a:p>
        </p:txBody>
      </p:sp>
      <p:sp>
        <p:nvSpPr>
          <p:cNvPr id="359" name="Google Shape;359;p26"/>
          <p:cNvSpPr txBox="1"/>
          <p:nvPr/>
        </p:nvSpPr>
        <p:spPr>
          <a:xfrm>
            <a:off x="8499200" y="5903725"/>
            <a:ext cx="4143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100" b="1">
                <a:solidFill>
                  <a:srgbClr val="CC0000"/>
                </a:solidFill>
              </a:rPr>
              <a:t>?</a:t>
            </a:r>
            <a:endParaRPr sz="2100" b="1">
              <a:solidFill>
                <a:srgbClr val="CC0000"/>
              </a:solidFill>
            </a:endParaRPr>
          </a:p>
        </p:txBody>
      </p:sp>
      <p:sp>
        <p:nvSpPr>
          <p:cNvPr id="360" name="Google Shape;360;p26"/>
          <p:cNvSpPr txBox="1"/>
          <p:nvPr/>
        </p:nvSpPr>
        <p:spPr>
          <a:xfrm>
            <a:off x="3774800" y="5446525"/>
            <a:ext cx="4143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100" b="1">
                <a:solidFill>
                  <a:srgbClr val="CC0000"/>
                </a:solidFill>
              </a:rPr>
              <a:t>?</a:t>
            </a:r>
            <a:endParaRPr sz="2100" b="1">
              <a:solidFill>
                <a:srgbClr val="CC0000"/>
              </a:solidFill>
            </a:endParaRPr>
          </a:p>
        </p:txBody>
      </p:sp>
      <p:sp>
        <p:nvSpPr>
          <p:cNvPr id="361" name="Google Shape;361;p26"/>
          <p:cNvSpPr txBox="1"/>
          <p:nvPr/>
        </p:nvSpPr>
        <p:spPr>
          <a:xfrm>
            <a:off x="3774800" y="5903725"/>
            <a:ext cx="4143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100" b="1">
                <a:solidFill>
                  <a:srgbClr val="CC0000"/>
                </a:solidFill>
              </a:rPr>
              <a:t>?</a:t>
            </a:r>
            <a:endParaRPr sz="2100" b="1">
              <a:solidFill>
                <a:srgbClr val="CC0000"/>
              </a:solidFill>
            </a:endParaRPr>
          </a:p>
        </p:txBody>
      </p:sp>
      <p:sp>
        <p:nvSpPr>
          <p:cNvPr id="362" name="Google Shape;362;p26"/>
          <p:cNvSpPr txBox="1"/>
          <p:nvPr/>
        </p:nvSpPr>
        <p:spPr>
          <a:xfrm>
            <a:off x="8270600" y="5903725"/>
            <a:ext cx="4143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100" b="1">
                <a:solidFill>
                  <a:srgbClr val="CC0000"/>
                </a:solidFill>
              </a:rPr>
              <a:t>?</a:t>
            </a:r>
            <a:endParaRPr sz="2100" b="1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hi-IN" sz="3200" dirty="0"/>
              <a:t>विश्वास</a:t>
            </a:r>
            <a:r>
              <a:rPr lang="en-IN" sz="3200" dirty="0"/>
              <a:t> (Trust)</a:t>
            </a:r>
            <a:endParaRPr sz="3200" dirty="0"/>
          </a:p>
        </p:txBody>
      </p:sp>
      <p:sp>
        <p:nvSpPr>
          <p:cNvPr id="368" name="Google Shape;368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 dirty="0"/>
              <a:t>मूल चाहना पर सतत आश्वस्ति बने रहने पर-</a:t>
            </a:r>
            <a:endParaRPr dirty="0"/>
          </a:p>
          <a:p>
            <a:pPr marL="742950" lvl="1" indent="-28575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hi-IN" sz="2000" dirty="0"/>
              <a:t>एक-दूसरे की योग्यता के विकास में परस्पर सहयोगी</a:t>
            </a:r>
            <a:endParaRPr dirty="0"/>
          </a:p>
          <a:p>
            <a:pPr marL="742950" lvl="1" indent="-15875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742950" lvl="1" indent="-28575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hi-IN" sz="2000" dirty="0"/>
              <a:t>गुस्सा, विरोध, खीझ, घृणा आदि </a:t>
            </a:r>
            <a:endParaRPr dirty="0"/>
          </a:p>
          <a:p>
            <a:pPr marL="342900" lvl="0" indent="-190500" algn="l" rtl="0">
              <a:lnSpc>
                <a:spcPct val="150000"/>
              </a:lnSpc>
              <a:spcBef>
                <a:spcPts val="480"/>
              </a:spcBef>
              <a:spcAft>
                <a:spcPts val="1200"/>
              </a:spcAft>
              <a:buClr>
                <a:schemeClr val="dk1"/>
              </a:buClr>
              <a:buSzPts val="2400"/>
              <a:buNone/>
            </a:pPr>
            <a:endParaRPr sz="2400" dirty="0"/>
          </a:p>
        </p:txBody>
      </p:sp>
      <p:cxnSp>
        <p:nvCxnSpPr>
          <p:cNvPr id="369" name="Google Shape;369;p27"/>
          <p:cNvCxnSpPr/>
          <p:nvPr/>
        </p:nvCxnSpPr>
        <p:spPr>
          <a:xfrm rot="10800000">
            <a:off x="7444900" y="2398875"/>
            <a:ext cx="103500" cy="1452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0" name="Google Shape;370;p27"/>
          <p:cNvCxnSpPr/>
          <p:nvPr/>
        </p:nvCxnSpPr>
        <p:spPr>
          <a:xfrm rot="10800000" flipH="1">
            <a:off x="7548400" y="2316225"/>
            <a:ext cx="269400" cy="2487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1" name="Google Shape;371;p27"/>
          <p:cNvCxnSpPr/>
          <p:nvPr/>
        </p:nvCxnSpPr>
        <p:spPr>
          <a:xfrm rot="10800000" flipH="1">
            <a:off x="7499325" y="3230625"/>
            <a:ext cx="269400" cy="2487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2" name="Google Shape;372;p27"/>
          <p:cNvCxnSpPr/>
          <p:nvPr/>
        </p:nvCxnSpPr>
        <p:spPr>
          <a:xfrm rot="10800000">
            <a:off x="7485825" y="3221700"/>
            <a:ext cx="296400" cy="2622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dirty="0"/>
              <a:t>विश्वास</a:t>
            </a:r>
            <a:r>
              <a:rPr lang="en-IN" sz="3200" dirty="0"/>
              <a:t> (Trust)</a:t>
            </a:r>
            <a:endParaRPr sz="3200" dirty="0"/>
          </a:p>
        </p:txBody>
      </p:sp>
      <p:sp>
        <p:nvSpPr>
          <p:cNvPr id="378" name="Google Shape;378;p28"/>
          <p:cNvSpPr txBox="1">
            <a:spLocks noGrp="1"/>
          </p:cNvSpPr>
          <p:nvPr>
            <p:ph type="body" idx="1"/>
          </p:nvPr>
        </p:nvSpPr>
        <p:spPr>
          <a:xfrm>
            <a:off x="-56565" y="1600200"/>
            <a:ext cx="9756746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 dirty="0"/>
              <a:t>दूसरे की मूल चाहना पर सतत आश्वस्ति</a:t>
            </a:r>
            <a:endParaRPr lang="en-IN" sz="2400"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 sz="2400" dirty="0"/>
              <a:t>    Continuous Trust over the Intention of the other human being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 dirty="0"/>
              <a:t>स्वयं तथा दूसरे की योग्यता के सटीक आंकलन के आधार पर साझा कार्यक्रम</a:t>
            </a:r>
            <a:endParaRPr lang="en-IN" sz="2400" dirty="0"/>
          </a:p>
          <a:p>
            <a:pPr marL="0" lvl="0" indent="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 sz="2400" dirty="0"/>
              <a:t>  Joint programs based on the evaluation of our mutual competence</a:t>
            </a:r>
            <a:endParaRPr dirty="0"/>
          </a:p>
          <a:p>
            <a:pPr marL="342900" lvl="0" indent="-190500" algn="l" rtl="0">
              <a:lnSpc>
                <a:spcPct val="150000"/>
              </a:lnSpc>
              <a:spcBef>
                <a:spcPts val="480"/>
              </a:spcBef>
              <a:spcAft>
                <a:spcPts val="1200"/>
              </a:spcAft>
              <a:buClr>
                <a:schemeClr val="dk1"/>
              </a:buClr>
              <a:buSzPts val="2400"/>
              <a:buNone/>
            </a:pP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dirty="0"/>
              <a:t>सम्मान</a:t>
            </a:r>
            <a:r>
              <a:rPr lang="en-IN" sz="3200" dirty="0"/>
              <a:t> (Respect)</a:t>
            </a:r>
            <a:endParaRPr sz="3200" dirty="0"/>
          </a:p>
        </p:txBody>
      </p:sp>
      <p:sp>
        <p:nvSpPr>
          <p:cNvPr id="384" name="Google Shape;384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/>
              <a:t>सम्मान- सम्यक/ठीक-ठीक आंकलन करना</a:t>
            </a:r>
            <a:endParaRPr/>
          </a:p>
          <a:p>
            <a:pPr marL="342900" lvl="0" indent="-1905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/>
              <a:t>अभी हमारे जीने में-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/>
              <a:t>अधि-मूल्यन- अधिक आंकलन करना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/>
              <a:t>अव-मूल्यन- कम आंकलन करना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/>
              <a:t>अ-मूल्यन- अन्यथा आंकलन करना</a:t>
            </a:r>
            <a:endParaRPr/>
          </a:p>
          <a:p>
            <a:pPr marL="342900" lvl="0" indent="-1905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342900" lvl="0" indent="-190500" algn="l" rtl="0">
              <a:lnSpc>
                <a:spcPct val="150000"/>
              </a:lnSpc>
              <a:spcBef>
                <a:spcPts val="480"/>
              </a:spcBef>
              <a:spcAft>
                <a:spcPts val="1200"/>
              </a:spcAft>
              <a:buClr>
                <a:schemeClr val="dk1"/>
              </a:buClr>
              <a:buSzPts val="2400"/>
              <a:buNone/>
            </a:pP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सम्मान</a:t>
            </a:r>
            <a:endParaRPr sz="3200"/>
          </a:p>
        </p:txBody>
      </p:sp>
      <p:sp>
        <p:nvSpPr>
          <p:cNvPr id="390" name="Google Shape;390;p30"/>
          <p:cNvSpPr txBox="1">
            <a:spLocks noGrp="1"/>
          </p:cNvSpPr>
          <p:nvPr>
            <p:ph type="body" idx="1"/>
          </p:nvPr>
        </p:nvSpPr>
        <p:spPr>
          <a:xfrm>
            <a:off x="114300" y="1187302"/>
            <a:ext cx="8915400" cy="5670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hi-IN" sz="2200" dirty="0"/>
              <a:t>सम्मान- सम्यक/ठीक-ठीक आंकलन करना</a:t>
            </a:r>
            <a:endParaRPr dirty="0"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200" dirty="0"/>
              <a:t>मानव (जीवन) के आधार पर आंकलन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hi-IN" sz="2200" dirty="0"/>
              <a:t>लक्ष्य में समानता- 	निरंतर सुख-समृद्धि पूर्वक जीने की चाहना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hi-IN" sz="2200" dirty="0"/>
              <a:t>कार्यक्रम में समानता- 	व्यवस्था को समझना, व्यवस्था पूर्वक जीना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hi-IN" sz="2200" dirty="0"/>
              <a:t>क्षमता में समानता- 	इच्छा, विचार, आशा निरंतर क्रियाशील</a:t>
            </a:r>
            <a:endParaRPr dirty="0"/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200" dirty="0"/>
              <a:t>			सही समझने-जीने की स्वीकृति हर मानव में</a:t>
            </a:r>
            <a:endParaRPr dirty="0"/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200" dirty="0"/>
              <a:t>			सहज-स्वीकृति में एक-रूपता</a:t>
            </a:r>
            <a:endParaRPr dirty="0"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hi-IN" sz="2200" dirty="0"/>
              <a:t>दूसरा मेरे जैसा है। 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hi-IN" sz="2200" dirty="0"/>
              <a:t>सम्मान- दूसरे को स्वयं के समान स्वीकार पाने का भाव</a:t>
            </a:r>
            <a:endParaRPr dirty="0"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None/>
            </a:pPr>
            <a:endParaRPr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सम्मान</a:t>
            </a:r>
            <a:endParaRPr sz="3200"/>
          </a:p>
        </p:txBody>
      </p:sp>
      <p:sp>
        <p:nvSpPr>
          <p:cNvPr id="396" name="Google Shape;396;p31"/>
          <p:cNvSpPr txBox="1">
            <a:spLocks noGrp="1"/>
          </p:cNvSpPr>
          <p:nvPr>
            <p:ph type="body" idx="1"/>
          </p:nvPr>
        </p:nvSpPr>
        <p:spPr>
          <a:xfrm>
            <a:off x="114300" y="1066800"/>
            <a:ext cx="8915400" cy="5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200"/>
              <a:t>योग्यता के आधार पर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hi-IN" sz="2200"/>
              <a:t>दूसरा मुझसे अधिक समझदार, जिम्मेदार है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200"/>
              <a:t>	- मैं समझने, सीखने को तत्पर रहता हूँ</a:t>
            </a:r>
            <a:endParaRPr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hi-IN" sz="2200"/>
              <a:t>दूसरा मुझसे कम समझदार, जिम्मेदार है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200"/>
              <a:t>	- मैं जिम्मेदारी पूर्वक सही भाव से जीता हूँ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None/>
            </a:pPr>
            <a:r>
              <a:rPr lang="hi-IN" sz="2200"/>
              <a:t>	- दूसरे को समझने-सीखने में सहयोग हेतु तत्पर रहता हूँ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सम्मान</a:t>
            </a:r>
            <a:endParaRPr sz="3200"/>
          </a:p>
        </p:txBody>
      </p:sp>
      <p:sp>
        <p:nvSpPr>
          <p:cNvPr id="402" name="Google Shape;402;p32"/>
          <p:cNvSpPr txBox="1">
            <a:spLocks noGrp="1"/>
          </p:cNvSpPr>
          <p:nvPr>
            <p:ph type="body" idx="1"/>
          </p:nvPr>
        </p:nvSpPr>
        <p:spPr>
          <a:xfrm>
            <a:off x="114300" y="1066800"/>
            <a:ext cx="8915400" cy="5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200"/>
              <a:t>सम्मान- 	लक्ष्य, कार्यक्रम, क्षमता के स्तर पर दूसरा मेरे जैसा है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200"/>
              <a:t>		योग्यता के स्तर पर हम परस्पर-पूरक हैं	</a:t>
            </a:r>
            <a:endParaRPr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None/>
            </a:pPr>
            <a:endParaRPr sz="2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अभी सम्मान के नाम पर भेद</a:t>
            </a:r>
            <a:endParaRPr sz="3200"/>
          </a:p>
        </p:txBody>
      </p:sp>
      <p:sp>
        <p:nvSpPr>
          <p:cNvPr id="408" name="Google Shape;408;p33"/>
          <p:cNvSpPr txBox="1">
            <a:spLocks noGrp="1"/>
          </p:cNvSpPr>
          <p:nvPr>
            <p:ph type="body" idx="1"/>
          </p:nvPr>
        </p:nvSpPr>
        <p:spPr>
          <a:xfrm>
            <a:off x="114300" y="1066800"/>
            <a:ext cx="8915400" cy="5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200" dirty="0"/>
              <a:t>				शरीर- आयु, वंश, जाति, लिंग</a:t>
            </a:r>
            <a:endParaRPr dirty="0"/>
          </a:p>
          <a:p>
            <a:pPr marL="914400" lvl="0" indent="457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200" dirty="0"/>
              <a:t>			सुविधा- धन, पद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None/>
            </a:pPr>
            <a:r>
              <a:rPr lang="hi-IN" sz="2200" dirty="0"/>
              <a:t>				मान्यता- धर्म, संप्रदाय, डिग्री, भाषा, 						निवास-स्थान</a:t>
            </a:r>
            <a:endParaRPr sz="2200" dirty="0"/>
          </a:p>
        </p:txBody>
      </p:sp>
      <p:cxnSp>
        <p:nvCxnSpPr>
          <p:cNvPr id="409" name="Google Shape;409;p33"/>
          <p:cNvCxnSpPr/>
          <p:nvPr/>
        </p:nvCxnSpPr>
        <p:spPr>
          <a:xfrm flipV="1">
            <a:off x="1905000" y="2541722"/>
            <a:ext cx="914400" cy="277678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10" name="Google Shape;410;p33"/>
          <p:cNvCxnSpPr/>
          <p:nvPr/>
        </p:nvCxnSpPr>
        <p:spPr>
          <a:xfrm>
            <a:off x="1905000" y="2895600"/>
            <a:ext cx="914400" cy="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11" name="Google Shape;411;p33"/>
          <p:cNvCxnSpPr/>
          <p:nvPr/>
        </p:nvCxnSpPr>
        <p:spPr>
          <a:xfrm>
            <a:off x="1905000" y="2971800"/>
            <a:ext cx="914400" cy="4572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12" name="Google Shape;412;p33"/>
          <p:cNvSpPr txBox="1">
            <a:spLocks noGrp="1"/>
          </p:cNvSpPr>
          <p:nvPr>
            <p:ph type="body" idx="1"/>
          </p:nvPr>
        </p:nvSpPr>
        <p:spPr>
          <a:xfrm>
            <a:off x="114300" y="434010"/>
            <a:ext cx="1828800" cy="2816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200" dirty="0"/>
              <a:t>		</a:t>
            </a:r>
            <a:endParaRPr lang="en-IN" sz="2200" dirty="0"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200" dirty="0"/>
              <a:t>भेद का आधार			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None/>
            </a:pPr>
            <a:r>
              <a:rPr lang="hi-IN" sz="2200" dirty="0"/>
              <a:t>						</a:t>
            </a:r>
            <a:endParaRPr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4"/>
          <p:cNvSpPr txBox="1">
            <a:spLocks noGrp="1"/>
          </p:cNvSpPr>
          <p:nvPr>
            <p:ph type="title"/>
          </p:nvPr>
        </p:nvSpPr>
        <p:spPr>
          <a:xfrm>
            <a:off x="0" y="76202"/>
            <a:ext cx="9144000" cy="685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dirty="0"/>
              <a:t>सम्मान-अरहस्यता के अभ्यास हेतु</a:t>
            </a:r>
            <a:endParaRPr sz="3200" dirty="0"/>
          </a:p>
        </p:txBody>
      </p:sp>
      <p:sp>
        <p:nvSpPr>
          <p:cNvPr id="418" name="Google Shape;418;p34"/>
          <p:cNvSpPr txBox="1">
            <a:spLocks noGrp="1"/>
          </p:cNvSpPr>
          <p:nvPr>
            <p:ph type="body" idx="1"/>
          </p:nvPr>
        </p:nvSpPr>
        <p:spPr>
          <a:xfrm>
            <a:off x="0" y="9906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सम्मान – सम्यक आंकलन</a:t>
            </a:r>
            <a:endParaRPr dirty="0"/>
          </a:p>
          <a:p>
            <a:pPr marL="342900" lvl="0" indent="-2032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आंकलन के आधार – 	लक्ष्य, कार्यक्रम, क्षमता		-समानता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dirty="0"/>
              <a:t>				योग्यता				-परस्पर पूरकता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आंकलन के 4 प्रकार</a:t>
            </a:r>
            <a:endParaRPr dirty="0"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</a:pPr>
            <a:r>
              <a:rPr lang="hi-IN" dirty="0"/>
              <a:t>मेरा अपने बारे में 	(सत्यापन)</a:t>
            </a:r>
            <a:endParaRPr dirty="0"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</a:pPr>
            <a:r>
              <a:rPr lang="hi-IN" dirty="0"/>
              <a:t>मेरा आपके बारे में 	(मूल्यांकन)</a:t>
            </a:r>
            <a:endParaRPr dirty="0"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</a:pPr>
            <a:r>
              <a:rPr lang="hi-IN" dirty="0"/>
              <a:t>आपका अपने बारे में	(सत्यापन)</a:t>
            </a:r>
            <a:endParaRPr dirty="0"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</a:pPr>
            <a:r>
              <a:rPr lang="hi-IN" dirty="0"/>
              <a:t>आपका मेरे बारे में 	(मूल्यांकन)</a:t>
            </a:r>
            <a:endParaRPr dirty="0"/>
          </a:p>
          <a:p>
            <a:pPr marL="74295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  <a:p>
            <a:pPr marL="22860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  <a:p>
            <a:pPr marL="342900" lvl="0" indent="-342900">
              <a:spcAft>
                <a:spcPts val="1200"/>
              </a:spcAft>
              <a:buClr>
                <a:srgbClr val="000000"/>
              </a:buClr>
            </a:pPr>
            <a:r>
              <a:rPr lang="hi-IN" dirty="0">
                <a:solidFill>
                  <a:srgbClr val="000000"/>
                </a:solidFill>
              </a:rPr>
              <a:t>परस्पर कार्यक्रम की पूरकता के लिए प्रथम और चतुर्थ तथा द्वितीय एवं तृतीय आंकलन का एक जैसा होना आवश्यक है।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dirty="0"/>
              <a:t>स्नेह</a:t>
            </a:r>
            <a:r>
              <a:rPr lang="en-IN" sz="3200" dirty="0"/>
              <a:t> (Affection)</a:t>
            </a:r>
            <a:endParaRPr sz="3200" dirty="0"/>
          </a:p>
        </p:txBody>
      </p:sp>
      <p:sp>
        <p:nvSpPr>
          <p:cNvPr id="424" name="Google Shape;424;p35"/>
          <p:cNvSpPr txBox="1">
            <a:spLocks noGrp="1"/>
          </p:cNvSpPr>
          <p:nvPr>
            <p:ph type="body" idx="1"/>
          </p:nvPr>
        </p:nvSpPr>
        <p:spPr>
          <a:xfrm>
            <a:off x="114300" y="1600200"/>
            <a:ext cx="8915400" cy="5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200"/>
              <a:t>स्नेह- 	दूसरे को अपने सम्बंधी के रूप में जुड़ा हुआ महसूस कर पाना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None/>
            </a:pPr>
            <a:r>
              <a:rPr lang="hi-IN" sz="2200"/>
              <a:t>स्नेह की पहचान- निष्ठा</a:t>
            </a:r>
            <a:endParaRPr sz="2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6"/>
          <p:cNvSpPr txBox="1">
            <a:spLocks noGrp="1"/>
          </p:cNvSpPr>
          <p:nvPr>
            <p:ph type="title"/>
          </p:nvPr>
        </p:nvSpPr>
        <p:spPr>
          <a:xfrm>
            <a:off x="0" y="152400"/>
            <a:ext cx="9144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b="0">
                <a:solidFill>
                  <a:schemeClr val="dk1"/>
                </a:solidFill>
              </a:rPr>
              <a:t>स्नेह</a:t>
            </a:r>
            <a:endParaRPr sz="3200"/>
          </a:p>
        </p:txBody>
      </p:sp>
      <p:sp>
        <p:nvSpPr>
          <p:cNvPr id="430" name="Google Shape;430;p36"/>
          <p:cNvSpPr txBox="1">
            <a:spLocks noGrp="1"/>
          </p:cNvSpPr>
          <p:nvPr>
            <p:ph type="body" idx="1"/>
          </p:nvPr>
        </p:nvSpPr>
        <p:spPr>
          <a:xfrm>
            <a:off x="0" y="915968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∙"/>
            </a:pPr>
            <a:r>
              <a:rPr lang="hi-IN" dirty="0"/>
              <a:t>स्नेह के मूल में शुभ-कामना (अगले के लिए शुभ की चाहना)</a:t>
            </a:r>
            <a:endParaRPr dirty="0"/>
          </a:p>
          <a:p>
            <a:pPr marL="342900" lvl="0" indent="-342900" algn="l" rtl="0">
              <a:lnSpc>
                <a:spcPct val="13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∙"/>
            </a:pPr>
            <a:r>
              <a:rPr lang="hi-IN" dirty="0"/>
              <a:t>दूसरे के सुख-दुख को अपने सुख-दुख के समान देख पाना/ पहचान पाना</a:t>
            </a:r>
            <a:endParaRPr dirty="0"/>
          </a:p>
          <a:p>
            <a:pPr marL="342900" lvl="0" indent="-342900" algn="l" rtl="0">
              <a:lnSpc>
                <a:spcPct val="13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∙"/>
            </a:pPr>
            <a:r>
              <a:rPr lang="hi-IN" dirty="0"/>
              <a:t>दूसरे की उपलब्धियों में उतना ही प्रसन्न हो पाना, जितना स्वयं की उपलब्धियों में होते हैं</a:t>
            </a:r>
            <a:endParaRPr dirty="0"/>
          </a:p>
          <a:p>
            <a:pPr marL="342900" lvl="0" indent="-215900" algn="l" rtl="0">
              <a:lnSpc>
                <a:spcPct val="13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  <a:p>
            <a:pPr marL="342900" lvl="0" indent="-342900" algn="l" rtl="0">
              <a:lnSpc>
                <a:spcPct val="13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∙"/>
            </a:pPr>
            <a:r>
              <a:rPr lang="hi-IN" dirty="0"/>
              <a:t>दूसरे की गलतियों के लिए क्षमा कर पाना (शिकायत और दुख का अभाव) तथा</a:t>
            </a:r>
            <a:endParaRPr dirty="0"/>
          </a:p>
          <a:p>
            <a:pPr marL="342900" lvl="0" indent="-342900" algn="l" rtl="0">
              <a:lnSpc>
                <a:spcPct val="13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∙"/>
            </a:pPr>
            <a:r>
              <a:rPr lang="hi-IN" dirty="0"/>
              <a:t>स्वयं की गलतियों के लिए क्षमा माँग पाना </a:t>
            </a:r>
            <a:endParaRPr dirty="0"/>
          </a:p>
          <a:p>
            <a:pPr marL="342900" lvl="0" indent="-215900" algn="l" rtl="0">
              <a:lnSpc>
                <a:spcPct val="13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  <a:p>
            <a:pPr marL="342900" lvl="0" indent="-342900" algn="l" rtl="0">
              <a:lnSpc>
                <a:spcPct val="13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∙"/>
            </a:pPr>
            <a:r>
              <a:rPr lang="hi-IN" dirty="0"/>
              <a:t>अपने निर्वाह पर प्रधान रुप से ध्यान, न कि दूसरे कैसा जी रहे  हैं</a:t>
            </a:r>
            <a:endParaRPr dirty="0"/>
          </a:p>
          <a:p>
            <a:pPr marL="342900" lvl="0" indent="-215900" algn="l" rtl="0">
              <a:lnSpc>
                <a:spcPct val="13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  <a:p>
            <a:pPr marL="342900" lvl="0" indent="-342900" algn="l" rtl="0">
              <a:lnSpc>
                <a:spcPct val="13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∙"/>
            </a:pPr>
            <a:r>
              <a:rPr lang="hi-IN" dirty="0"/>
              <a:t>अपने दायित्व व कर्तव्य का स्वेच्छा पूर्वक प्रसन्नता के साथ निर्वाह</a:t>
            </a:r>
            <a:endParaRPr dirty="0"/>
          </a:p>
          <a:p>
            <a:pPr marL="342900" lvl="0" indent="-342900" algn="l" rtl="0">
              <a:lnSpc>
                <a:spcPct val="13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hi-IN" dirty="0"/>
              <a:t>					भाव, सेवा, सुविधा का, ज्ञान/सलाह का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7"/>
          <p:cNvSpPr txBox="1">
            <a:spLocks noGrp="1"/>
          </p:cNvSpPr>
          <p:nvPr>
            <p:ph type="title"/>
          </p:nvPr>
        </p:nvSpPr>
        <p:spPr>
          <a:xfrm>
            <a:off x="0" y="1524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स्नेह के अभाव का कारण</a:t>
            </a:r>
            <a:endParaRPr sz="3200"/>
          </a:p>
        </p:txBody>
      </p:sp>
      <p:sp>
        <p:nvSpPr>
          <p:cNvPr id="436" name="Google Shape;436;p37"/>
          <p:cNvSpPr txBox="1">
            <a:spLocks noGrp="1"/>
          </p:cNvSpPr>
          <p:nvPr>
            <p:ph type="body" idx="1"/>
          </p:nvPr>
        </p:nvSpPr>
        <p:spPr>
          <a:xfrm>
            <a:off x="-22781" y="11430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/>
              <a:t>जो ठीक हो रहा है उस पर ध्यान न होकर जो ठीक नहीं लगता है उसकी शिकायत पर ध्यान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/>
              <a:t>सम्बन्ध/ सहयोग को नहीं देख पाना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Char char="∙"/>
            </a:pPr>
            <a:r>
              <a:rPr lang="hi-IN"/>
              <a:t>मानव की मौलिकता की समझ का अभाव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9"/>
          <p:cNvSpPr txBox="1">
            <a:spLocks noGrp="1"/>
          </p:cNvSpPr>
          <p:nvPr>
            <p:ph type="title"/>
          </p:nvPr>
        </p:nvSpPr>
        <p:spPr>
          <a:xfrm>
            <a:off x="0" y="1524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dirty="0"/>
              <a:t>वात्सल्य, ममता</a:t>
            </a:r>
            <a:r>
              <a:rPr lang="en-IN" sz="3200" dirty="0"/>
              <a:t> (Guidance, Care)</a:t>
            </a:r>
            <a:endParaRPr sz="3200" dirty="0"/>
          </a:p>
        </p:txBody>
      </p:sp>
      <p:sp>
        <p:nvSpPr>
          <p:cNvPr id="442" name="Google Shape;442;p39"/>
          <p:cNvSpPr txBox="1">
            <a:spLocks noGrp="1"/>
          </p:cNvSpPr>
          <p:nvPr>
            <p:ph type="body" idx="1"/>
          </p:nvPr>
        </p:nvSpPr>
        <p:spPr>
          <a:xfrm>
            <a:off x="-22781" y="11430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 sz="2400" dirty="0"/>
              <a:t>वात्सल्य- सम्बंधी के मैं को समझदार, जिम्मेदार बनाने का भाव</a:t>
            </a:r>
            <a:endParaRPr sz="2400" dirty="0"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400" dirty="0"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 sz="2400" dirty="0"/>
              <a:t>ममता- सम्बंधी के शरीर के पोषण, संरक्षण का भाव</a:t>
            </a:r>
            <a:endParaRPr sz="2400" dirty="0"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None/>
            </a:pPr>
            <a:r>
              <a:rPr lang="hi-IN" sz="2400" dirty="0"/>
              <a:t>	-ममता के निर्वाह-क्रम में आवश्यकता-अनुसार सुविधा का प्रयोग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0"/>
          <p:cNvSpPr txBox="1">
            <a:spLocks noGrp="1"/>
          </p:cNvSpPr>
          <p:nvPr>
            <p:ph type="title"/>
          </p:nvPr>
        </p:nvSpPr>
        <p:spPr>
          <a:xfrm>
            <a:off x="0" y="1524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dirty="0"/>
              <a:t>कृतज्ञता, गौरव, श्रद्धा</a:t>
            </a:r>
            <a:r>
              <a:rPr lang="en-IN" sz="3200" dirty="0"/>
              <a:t> (Gratitude, Glory, Reverence)</a:t>
            </a:r>
            <a:endParaRPr sz="3200" dirty="0"/>
          </a:p>
        </p:txBody>
      </p:sp>
      <p:sp>
        <p:nvSpPr>
          <p:cNvPr id="448" name="Google Shape;448;p40"/>
          <p:cNvSpPr txBox="1">
            <a:spLocks noGrp="1"/>
          </p:cNvSpPr>
          <p:nvPr>
            <p:ph type="body" idx="1"/>
          </p:nvPr>
        </p:nvSpPr>
        <p:spPr>
          <a:xfrm>
            <a:off x="-22781" y="11430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 sz="2400" dirty="0"/>
              <a:t>कृतज्ञता- दूसरे से मिले सहायता की स्वीकृति का भाव</a:t>
            </a:r>
            <a:endParaRPr sz="2400" dirty="0"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400" dirty="0"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 sz="2400" dirty="0"/>
              <a:t>गौरव- जिन्होंने स्वयं की श्रेष्ठता के लिए प्रयास किया है, उनके प्रति भाव</a:t>
            </a:r>
            <a:endParaRPr sz="2400" dirty="0"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400" dirty="0"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 sz="2400" dirty="0"/>
              <a:t>श्रद्धा- दूसरे में श्रेष्ठता की स्वीकृति का भाव  </a:t>
            </a:r>
            <a:endParaRPr sz="2400" dirty="0"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400" dirty="0"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400" dirty="0"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400" dirty="0"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Char char="∙"/>
            </a:pPr>
            <a:r>
              <a:rPr lang="hi-IN" sz="2400" dirty="0"/>
              <a:t>श्रेष्ठता- व्यवस्था को समझना एवं व्यवस्था पूर्वक जीना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1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dirty="0"/>
              <a:t>प्रेम</a:t>
            </a:r>
            <a:r>
              <a:rPr lang="en-IN" sz="3200" dirty="0"/>
              <a:t> (Love)</a:t>
            </a:r>
            <a:endParaRPr sz="3200" dirty="0"/>
          </a:p>
        </p:txBody>
      </p:sp>
      <p:sp>
        <p:nvSpPr>
          <p:cNvPr id="454" name="Google Shape;454;p41"/>
          <p:cNvSpPr txBox="1">
            <a:spLocks noGrp="1"/>
          </p:cNvSpPr>
          <p:nvPr>
            <p:ph type="body" idx="1"/>
          </p:nvPr>
        </p:nvSpPr>
        <p:spPr>
          <a:xfrm>
            <a:off x="-164186" y="1143000"/>
            <a:ext cx="9430732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 sz="2400" dirty="0"/>
              <a:t>आपको सहज रूप में क्या स्वीकार होता है-</a:t>
            </a:r>
            <a:endParaRPr sz="2400" dirty="0"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400" dirty="0"/>
              <a:t>			विरोध</a:t>
            </a:r>
            <a:r>
              <a:rPr lang="en-IN" sz="2400" dirty="0"/>
              <a:t>			    </a:t>
            </a:r>
            <a:r>
              <a:rPr lang="en-IN" sz="2400" dirty="0">
                <a:solidFill>
                  <a:srgbClr val="FF0000"/>
                </a:solidFill>
              </a:rPr>
              <a:t>X</a:t>
            </a:r>
            <a:endParaRPr sz="2400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400" dirty="0"/>
              <a:t>			एक के साथ सम्बन्ध</a:t>
            </a:r>
            <a:endParaRPr sz="2400" dirty="0"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400" dirty="0"/>
              <a:t>			अनेक के साथ सम्बन्ध</a:t>
            </a:r>
            <a:endParaRPr sz="2400" dirty="0"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400" dirty="0"/>
              <a:t>			हरेक के साथ सम्बन्ध</a:t>
            </a:r>
            <a:endParaRPr sz="2400" dirty="0"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400" dirty="0"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 sz="2400" dirty="0"/>
              <a:t>प्रेम- मानव-मात्र को सम्बंधी के रूप में स्वीकारने का भाव	</a:t>
            </a:r>
            <a:endParaRPr sz="2400" dirty="0"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400" dirty="0"/>
              <a:t>	प्रकृति की हर इकाई के साथ स्वयं को जुड़ा हुआ महसूस कर पाने का भाव</a:t>
            </a:r>
            <a:endParaRPr sz="2400" dirty="0"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None/>
            </a:pPr>
            <a:endParaRPr sz="2400" dirty="0"/>
          </a:p>
        </p:txBody>
      </p:sp>
      <p:cxnSp>
        <p:nvCxnSpPr>
          <p:cNvPr id="4" name="Google Shape;369;p27"/>
          <p:cNvCxnSpPr/>
          <p:nvPr/>
        </p:nvCxnSpPr>
        <p:spPr>
          <a:xfrm rot="10800000">
            <a:off x="5817578" y="2460868"/>
            <a:ext cx="103500" cy="1452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" name="Google Shape;370;p27"/>
          <p:cNvCxnSpPr/>
          <p:nvPr/>
        </p:nvCxnSpPr>
        <p:spPr>
          <a:xfrm rot="10800000" flipH="1">
            <a:off x="5921078" y="2378218"/>
            <a:ext cx="269400" cy="2487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" name="Google Shape;369;p27"/>
          <p:cNvCxnSpPr/>
          <p:nvPr/>
        </p:nvCxnSpPr>
        <p:spPr>
          <a:xfrm rot="10800000">
            <a:off x="5817578" y="3036766"/>
            <a:ext cx="103500" cy="1452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" name="Google Shape;370;p27"/>
          <p:cNvCxnSpPr/>
          <p:nvPr/>
        </p:nvCxnSpPr>
        <p:spPr>
          <a:xfrm rot="10800000" flipH="1">
            <a:off x="5921078" y="2954116"/>
            <a:ext cx="269400" cy="2487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" name="Google Shape;369;p27"/>
          <p:cNvCxnSpPr/>
          <p:nvPr/>
        </p:nvCxnSpPr>
        <p:spPr>
          <a:xfrm rot="10800000">
            <a:off x="5817578" y="3612664"/>
            <a:ext cx="103500" cy="1452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" name="Google Shape;370;p27"/>
          <p:cNvCxnSpPr/>
          <p:nvPr/>
        </p:nvCxnSpPr>
        <p:spPr>
          <a:xfrm rot="10800000" flipH="1">
            <a:off x="5921078" y="3530014"/>
            <a:ext cx="269400" cy="2487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2"/>
          <p:cNvSpPr txBox="1">
            <a:spLocks noGrp="1"/>
          </p:cNvSpPr>
          <p:nvPr>
            <p:ph type="title"/>
          </p:nvPr>
        </p:nvSpPr>
        <p:spPr>
          <a:xfrm>
            <a:off x="0" y="1524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सम्बंध में 9 भाव (स्थापित मूल्य)</a:t>
            </a:r>
            <a:endParaRPr sz="3200"/>
          </a:p>
        </p:txBody>
      </p:sp>
      <p:sp>
        <p:nvSpPr>
          <p:cNvPr id="460" name="Google Shape;460;p42"/>
          <p:cNvSpPr txBox="1">
            <a:spLocks noGrp="1"/>
          </p:cNvSpPr>
          <p:nvPr>
            <p:ph type="body" idx="1"/>
          </p:nvPr>
        </p:nvSpPr>
        <p:spPr>
          <a:xfrm>
            <a:off x="-49213" y="914400"/>
            <a:ext cx="9372601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1E00AA"/>
              </a:buClr>
              <a:buSzPts val="2000"/>
              <a:buFont typeface="Noto Sans Symbols"/>
              <a:buNone/>
            </a:pPr>
            <a:r>
              <a:rPr lang="hi-IN" sz="2000" dirty="0">
                <a:solidFill>
                  <a:schemeClr val="tx1"/>
                </a:solidFill>
                <a:sym typeface="Arial"/>
              </a:rPr>
              <a:t>प्रेम	 		इस अस्तित्व में हर इकाई के साथ जुड़े होने एवं परस्परपूरक होने का भाव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1E00AA"/>
              </a:buClr>
              <a:buSzPts val="2000"/>
              <a:buFont typeface="Noto Sans Symbols"/>
              <a:buNone/>
            </a:pPr>
            <a:r>
              <a:rPr lang="hi-IN" sz="20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पूर्ण मूल्य 	</a:t>
            </a:r>
            <a:r>
              <a:rPr lang="hi-IN"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Complete Value 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1E00AA"/>
              </a:buClr>
              <a:buSzPts val="2000"/>
              <a:buFont typeface="Noto Sans Symbols"/>
              <a:buNone/>
            </a:pPr>
            <a:r>
              <a:rPr lang="hi-IN" sz="2000" dirty="0">
                <a:solidFill>
                  <a:schemeClr val="tx1"/>
                </a:solidFill>
                <a:sym typeface="Arial"/>
              </a:rPr>
              <a:t>विश्वास 		हर मानव में सर्वशुभ की चाहना को देख पाना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1E00AA"/>
              </a:buClr>
              <a:buSzPts val="2000"/>
              <a:buFont typeface="Noto Sans Symbols"/>
              <a:buNone/>
            </a:pPr>
            <a:r>
              <a:rPr lang="hi-IN" sz="20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आधार मूल्य	</a:t>
            </a:r>
            <a:r>
              <a:rPr lang="hi-IN"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Foundation Value 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1E00AA"/>
              </a:buClr>
              <a:buSzPts val="2000"/>
              <a:buFont typeface="Noto Sans Symbols"/>
              <a:buNone/>
            </a:pPr>
            <a:r>
              <a:rPr lang="hi-IN" sz="2000" dirty="0">
                <a:solidFill>
                  <a:schemeClr val="tx1"/>
                </a:solidFill>
                <a:sym typeface="Arial"/>
              </a:rPr>
              <a:t>					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1E00AA"/>
              </a:buClr>
              <a:buSzPts val="2000"/>
              <a:buFont typeface="Noto Sans Symbols"/>
              <a:buNone/>
            </a:pPr>
            <a:r>
              <a:rPr lang="hi-IN" sz="2000" dirty="0">
                <a:solidFill>
                  <a:schemeClr val="tx1"/>
                </a:solidFill>
                <a:sym typeface="Arial"/>
              </a:rPr>
              <a:t>सम्मान	स्वयं का एवं दूसरे का ठीक-ठीक मूल्यांकन कर पाना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1E00AA"/>
              </a:buClr>
              <a:buSzPts val="2000"/>
              <a:buFont typeface="Noto Sans Symbols"/>
              <a:buNone/>
            </a:pPr>
            <a:r>
              <a:rPr lang="hi-IN" sz="20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		मानव-मानव परस्परता में पूरकता को देख पाना</a:t>
            </a: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1E00AA"/>
              </a:buClr>
              <a:buSzPts val="2000"/>
              <a:buFont typeface="Noto Sans Symbols"/>
              <a:buNone/>
            </a:pP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1E00AA"/>
              </a:buClr>
              <a:buSzPts val="2000"/>
              <a:buFont typeface="Noto Sans Symbols"/>
              <a:buNone/>
            </a:pPr>
            <a:r>
              <a:rPr lang="hi-IN" sz="2000" dirty="0">
                <a:solidFill>
                  <a:schemeClr val="tx1"/>
                </a:solidFill>
                <a:sym typeface="Arial"/>
              </a:rPr>
              <a:t>स्नेह	संबंध को स्वीकारना एवं परस्परपूरकता सुनिश्चित करने हेतु निष्ठा, तत्परता होना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1E00AA"/>
              </a:buClr>
              <a:buSzPts val="2000"/>
              <a:buFont typeface="Noto Sans Symbols"/>
              <a:buNone/>
            </a:pPr>
            <a:r>
              <a:rPr lang="hi-IN" sz="2000" dirty="0">
                <a:solidFill>
                  <a:schemeClr val="tx1"/>
                </a:solidFill>
                <a:sym typeface="Arial"/>
              </a:rPr>
              <a:t>ममता	 परस्परपूरकता सुनिश्चित करने के क्रम में दूसरे के शरीर पोषण, संरक्षण में सहयोग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1E00AA"/>
              </a:buClr>
              <a:buSzPts val="2000"/>
              <a:buFont typeface="Noto Sans Symbols"/>
              <a:buNone/>
            </a:pPr>
            <a:r>
              <a:rPr lang="hi-IN" sz="2100" dirty="0">
                <a:solidFill>
                  <a:schemeClr val="tx1"/>
                </a:solidFill>
              </a:rPr>
              <a:t>वात्सल्य	 परस्परपूरकता सुनिश्चित करने के क्रम में दूसरे को समझदार, जिम्मेदार बनने में सहयोग</a:t>
            </a:r>
            <a:endParaRPr sz="2100" dirty="0">
              <a:solidFill>
                <a:schemeClr val="tx1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1E00AA"/>
              </a:buClr>
              <a:buSzPts val="2000"/>
              <a:buFont typeface="Noto Sans Symbols"/>
              <a:buNone/>
            </a:pPr>
            <a:r>
              <a:rPr lang="hi-IN" sz="20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श्रद्धा	</a:t>
            </a:r>
            <a:r>
              <a:rPr lang="hi-IN" sz="2000" dirty="0">
                <a:solidFill>
                  <a:schemeClr val="tx1"/>
                </a:solidFill>
              </a:rPr>
              <a:t> </a:t>
            </a:r>
            <a:r>
              <a:rPr lang="hi-IN" sz="2000" dirty="0">
                <a:solidFill>
                  <a:schemeClr val="tx1"/>
                </a:solidFill>
                <a:sym typeface="Arial"/>
              </a:rPr>
              <a:t>परस्परपूरकता सुनिश्चित करने के क्रम में दूसरे से प्रेरणा ग्रहण कर पाना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1E00AA"/>
              </a:buClr>
              <a:buSzPts val="2000"/>
              <a:buFont typeface="Noto Sans Symbols"/>
              <a:buNone/>
            </a:pPr>
            <a:r>
              <a:rPr lang="hi-IN" sz="2000" dirty="0">
                <a:solidFill>
                  <a:schemeClr val="tx1"/>
                </a:solidFill>
                <a:sym typeface="Arial"/>
              </a:rPr>
              <a:t>गौरव	परस्परपूरकता सुनिश्चित करने के क्रम में दूसरे में श्रेष्ठता को देख पाना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1200"/>
              </a:spcAft>
              <a:buClr>
                <a:srgbClr val="1E00AA"/>
              </a:buClr>
              <a:buSzPts val="2000"/>
              <a:buFont typeface="Noto Sans Symbols"/>
              <a:buNone/>
            </a:pPr>
            <a:r>
              <a:rPr lang="hi-IN" sz="2000" dirty="0">
                <a:solidFill>
                  <a:schemeClr val="tx1"/>
                </a:solidFill>
                <a:sym typeface="Arial"/>
              </a:rPr>
              <a:t>कृतज्ञता	परस्परपूरकता सुनिश्चित करने के क्रम में दूसरे से प्राप्त सहायता की स्वीकृति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45"/>
          <p:cNvSpPr txBox="1">
            <a:spLocks noGrp="1"/>
          </p:cNvSpPr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hi-IN" sz="3600" dirty="0">
                <a:solidFill>
                  <a:schemeClr val="tx1"/>
                </a:solidFill>
              </a:rPr>
              <a:t>संवाद- सुनने के लिए</a:t>
            </a:r>
            <a:br>
              <a:rPr lang="hi-IN" sz="3600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br>
              <a:rPr lang="hi-IN" dirty="0">
                <a:solidFill>
                  <a:schemeClr val="tx1"/>
                </a:solidFill>
              </a:rPr>
            </a:br>
            <a:endParaRPr dirty="0">
              <a:solidFill>
                <a:schemeClr val="tx1"/>
              </a:solidFill>
            </a:endParaRPr>
          </a:p>
        </p:txBody>
      </p:sp>
      <p:sp>
        <p:nvSpPr>
          <p:cNvPr id="478" name="Google Shape;478;p45"/>
          <p:cNvSpPr txBox="1">
            <a:spLocks noGrp="1"/>
          </p:cNvSpPr>
          <p:nvPr>
            <p:ph type="body" idx="1"/>
          </p:nvPr>
        </p:nvSpPr>
        <p:spPr>
          <a:xfrm>
            <a:off x="0" y="8382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42900" lvl="0" indent="-34290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sz="2400" dirty="0"/>
              <a:t>अगले की भाषा को सुनने के बदले उसके भाव को पकड़ने का प्रयास</a:t>
            </a:r>
            <a:endParaRPr sz="2400" dirty="0"/>
          </a:p>
          <a:p>
            <a:pPr marL="342900" lvl="0" indent="-342900" algn="l" rtl="0">
              <a:lnSpc>
                <a:spcPct val="16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sz="2400" dirty="0"/>
              <a:t>अगले की बात को बिना अपने पर लिये सुनने का प्रयास; अगले का कहना उसके समझ/ मान्यता-भाव-विचार की अभिव्यक्ति न कि मेरा सम्यक आंकलन</a:t>
            </a:r>
            <a:endParaRPr sz="2400" dirty="0"/>
          </a:p>
          <a:p>
            <a:pPr marL="342900" lvl="0" indent="-342900" algn="l" rtl="0">
              <a:lnSpc>
                <a:spcPct val="16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sz="2400" dirty="0"/>
              <a:t>अपने पर लेकर सुनेंगे, तो डिफेंसिव होंगे या रियेक्टिव होंगे- सहज नहीं रह पाएँगे</a:t>
            </a:r>
            <a:endParaRPr dirty="0"/>
          </a:p>
          <a:p>
            <a:pPr marL="342900" lvl="0" indent="-342900" algn="l" rtl="0">
              <a:lnSpc>
                <a:spcPct val="16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sz="2400" dirty="0"/>
              <a:t>सभी प्रकार का गुस्सा, विरोध, चीख-चिल्लाहट वस्तुतः गलत तरीके से किया गया निवेदन है- सुनते समय need/आवश्यकता को पकड़ने का प्रयास</a:t>
            </a:r>
            <a:endParaRPr dirty="0"/>
          </a:p>
          <a:p>
            <a:pPr marL="342900" lvl="0" indent="-342900" algn="l" rtl="0">
              <a:lnSpc>
                <a:spcPct val="16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sz="2400" dirty="0"/>
              <a:t>सामने वाले के नकारात्मक भाव को देखकर यह पहचान पाना कि वह दुखी है और उसने अपना मानसिक दुर्घटना कर लिया है।</a:t>
            </a:r>
            <a:endParaRPr sz="2400" dirty="0"/>
          </a:p>
          <a:p>
            <a:pPr marL="342900" lvl="0" indent="-201930" algn="l" rtl="0">
              <a:lnSpc>
                <a:spcPct val="16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400" dirty="0"/>
          </a:p>
          <a:p>
            <a:pPr marL="342900" lvl="0" indent="-342900" algn="l" rtl="0">
              <a:lnSpc>
                <a:spcPct val="16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sz="2400" dirty="0"/>
              <a:t>छिद्रान्वेषण के स्थान पर सत्यान्वेषण (श्रद्धेय ए. नागराज)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257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44"/>
          <p:cNvSpPr txBox="1"/>
          <p:nvPr/>
        </p:nvSpPr>
        <p:spPr>
          <a:xfrm>
            <a:off x="314908" y="1494618"/>
            <a:ext cx="8600492" cy="5210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14313" marR="0" lvl="0" indent="-214313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✔"/>
            </a:pPr>
            <a:r>
              <a:rPr lang="hi-IN" sz="24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Observation – (मैंने क्या देखा)</a:t>
            </a:r>
            <a:endParaRPr/>
          </a:p>
          <a:p>
            <a:pPr marL="214313" marR="0" lvl="0" indent="-214313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✔"/>
            </a:pPr>
            <a:r>
              <a:rPr lang="hi-IN" sz="24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Feeling/Emotion – (मैंने क्या महसूस किया-  सकारात्मक या नकारात्मक)</a:t>
            </a:r>
            <a:endParaRPr/>
          </a:p>
          <a:p>
            <a:pPr marL="214313" marR="0" lvl="0" indent="-214313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✔"/>
            </a:pPr>
            <a:r>
              <a:rPr lang="hi-IN" sz="24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Needs – (मेरी कौन सी जरुरत पूरी हुई या नहीं हुई)</a:t>
            </a:r>
            <a:endParaRPr/>
          </a:p>
          <a:p>
            <a:pPr marL="214313" marR="0" lvl="0" indent="-214313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✔"/>
            </a:pPr>
            <a:r>
              <a:rPr lang="hi-IN" sz="24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Request – (या तो धन्यवाद, या जरूरत पूरी करने के लिए सामने वाले से निवेदन करना; जो सटीक हो, नकारात्मक न हो और डिमांड न हो)</a:t>
            </a:r>
            <a:endParaRPr/>
          </a:p>
          <a:p>
            <a:pPr marL="0" marR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28600" marR="0" lvl="0" indent="-2286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hi-IN" sz="22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आधार- Non Violent Communication (NVC) by Marshall Rosenberg</a:t>
            </a:r>
            <a:endParaRPr sz="22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171450" marR="0" lvl="0" indent="-30479" algn="just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44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hi-IN" sz="2800" dirty="0">
                <a:solidFill>
                  <a:schemeClr val="tx1"/>
                </a:solidFill>
              </a:rPr>
              <a:t>संवाद के चार चरण</a:t>
            </a:r>
            <a:endParaRPr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47246-B47B-1F45-5C62-55FD93C51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hi-IN" sz="2800" dirty="0"/>
              <a:t>निरीक्षण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FE7DB-187B-CCAD-D2F8-3124FE9E8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364162"/>
          </a:xfrm>
        </p:spPr>
        <p:txBody>
          <a:bodyPr>
            <a:normAutofit lnSpcReduction="10000"/>
          </a:bodyPr>
          <a:lstStyle/>
          <a:p>
            <a:r>
              <a:rPr lang="hi-IN" sz="2200" dirty="0"/>
              <a:t>जैसा देखा, सुना</a:t>
            </a:r>
            <a:r>
              <a:rPr lang="en-IN" sz="2200" dirty="0"/>
              <a:t>- </a:t>
            </a:r>
            <a:r>
              <a:rPr lang="hi-IN" sz="2200" dirty="0"/>
              <a:t>वैसा ही बताना</a:t>
            </a:r>
          </a:p>
          <a:p>
            <a:r>
              <a:rPr lang="hi-IN" sz="2200" dirty="0"/>
              <a:t>घटना का यथावत विवरण </a:t>
            </a:r>
            <a:r>
              <a:rPr lang="en-IN" sz="2200" dirty="0"/>
              <a:t>(factual) </a:t>
            </a:r>
            <a:r>
              <a:rPr lang="hi-IN" sz="2200" dirty="0"/>
              <a:t>- एक सी.सी.टी.वी. कैमरे की तरह</a:t>
            </a:r>
          </a:p>
          <a:p>
            <a:r>
              <a:rPr lang="hi-IN" sz="2200" dirty="0"/>
              <a:t>जिस घटना को देखकर मेरी भावनाएँ उभरी, उसे बताना जरुरी है</a:t>
            </a:r>
          </a:p>
          <a:p>
            <a:endParaRPr lang="hi-IN" sz="2200" dirty="0"/>
          </a:p>
          <a:p>
            <a:pPr marL="0" indent="0">
              <a:buNone/>
            </a:pPr>
            <a:r>
              <a:rPr lang="hi-IN" sz="2200" dirty="0"/>
              <a:t>बिना किसी</a:t>
            </a:r>
          </a:p>
          <a:p>
            <a:r>
              <a:rPr lang="hi-IN" sz="2200" dirty="0"/>
              <a:t>जजमेंट/लेबल के</a:t>
            </a:r>
          </a:p>
          <a:p>
            <a:r>
              <a:rPr lang="hi-IN" sz="2200" dirty="0"/>
              <a:t>तुलना के</a:t>
            </a:r>
          </a:p>
          <a:p>
            <a:r>
              <a:rPr lang="hi-IN" sz="2200" dirty="0"/>
              <a:t>विश्लेषण/निष्कर्षों</a:t>
            </a:r>
            <a:r>
              <a:rPr lang="en-IN" sz="2200" dirty="0"/>
              <a:t>/</a:t>
            </a:r>
            <a:r>
              <a:rPr lang="hi-IN" sz="2200" dirty="0"/>
              <a:t>विवेचन </a:t>
            </a:r>
            <a:r>
              <a:rPr lang="en-IN" sz="2200" dirty="0"/>
              <a:t>(Analysis &amp; interpretation)</a:t>
            </a:r>
            <a:r>
              <a:rPr lang="hi-IN" sz="2200" dirty="0"/>
              <a:t> के</a:t>
            </a:r>
            <a:endParaRPr lang="en-IN" sz="2200" dirty="0"/>
          </a:p>
          <a:p>
            <a:r>
              <a:rPr lang="hi-IN" sz="2200" dirty="0"/>
              <a:t>कहानी को बनाये </a:t>
            </a:r>
            <a:r>
              <a:rPr lang="en-IN" sz="2200" dirty="0"/>
              <a:t>(Own Story)</a:t>
            </a:r>
            <a:endParaRPr lang="hi-IN" sz="2200" dirty="0"/>
          </a:p>
          <a:p>
            <a:r>
              <a:rPr lang="hi-IN" sz="2200" dirty="0"/>
              <a:t>विशेषण </a:t>
            </a:r>
            <a:r>
              <a:rPr lang="en-IN" sz="2200" dirty="0"/>
              <a:t>(Adjectives)</a:t>
            </a:r>
            <a:endParaRPr lang="hi-IN" sz="2200" dirty="0"/>
          </a:p>
          <a:p>
            <a:r>
              <a:rPr lang="hi-IN" sz="2200" dirty="0"/>
              <a:t>अतिशयोक्ति </a:t>
            </a:r>
            <a:r>
              <a:rPr lang="en-IN" sz="2200" dirty="0"/>
              <a:t>(exaggeration)</a:t>
            </a:r>
            <a:r>
              <a:rPr lang="hi-IN" sz="2200" dirty="0"/>
              <a:t> के</a:t>
            </a:r>
            <a:endParaRPr lang="en-IN" sz="2200" dirty="0"/>
          </a:p>
          <a:p>
            <a:r>
              <a:rPr lang="en-IN" sz="2200" dirty="0"/>
              <a:t>Does not include- often, always, nowhere, everywhere</a:t>
            </a:r>
            <a:endParaRPr lang="hi-IN" sz="2200" dirty="0"/>
          </a:p>
          <a:p>
            <a:r>
              <a:rPr lang="en-IN" sz="2200" dirty="0"/>
              <a:t>Judgement, blame, criticism, demand</a:t>
            </a:r>
          </a:p>
        </p:txBody>
      </p:sp>
    </p:spTree>
    <p:extLst>
      <p:ext uri="{BB962C8B-B14F-4D97-AF65-F5344CB8AC3E}">
        <p14:creationId xmlns:p14="http://schemas.microsoft.com/office/powerpoint/2010/main" val="10574747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3E6A3-004F-708C-3163-EA23E139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0FB37-8146-FBF9-A784-E0DB81A7B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hi-IN" sz="2800" dirty="0"/>
              <a:t>निरीक्षण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62D49-006D-20FE-3163-5A09865AC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364162"/>
          </a:xfrm>
        </p:spPr>
        <p:txBody>
          <a:bodyPr>
            <a:normAutofit/>
          </a:bodyPr>
          <a:lstStyle/>
          <a:p>
            <a:r>
              <a:rPr lang="en-IN" sz="2200" dirty="0"/>
              <a:t>You did not invite me Vs I was not invited</a:t>
            </a:r>
          </a:p>
          <a:p>
            <a:r>
              <a:rPr lang="en-IN" sz="2200" dirty="0"/>
              <a:t>You spoke….. Vs I heard………..</a:t>
            </a:r>
          </a:p>
          <a:p>
            <a:r>
              <a:rPr lang="hi-IN" sz="2200" dirty="0"/>
              <a:t>तुमने ऐसा किया </a:t>
            </a:r>
            <a:r>
              <a:rPr lang="en-IN" sz="2200" dirty="0"/>
              <a:t>Vs </a:t>
            </a:r>
            <a:r>
              <a:rPr lang="hi-IN" sz="2200" dirty="0"/>
              <a:t>मैंने ऐसा देखा</a:t>
            </a:r>
            <a:endParaRPr lang="en-IN" sz="2200" dirty="0"/>
          </a:p>
          <a:p>
            <a:endParaRPr lang="en-IN" sz="2200" dirty="0"/>
          </a:p>
          <a:p>
            <a:r>
              <a:rPr lang="hi-IN" sz="2200" dirty="0"/>
              <a:t>विशेषण, जजमेंट, विश्लेषण/निष्कर्षों</a:t>
            </a:r>
            <a:r>
              <a:rPr lang="en-IN" sz="2200" dirty="0"/>
              <a:t>/</a:t>
            </a:r>
            <a:r>
              <a:rPr lang="hi-IN" sz="2200" dirty="0"/>
              <a:t>विवेचन को क्यों लगाकर पूछना- क्या देखकर मैंने यह विशेषण, जजमेंट... दिया है </a:t>
            </a: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19247536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61F12-A4B1-FB79-6B44-7637B8A0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sz="2800" dirty="0"/>
              <a:t>निरीक्षण तथा जजमेंट के कुछ उदाहरण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B7229-8833-E5B6-4617-9C9E0DF25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86400"/>
          </a:xfrm>
        </p:spPr>
        <p:txBody>
          <a:bodyPr>
            <a:normAutofit fontScale="92500" lnSpcReduction="10000"/>
          </a:bodyPr>
          <a:lstStyle/>
          <a:p>
            <a:r>
              <a:rPr lang="hi-IN" sz="2200" dirty="0"/>
              <a:t>तुम बहुत गैर जिम्मेदार हो</a:t>
            </a:r>
          </a:p>
          <a:p>
            <a:r>
              <a:rPr lang="hi-IN" sz="2200" dirty="0"/>
              <a:t>तुम कभी मेरी बात नहीं सुनते हो</a:t>
            </a:r>
          </a:p>
          <a:p>
            <a:r>
              <a:rPr lang="hi-IN" sz="2200" dirty="0"/>
              <a:t>तुम अक्सर क्लास में लेट आते हो</a:t>
            </a:r>
          </a:p>
          <a:p>
            <a:r>
              <a:rPr lang="hi-IN" sz="2200" dirty="0"/>
              <a:t>मैंने तो तुम्हें कभी कोई काम ठीक ढ़ंग से करते नहीं देखा</a:t>
            </a:r>
          </a:p>
          <a:p>
            <a:r>
              <a:rPr lang="hi-IN" sz="2200" dirty="0"/>
              <a:t>तुम्हारे कारण मेरी जिंदगी तबाह हो गयी है</a:t>
            </a:r>
          </a:p>
          <a:p>
            <a:r>
              <a:rPr lang="hi-IN" sz="2200" dirty="0"/>
              <a:t>ऐसे बेटे का क्या फायदा, जो कभी मदद ही नहीं करे</a:t>
            </a:r>
          </a:p>
          <a:p>
            <a:r>
              <a:rPr lang="hi-IN" sz="2200" dirty="0"/>
              <a:t>मैंने तुमसे शादी करके गलती की</a:t>
            </a:r>
          </a:p>
          <a:p>
            <a:r>
              <a:rPr lang="hi-IN" sz="2200" dirty="0"/>
              <a:t>शादी के पहले यदि मुझे पता चल जाता कि तुम ऐसे हो, तो मैं कभी तुमसे विवाह नहीं करता</a:t>
            </a:r>
          </a:p>
          <a:p>
            <a:r>
              <a:rPr lang="hi-IN" sz="2200" dirty="0"/>
              <a:t>तुम तो हमसे किसी बात में राय ही नहीं लेते हो। हर समय अपनी मनमानी करते रहते हो।</a:t>
            </a:r>
          </a:p>
          <a:p>
            <a:r>
              <a:rPr lang="hi-IN" sz="2200" dirty="0"/>
              <a:t>दूसरों से तो अच्छे से बात करते हो, और मेरी बात सुनते ही गुस्सा आने लगता है</a:t>
            </a:r>
          </a:p>
          <a:p>
            <a:endParaRPr lang="hi-IN" sz="2200" dirty="0"/>
          </a:p>
          <a:p>
            <a:r>
              <a:rPr lang="hi-IN" sz="2200" dirty="0"/>
              <a:t>क्या देखकर, सुनकर ये निष्कर्ष निकाला जा रहा है? </a:t>
            </a:r>
          </a:p>
          <a:p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5212334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92367-F30E-4F3A-20E4-BA709D0E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ACAC2-94E8-544F-A0F8-3C5A969D5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hi-IN" sz="2800" dirty="0"/>
              <a:t>सटीक निरीक्षण का फल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92D4C-1DA7-272D-952D-E109DFB1B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83162"/>
          </a:xfrm>
        </p:spPr>
        <p:txBody>
          <a:bodyPr>
            <a:normAutofit/>
          </a:bodyPr>
          <a:lstStyle/>
          <a:p>
            <a:endParaRPr lang="en-IN" sz="2200" dirty="0"/>
          </a:p>
          <a:p>
            <a:r>
              <a:rPr lang="hi-IN" sz="2200" dirty="0"/>
              <a:t>घटना के विवरण पर हम दोनों की सहमति </a:t>
            </a:r>
            <a:r>
              <a:rPr lang="en-IN" sz="2200" dirty="0"/>
              <a:t>(we are on the same page)</a:t>
            </a:r>
          </a:p>
          <a:p>
            <a:r>
              <a:rPr lang="en-IN" sz="2200" dirty="0"/>
              <a:t>We have a common ground to begin with</a:t>
            </a:r>
          </a:p>
        </p:txBody>
      </p:sp>
    </p:spTree>
    <p:extLst>
      <p:ext uri="{BB962C8B-B14F-4D97-AF65-F5344CB8AC3E}">
        <p14:creationId xmlns:p14="http://schemas.microsoft.com/office/powerpoint/2010/main" val="23481051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6"/>
          <p:cNvSpPr txBox="1">
            <a:spLocks noGrp="1"/>
          </p:cNvSpPr>
          <p:nvPr>
            <p:ph type="title"/>
          </p:nvPr>
        </p:nvSpPr>
        <p:spPr>
          <a:xfrm>
            <a:off x="-76200" y="3048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hi-IN" sz="3600" b="0" dirty="0">
                <a:solidFill>
                  <a:schemeClr val="dk1"/>
                </a:solidFill>
              </a:rPr>
              <a:t>संवाद कैसे</a:t>
            </a:r>
            <a:br>
              <a:rPr lang="hi-IN" dirty="0"/>
            </a:br>
            <a:br>
              <a:rPr lang="hi-IN" dirty="0"/>
            </a:br>
            <a:br>
              <a:rPr lang="hi-IN" dirty="0"/>
            </a:br>
            <a:br>
              <a:rPr lang="hi-IN" dirty="0"/>
            </a:br>
            <a:endParaRPr dirty="0"/>
          </a:p>
        </p:txBody>
      </p:sp>
      <p:sp>
        <p:nvSpPr>
          <p:cNvPr id="484" name="Google Shape;484;p46"/>
          <p:cNvSpPr txBox="1">
            <a:spLocks noGrp="1"/>
          </p:cNvSpPr>
          <p:nvPr>
            <p:ph type="body" idx="1"/>
          </p:nvPr>
        </p:nvSpPr>
        <p:spPr>
          <a:xfrm>
            <a:off x="0" y="10668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मुख्य उद्देश्य- पारदर्शिता एवं अपनी बात कहना; न कि दूसरा मुझसे सहमत हो जाए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दोनों के शुभ, दोनों की आवश्यकता  को केंद्र में रखकर सोचा जाए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सही-गलत को तय करने के बदले अगला जहाँ खड़ा है, वहाँ से सार्थक संवाद का स्वरूप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कौन ज्यादा सही है, इसी पर केंद्रित होने के बदले इस परिस्थिति में मेरी सर्वोत्तम (best) भागीदारी क्या हो सकती है- इस पर सोचना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सही-गलत की बात करनी हो, तो कौन सही है और कौन गलत है- इस पर चर्चा करने के बदले  क्या सही है और क्या गलत है- इस पर चर्चा करना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निर्णय लेने के पहले संवाद, न कि निर्णय लेने के बाद</a:t>
            </a:r>
            <a:endParaRPr dirty="0"/>
          </a:p>
          <a:p>
            <a:pPr marL="342900" lvl="0" indent="-213677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विश्वास, सम्मान, स्नेह का भाव सतत बना रहे</a:t>
            </a:r>
            <a:endParaRPr dirty="0"/>
          </a:p>
          <a:p>
            <a:pPr marL="342900" lvl="0" indent="-213677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भाव पूर्वक अभिव्यक्ति सम्बंधी तकनीकी/कला का प्रयोग; न कि दूसरे को manipulate करने के लिए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3"/>
          <p:cNvSpPr txBox="1">
            <a:spLocks noGrp="1"/>
          </p:cNvSpPr>
          <p:nvPr>
            <p:ph type="title"/>
          </p:nvPr>
        </p:nvSpPr>
        <p:spPr>
          <a:xfrm>
            <a:off x="0" y="152400"/>
            <a:ext cx="9144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dirty="0"/>
              <a:t>परिवार में जीने के संदर्भ में</a:t>
            </a:r>
            <a:endParaRPr sz="3200" dirty="0"/>
          </a:p>
        </p:txBody>
      </p:sp>
      <p:sp>
        <p:nvSpPr>
          <p:cNvPr id="466" name="Google Shape;466;p43"/>
          <p:cNvSpPr txBox="1">
            <a:spLocks noGrp="1"/>
          </p:cNvSpPr>
          <p:nvPr>
            <p:ph type="body" idx="1"/>
          </p:nvPr>
        </p:nvSpPr>
        <p:spPr>
          <a:xfrm>
            <a:off x="0" y="8382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/>
              <a:t>सही-गलत के साथ-साथ सबकी योग्यता का आंकलन करके सटीक कार्यक्रम बनाना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/>
              <a:t>परिवार को एक इकाई के रूप में देखने की मानसिकता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/>
              <a:t>परस्पर स्नेह-पूर्ण संवाद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/>
              <a:t>परस्पर जिम्मेदारी का विभाजन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/>
              <a:t>एक-दूसरे को समुचित फीडबैक देने का प्रावधान</a:t>
            </a:r>
            <a:endParaRPr/>
          </a:p>
          <a:p>
            <a:pPr marL="342900" lvl="0" indent="-213677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/>
              <a:t>जो परिवार के व्यवस्थित होने की सोचता है, उसकी जिम्मेदारी सबसे ज्यादा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/>
              <a:t>अगले की अपेक्षा को सुनकर उसके सही भाग को पूरा करना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/>
              <a:t>फिर, अपनी अपेक्षा को बताने का काम (शिकायत एवं दोषारोपण से मुक्त रहकर)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/>
              <a:t>अतीत की समस्या की शिकायत के बदले भविष्य में समस्या न हो, इसके लिए व्यवस्थित जीने के स्वरूप पर चर्चा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/>
              <a:t>परिवार, समाज की आवश्यकता एवं अपनी योग्यता की सूची का मिलान करना</a:t>
            </a:r>
            <a:endParaRPr/>
          </a:p>
          <a:p>
            <a:pPr marL="342900" lvl="0" indent="-213677" algn="l" rtl="0">
              <a:lnSpc>
                <a:spcPct val="150000"/>
              </a:lnSpc>
              <a:spcBef>
                <a:spcPts val="407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168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FCE89-D92D-2015-367A-5D1D7A6AD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87993-1DEF-4650-7B4A-1B032BF97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9336"/>
          </a:xfrm>
        </p:spPr>
        <p:txBody>
          <a:bodyPr>
            <a:normAutofit fontScale="90000"/>
          </a:bodyPr>
          <a:lstStyle/>
          <a:p>
            <a:r>
              <a:rPr lang="hi-IN" dirty="0"/>
              <a:t>मानव का लक्ष्य एवं कार्यक्रम </a:t>
            </a:r>
            <a:br>
              <a:rPr lang="en-IN" dirty="0"/>
            </a:br>
            <a:r>
              <a:rPr lang="en-IN" dirty="0"/>
              <a:t>Human Aspiration and Program of action for its fulfilment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2A707-F75B-8EA6-14D1-17F92E311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567530" cy="4526100"/>
          </a:xfrm>
        </p:spPr>
        <p:txBody>
          <a:bodyPr>
            <a:normAutofit/>
          </a:bodyPr>
          <a:lstStyle/>
          <a:p>
            <a:r>
              <a:rPr lang="hi-IN" sz="2200" dirty="0">
                <a:solidFill>
                  <a:schemeClr val="tx1"/>
                </a:solidFill>
              </a:rPr>
              <a:t>मानव की मूल चाहना-	सुख, समृद्धि		-निरंतर</a:t>
            </a:r>
            <a:endParaRPr lang="en-IN" sz="2200" dirty="0">
              <a:solidFill>
                <a:schemeClr val="tx1"/>
              </a:solidFill>
            </a:endParaRPr>
          </a:p>
          <a:p>
            <a:endParaRPr lang="en-IN" sz="2200" dirty="0">
              <a:solidFill>
                <a:schemeClr val="tx1"/>
              </a:solidFill>
            </a:endParaRPr>
          </a:p>
          <a:p>
            <a:r>
              <a:rPr lang="hi-IN" sz="2200" dirty="0">
                <a:solidFill>
                  <a:schemeClr val="tx1"/>
                </a:solidFill>
              </a:rPr>
              <a:t>सुख- जीने के हर स्तर पर संगीत/व्यवस्था में जीना</a:t>
            </a:r>
          </a:p>
          <a:p>
            <a:endParaRPr lang="en-IN" sz="2200" dirty="0">
              <a:solidFill>
                <a:schemeClr val="tx1"/>
              </a:solidFill>
            </a:endParaRPr>
          </a:p>
          <a:p>
            <a:r>
              <a:rPr lang="hi-IN" sz="2200" dirty="0">
                <a:solidFill>
                  <a:schemeClr val="tx1"/>
                </a:solidFill>
              </a:rPr>
              <a:t>मानव के जीने का फैलाव- स्वयं/मानव, परिवार, </a:t>
            </a:r>
            <a:r>
              <a:rPr lang="hi-IN" sz="2200" b="1" dirty="0">
                <a:solidFill>
                  <a:schemeClr val="tx1"/>
                </a:solidFill>
              </a:rPr>
              <a:t>समाज</a:t>
            </a:r>
            <a:r>
              <a:rPr lang="hi-IN" sz="2200" dirty="0">
                <a:solidFill>
                  <a:schemeClr val="tx1"/>
                </a:solidFill>
              </a:rPr>
              <a:t>, प्रकृति/अस्तित्व</a:t>
            </a:r>
          </a:p>
          <a:p>
            <a:endParaRPr lang="hi-IN" sz="2200" dirty="0">
              <a:solidFill>
                <a:schemeClr val="tx1"/>
              </a:solidFill>
            </a:endParaRPr>
          </a:p>
          <a:p>
            <a:r>
              <a:rPr lang="hi-IN" sz="2200" dirty="0">
                <a:solidFill>
                  <a:schemeClr val="tx1"/>
                </a:solidFill>
              </a:rPr>
              <a:t>अतः निरंतर सुख पूर्वक जीने का कार्यक्रम- </a:t>
            </a:r>
          </a:p>
          <a:p>
            <a:pPr marL="114300" indent="0">
              <a:buNone/>
            </a:pPr>
            <a:r>
              <a:rPr lang="hi-IN" sz="2200" dirty="0">
                <a:solidFill>
                  <a:schemeClr val="tx1"/>
                </a:solidFill>
              </a:rPr>
              <a:t>		इन चारो स्तर पर व्यवस्था को समझना, व्यवस्था पूर्वक जीना</a:t>
            </a:r>
          </a:p>
          <a:p>
            <a:endParaRPr lang="hi-IN" sz="2200" dirty="0">
              <a:solidFill>
                <a:schemeClr val="tx1"/>
              </a:solidFill>
            </a:endParaRPr>
          </a:p>
          <a:p>
            <a:endParaRPr lang="hi-IN" sz="2200" dirty="0">
              <a:solidFill>
                <a:schemeClr val="tx1"/>
              </a:solidFill>
            </a:endParaRPr>
          </a:p>
          <a:p>
            <a:endParaRPr lang="en-IN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324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dirty="0"/>
              <a:t>समाज में व्यवस्था</a:t>
            </a:r>
            <a:r>
              <a:rPr lang="en-IN" sz="3200" dirty="0"/>
              <a:t> (Harmony in the Society)</a:t>
            </a:r>
            <a:endParaRPr sz="3200" dirty="0"/>
          </a:p>
        </p:txBody>
      </p:sp>
      <p:sp>
        <p:nvSpPr>
          <p:cNvPr id="490" name="Google Shape;490;p47"/>
          <p:cNvSpPr txBox="1">
            <a:spLocks noGrp="1"/>
          </p:cNvSpPr>
          <p:nvPr>
            <p:ph type="body" idx="1"/>
          </p:nvPr>
        </p:nvSpPr>
        <p:spPr>
          <a:xfrm>
            <a:off x="215246" y="4985284"/>
            <a:ext cx="8547754" cy="1656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hi-IN" sz="2400"/>
              <a:t>मूलतः व्यक्ति जैसा होना ही चाहता है, व्यवस्था उसके लिए आवश्यकीय अनुकूलता (साधन, अवसर, मार्गदर्शन, प्रोत्साहन, संरक्षण) प्रदान करती है</a:t>
            </a:r>
            <a:endParaRPr/>
          </a:p>
          <a:p>
            <a:pPr marL="342900" lvl="0" indent="-1905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/>
              <a:t>			</a:t>
            </a:r>
            <a:endParaRPr/>
          </a:p>
        </p:txBody>
      </p:sp>
      <p:sp>
        <p:nvSpPr>
          <p:cNvPr id="491" name="Google Shape;491;p47"/>
          <p:cNvSpPr txBox="1"/>
          <p:nvPr/>
        </p:nvSpPr>
        <p:spPr>
          <a:xfrm>
            <a:off x="304800" y="2117099"/>
            <a:ext cx="1295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समाधान</a:t>
            </a:r>
            <a:endParaRPr sz="2400" b="0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47"/>
          <p:cNvSpPr txBox="1"/>
          <p:nvPr/>
        </p:nvSpPr>
        <p:spPr>
          <a:xfrm>
            <a:off x="2819400" y="2117099"/>
            <a:ext cx="1295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समृद्धि</a:t>
            </a:r>
            <a:endParaRPr sz="2400" b="0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47"/>
          <p:cNvSpPr txBox="1"/>
          <p:nvPr/>
        </p:nvSpPr>
        <p:spPr>
          <a:xfrm>
            <a:off x="5334000" y="2069035"/>
            <a:ext cx="1295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अभय</a:t>
            </a:r>
            <a:endParaRPr sz="2400" b="0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47"/>
          <p:cNvSpPr txBox="1"/>
          <p:nvPr/>
        </p:nvSpPr>
        <p:spPr>
          <a:xfrm>
            <a:off x="7239000" y="2040899"/>
            <a:ext cx="1905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सह-अस्तित्व</a:t>
            </a:r>
            <a:endParaRPr sz="2400" b="0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47"/>
          <p:cNvSpPr txBox="1"/>
          <p:nvPr/>
        </p:nvSpPr>
        <p:spPr>
          <a:xfrm>
            <a:off x="0" y="3915455"/>
            <a:ext cx="1905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हर व्यक्ति में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47"/>
          <p:cNvSpPr txBox="1"/>
          <p:nvPr/>
        </p:nvSpPr>
        <p:spPr>
          <a:xfrm>
            <a:off x="2438400" y="3915455"/>
            <a:ext cx="1905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हर परिवार में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47"/>
          <p:cNvSpPr txBox="1"/>
          <p:nvPr/>
        </p:nvSpPr>
        <p:spPr>
          <a:xfrm>
            <a:off x="5133536" y="3867391"/>
            <a:ext cx="1563856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समाज में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47"/>
          <p:cNvSpPr txBox="1"/>
          <p:nvPr/>
        </p:nvSpPr>
        <p:spPr>
          <a:xfrm>
            <a:off x="6324600" y="3839255"/>
            <a:ext cx="3048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प्रकृति/अस्तित्व में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99" name="Google Shape;499;p47"/>
          <p:cNvCxnSpPr/>
          <p:nvPr/>
        </p:nvCxnSpPr>
        <p:spPr>
          <a:xfrm rot="5400000">
            <a:off x="419894" y="3373605"/>
            <a:ext cx="838200" cy="1588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500" name="Google Shape;500;p47"/>
          <p:cNvCxnSpPr/>
          <p:nvPr/>
        </p:nvCxnSpPr>
        <p:spPr>
          <a:xfrm rot="5400000">
            <a:off x="2858294" y="3373605"/>
            <a:ext cx="838200" cy="1588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501" name="Google Shape;501;p47"/>
          <p:cNvCxnSpPr/>
          <p:nvPr/>
        </p:nvCxnSpPr>
        <p:spPr>
          <a:xfrm rot="5400000">
            <a:off x="5338898" y="3297405"/>
            <a:ext cx="838200" cy="1588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502" name="Google Shape;502;p47"/>
          <p:cNvCxnSpPr/>
          <p:nvPr/>
        </p:nvCxnSpPr>
        <p:spPr>
          <a:xfrm rot="5400000">
            <a:off x="7658894" y="3249341"/>
            <a:ext cx="838200" cy="1588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503" name="Google Shape;503;p47"/>
          <p:cNvSpPr txBox="1"/>
          <p:nvPr/>
        </p:nvSpPr>
        <p:spPr>
          <a:xfrm>
            <a:off x="179895" y="1186917"/>
            <a:ext cx="1905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मानव लक्ष्य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8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समाज में व्यवस्था</a:t>
            </a:r>
            <a:endParaRPr sz="3200"/>
          </a:p>
        </p:txBody>
      </p:sp>
      <p:sp>
        <p:nvSpPr>
          <p:cNvPr id="509" name="Google Shape;509;p48"/>
          <p:cNvSpPr txBox="1">
            <a:spLocks noGrp="1"/>
          </p:cNvSpPr>
          <p:nvPr>
            <p:ph type="body" idx="1"/>
          </p:nvPr>
        </p:nvSpPr>
        <p:spPr>
          <a:xfrm>
            <a:off x="0" y="1524000"/>
            <a:ext cx="91440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/>
              <a:t>मानव लक्ष्य की पूर्ति के लिए आवश्यकीय कार्यक्रम</a:t>
            </a:r>
            <a:endParaRPr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/>
              <a:t>शिक्षा संस्कार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/>
              <a:t>न्याय सुरक्षा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/>
              <a:t>स्वास्थ्य संयम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/>
              <a:t>उत्पादन कार्य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Char char="∙"/>
            </a:pPr>
            <a:r>
              <a:rPr lang="hi-IN"/>
              <a:t>विनिमय कोष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9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शिक्षा संस्कार</a:t>
            </a:r>
            <a:endParaRPr sz="3200"/>
          </a:p>
        </p:txBody>
      </p:sp>
      <p:sp>
        <p:nvSpPr>
          <p:cNvPr id="515" name="Google Shape;515;p49"/>
          <p:cNvSpPr txBox="1">
            <a:spLocks noGrp="1"/>
          </p:cNvSpPr>
          <p:nvPr>
            <p:ph type="body" idx="1"/>
          </p:nvPr>
        </p:nvSpPr>
        <p:spPr>
          <a:xfrm>
            <a:off x="0" y="1524000"/>
            <a:ext cx="91440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शिक्षा- स्वयं, परिवार, समाज, प्रकृति/अस्तित्व की व्यवस्था को समझना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संस्कार- स्वयं, परिवार, समाज, प्रकृति/अस्तित्व में व्यवस्था पूर्वक जीना</a:t>
            </a:r>
            <a:endParaRPr dirty="0"/>
          </a:p>
          <a:p>
            <a:pPr marL="342900" lvl="0" indent="-213677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342900" lvl="0" indent="-213677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शिक्षा की वस्तु- स्वयं, परिवार, समाज, प्रकृति/अस्तित्व में व्यवस्था का स्वरूप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शिक्षा विधि- 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i-IN" dirty="0"/>
              <a:t>	सम्बंध पूर्वक स्नेह के भाव से			न कि विरोध एवं दवाब पूर्वक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i-IN" dirty="0"/>
              <a:t>	जाँच-परख एवं प्रयोग-व्यवहार के अवसर	न कि सिर्फ मानने पर जोर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समझने की प्रक्रिया- अनुसरण, अनुकरण, आज्ञापालन, अनुशासन एवं स्व-अनुशासन 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407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rPr lang="hi-IN" dirty="0"/>
              <a:t>	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50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न्याय सुरक्षा</a:t>
            </a:r>
            <a:endParaRPr sz="3200"/>
          </a:p>
        </p:txBody>
      </p:sp>
      <p:sp>
        <p:nvSpPr>
          <p:cNvPr id="521" name="Google Shape;521;p50"/>
          <p:cNvSpPr txBox="1">
            <a:spLocks noGrp="1"/>
          </p:cNvSpPr>
          <p:nvPr>
            <p:ph type="body" idx="1"/>
          </p:nvPr>
        </p:nvSpPr>
        <p:spPr>
          <a:xfrm>
            <a:off x="0" y="1066800"/>
            <a:ext cx="9144000" cy="57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∙"/>
            </a:pPr>
            <a:r>
              <a:rPr lang="hi-IN" sz="2000"/>
              <a:t>लक्ष्य- भविष्य में अन्याय न हो, इसकी सुनिश्चितता या अपराधी को सिर्फ सजा</a:t>
            </a:r>
            <a:endParaRPr sz="2100"/>
          </a:p>
          <a:p>
            <a:pPr marL="342900" lvl="0" indent="-209550" algn="l" rtl="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/>
          </a:p>
          <a:p>
            <a:pPr marL="342900" lvl="0" indent="-342900" algn="l" rtl="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∙"/>
            </a:pPr>
            <a:r>
              <a:rPr lang="hi-IN" sz="2100"/>
              <a:t>न्याय- मानव-मानव सम्बंधों की पहचान, मूल्यों का निर्वाह, मूल्यांकन, उभय तृप्ति</a:t>
            </a:r>
            <a:endParaRPr sz="2100"/>
          </a:p>
          <a:p>
            <a:pPr marL="342900" lvl="0" indent="-342900" algn="l" rtl="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∙"/>
            </a:pPr>
            <a:r>
              <a:rPr lang="hi-IN" sz="2100"/>
              <a:t>मूल्य- विश्वास, सम्मान, स्नेह, ममता, वात्सल्य, कृतज्ञता, गौरव, श्रद्धा, प्रेम</a:t>
            </a:r>
            <a:endParaRPr/>
          </a:p>
          <a:p>
            <a:pPr marL="342900" lvl="0" indent="-209550" algn="l" rtl="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/>
          </a:p>
          <a:p>
            <a:pPr marL="342900" lvl="0" indent="-342900" algn="l" rtl="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∙"/>
            </a:pPr>
            <a:r>
              <a:rPr lang="hi-IN" sz="2100"/>
              <a:t>सुरक्षा- मानव-शेष प्रकृति के सम्बंधों की पहचान, मूल्यों का निर्वाह, मूल्यांकन, उभय समृद्धि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∙"/>
            </a:pPr>
            <a:r>
              <a:rPr lang="hi-IN" sz="2100"/>
              <a:t>मूल्य- सदुपयोग, संरक्षण, पोषण का भाव </a:t>
            </a:r>
            <a:endParaRPr/>
          </a:p>
          <a:p>
            <a:pPr marL="342900" lvl="0" indent="-209550" algn="l" rtl="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/>
          </a:p>
          <a:p>
            <a:pPr marL="342900" lvl="0" indent="-209550" algn="l" rtl="0">
              <a:lnSpc>
                <a:spcPct val="150000"/>
              </a:lnSpc>
              <a:spcBef>
                <a:spcPts val="420"/>
              </a:spcBef>
              <a:spcAft>
                <a:spcPts val="1200"/>
              </a:spcAft>
              <a:buClr>
                <a:schemeClr val="dk1"/>
              </a:buClr>
              <a:buSzPts val="2100"/>
              <a:buNone/>
            </a:pPr>
            <a:endParaRPr sz="2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51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स्वास्थ्य संयम</a:t>
            </a:r>
            <a:endParaRPr sz="3200"/>
          </a:p>
        </p:txBody>
      </p:sp>
      <p:sp>
        <p:nvSpPr>
          <p:cNvPr id="527" name="Google Shape;527;p51"/>
          <p:cNvSpPr txBox="1">
            <a:spLocks noGrp="1"/>
          </p:cNvSpPr>
          <p:nvPr>
            <p:ph type="body" idx="1"/>
          </p:nvPr>
        </p:nvSpPr>
        <p:spPr>
          <a:xfrm>
            <a:off x="0" y="1066800"/>
            <a:ext cx="9144000" cy="57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लक्ष्य- बीमारियों का बेहतर इलाज या स्वास्थ्य की सुनिश्चितता?</a:t>
            </a:r>
            <a:endParaRPr dirty="0"/>
          </a:p>
          <a:p>
            <a:pPr marL="342900" lvl="0" indent="-224155" algn="l" rtl="0">
              <a:lnSpc>
                <a:spcPct val="15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संयम- स्वयं/मैं में शरीर के पोषण, संरक्षण तथा सदुपयोग का भाव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स्वास्थ्य- शरीर के अंग-अवयवों में परस्पर तालमेल व संतुलन</a:t>
            </a:r>
            <a:endParaRPr dirty="0"/>
          </a:p>
          <a:p>
            <a:pPr marL="342900" lvl="0" indent="-224155" algn="l" rtl="0">
              <a:lnSpc>
                <a:spcPct val="15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374"/>
              </a:spcBef>
              <a:spcAft>
                <a:spcPts val="0"/>
              </a:spcAft>
              <a:buClr>
                <a:schemeClr val="dk1"/>
              </a:buClr>
              <a:buSzPct val="100000"/>
              <a:buChar char="∙"/>
            </a:pPr>
            <a:r>
              <a:rPr lang="hi-IN" dirty="0"/>
              <a:t>स्वास्थ्य हेतु कार्यक्रम</a:t>
            </a:r>
            <a:endParaRPr dirty="0"/>
          </a:p>
          <a:p>
            <a:pPr marL="742950" lvl="1" indent="-285750" algn="l" rtl="0">
              <a:lnSpc>
                <a:spcPct val="15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▪"/>
            </a:pPr>
            <a:r>
              <a:rPr lang="hi-IN" dirty="0"/>
              <a:t>व्यवस्थित/संतुलित मैं (भाव, विचार)</a:t>
            </a:r>
            <a:endParaRPr dirty="0"/>
          </a:p>
          <a:p>
            <a:pPr marL="742950" lvl="1" indent="-285750" algn="l" rtl="0">
              <a:lnSpc>
                <a:spcPct val="15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▪"/>
            </a:pPr>
            <a:r>
              <a:rPr lang="hi-IN" dirty="0"/>
              <a:t>आहार- भोजन, पानी, हवा</a:t>
            </a:r>
            <a:endParaRPr dirty="0"/>
          </a:p>
          <a:p>
            <a:pPr marL="742950" lvl="1" indent="-285750" algn="l" rtl="0">
              <a:lnSpc>
                <a:spcPct val="15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▪"/>
            </a:pPr>
            <a:r>
              <a:rPr lang="hi-IN" dirty="0"/>
              <a:t>विहार- नियमित दिनचर्या व ऋतुचर्या</a:t>
            </a:r>
            <a:endParaRPr dirty="0"/>
          </a:p>
          <a:p>
            <a:pPr marL="742950" lvl="1" indent="-285750" algn="l" rtl="0">
              <a:lnSpc>
                <a:spcPct val="15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▪"/>
            </a:pPr>
            <a:r>
              <a:rPr lang="hi-IN" dirty="0"/>
              <a:t>श्रम/व्यायाम </a:t>
            </a:r>
            <a:endParaRPr dirty="0"/>
          </a:p>
          <a:p>
            <a:pPr marL="742950" lvl="1" indent="-285750" algn="l" rtl="0">
              <a:lnSpc>
                <a:spcPct val="15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▪"/>
            </a:pPr>
            <a:r>
              <a:rPr lang="hi-IN" dirty="0"/>
              <a:t>आसन-प्राणायाम</a:t>
            </a:r>
            <a:endParaRPr dirty="0"/>
          </a:p>
          <a:p>
            <a:pPr marL="742950" lvl="1" indent="-285750" algn="l" rtl="0">
              <a:lnSpc>
                <a:spcPct val="15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▪"/>
            </a:pPr>
            <a:r>
              <a:rPr lang="hi-IN" dirty="0"/>
              <a:t>औषधि</a:t>
            </a:r>
            <a:endParaRPr dirty="0"/>
          </a:p>
          <a:p>
            <a:pPr marL="742950" lvl="1" indent="-285750" algn="l" rtl="0">
              <a:lnSpc>
                <a:spcPct val="15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▪"/>
            </a:pPr>
            <a:r>
              <a:rPr lang="hi-IN" dirty="0"/>
              <a:t>शल्य-चिकित्सा</a:t>
            </a:r>
            <a:endParaRPr dirty="0"/>
          </a:p>
          <a:p>
            <a:pPr marL="742950" lvl="1" indent="-177800" algn="l" rtl="0">
              <a:lnSpc>
                <a:spcPct val="150000"/>
              </a:lnSpc>
              <a:spcBef>
                <a:spcPts val="34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2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उत्पादन कार्य</a:t>
            </a:r>
            <a:endParaRPr sz="3200"/>
          </a:p>
        </p:txBody>
      </p:sp>
      <p:sp>
        <p:nvSpPr>
          <p:cNvPr id="533" name="Google Shape;533;p52"/>
          <p:cNvSpPr txBox="1">
            <a:spLocks noGrp="1"/>
          </p:cNvSpPr>
          <p:nvPr>
            <p:ph type="body" idx="1"/>
          </p:nvPr>
        </p:nvSpPr>
        <p:spPr>
          <a:xfrm>
            <a:off x="0" y="1066800"/>
            <a:ext cx="9144000" cy="57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/>
              <a:t>लक्ष्य- श्रम पूर्वक उत्पादन या शोषण पूर्वक संग्रह</a:t>
            </a:r>
            <a:endParaRPr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/>
              <a:t>कार्य- मानव द्वारा शेष प्रकृति पर किया गया श्रम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/>
              <a:t>उत्पादन- कार्य से प्राप्त वस्तु</a:t>
            </a:r>
            <a:endParaRPr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/>
              <a:t>क्या उत्पादन करें</a:t>
            </a:r>
            <a:endParaRPr/>
          </a:p>
          <a:p>
            <a:pPr marL="742950" lvl="1" indent="-28575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</a:pPr>
            <a:r>
              <a:rPr lang="hi-IN"/>
              <a:t>शरीर के पोषण, संरक्षण, सदुपयोग तथा सामाजिक क्रियाकलापों के लिए आवश्यकीय वस्तु का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/>
              <a:t>कैसे उत्पादन करें</a:t>
            </a:r>
            <a:endParaRPr/>
          </a:p>
          <a:p>
            <a:pPr marL="742950" lvl="1" indent="-28575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</a:pPr>
            <a:r>
              <a:rPr lang="hi-IN"/>
              <a:t>श्रम पूर्वक</a:t>
            </a:r>
            <a:endParaRPr/>
          </a:p>
          <a:p>
            <a:pPr marL="742950" lvl="1" indent="-28575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</a:pPr>
            <a:r>
              <a:rPr lang="hi-IN"/>
              <a:t>प्रकृति की आवर्तनशीलता का ध्यान रखकर</a:t>
            </a:r>
            <a:endParaRPr/>
          </a:p>
          <a:p>
            <a:pPr marL="742950" lvl="1" indent="-158750" algn="l" rtl="0">
              <a:lnSpc>
                <a:spcPct val="150000"/>
              </a:lnSpc>
              <a:spcBef>
                <a:spcPts val="400"/>
              </a:spcBef>
              <a:spcAft>
                <a:spcPts val="120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53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उत्पादन कार्य</a:t>
            </a:r>
            <a:endParaRPr sz="3200"/>
          </a:p>
        </p:txBody>
      </p:sp>
      <p:sp>
        <p:nvSpPr>
          <p:cNvPr id="539" name="Google Shape;539;p53"/>
          <p:cNvSpPr txBox="1">
            <a:spLocks noGrp="1"/>
          </p:cNvSpPr>
          <p:nvPr>
            <p:ph type="body" idx="1"/>
          </p:nvPr>
        </p:nvSpPr>
        <p:spPr>
          <a:xfrm>
            <a:off x="2286000" y="1219200"/>
            <a:ext cx="4267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200"/>
              <a:buNone/>
            </a:pPr>
            <a:r>
              <a:rPr lang="hi-IN" sz="2200"/>
              <a:t>पदार्थ अवस्था- मिट्टी, पानी हवा</a:t>
            </a:r>
            <a:endParaRPr/>
          </a:p>
        </p:txBody>
      </p:sp>
      <p:sp>
        <p:nvSpPr>
          <p:cNvPr id="540" name="Google Shape;540;p53"/>
          <p:cNvSpPr txBox="1"/>
          <p:nvPr/>
        </p:nvSpPr>
        <p:spPr>
          <a:xfrm>
            <a:off x="-152400" y="2667000"/>
            <a:ext cx="4267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rPr lang="hi-IN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प्राण अवस्था- पेड़-पौधे</a:t>
            </a:r>
            <a:endParaRPr/>
          </a:p>
        </p:txBody>
      </p:sp>
      <p:sp>
        <p:nvSpPr>
          <p:cNvPr id="541" name="Google Shape;541;p53"/>
          <p:cNvSpPr txBox="1"/>
          <p:nvPr/>
        </p:nvSpPr>
        <p:spPr>
          <a:xfrm>
            <a:off x="3657600" y="4267200"/>
            <a:ext cx="289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rPr lang="hi-IN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मानव</a:t>
            </a:r>
            <a:endParaRPr/>
          </a:p>
        </p:txBody>
      </p:sp>
      <p:sp>
        <p:nvSpPr>
          <p:cNvPr id="542" name="Google Shape;542;p53"/>
          <p:cNvSpPr txBox="1"/>
          <p:nvPr/>
        </p:nvSpPr>
        <p:spPr>
          <a:xfrm>
            <a:off x="5026845" y="2667000"/>
            <a:ext cx="4267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rPr lang="hi-IN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जीव अवस्था- पशु-पक्षी</a:t>
            </a:r>
            <a:endParaRPr/>
          </a:p>
        </p:txBody>
      </p:sp>
      <p:cxnSp>
        <p:nvCxnSpPr>
          <p:cNvPr id="543" name="Google Shape;543;p53"/>
          <p:cNvCxnSpPr>
            <a:endCxn id="540" idx="0"/>
          </p:cNvCxnSpPr>
          <p:nvPr/>
        </p:nvCxnSpPr>
        <p:spPr>
          <a:xfrm flipH="1">
            <a:off x="1981200" y="1905000"/>
            <a:ext cx="1066800" cy="7620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44" name="Google Shape;544;p53"/>
          <p:cNvCxnSpPr/>
          <p:nvPr/>
        </p:nvCxnSpPr>
        <p:spPr>
          <a:xfrm rot="10800000" flipH="1">
            <a:off x="1828800" y="1717642"/>
            <a:ext cx="1066800" cy="741969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45" name="Google Shape;545;p53"/>
          <p:cNvCxnSpPr/>
          <p:nvPr/>
        </p:nvCxnSpPr>
        <p:spPr>
          <a:xfrm rot="10800000">
            <a:off x="5867400" y="1752600"/>
            <a:ext cx="914400" cy="707011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46" name="Google Shape;546;p53"/>
          <p:cNvCxnSpPr/>
          <p:nvPr/>
        </p:nvCxnSpPr>
        <p:spPr>
          <a:xfrm rot="10800000">
            <a:off x="2514600" y="3581401"/>
            <a:ext cx="990600" cy="685799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47" name="Google Shape;547;p53"/>
          <p:cNvCxnSpPr/>
          <p:nvPr/>
        </p:nvCxnSpPr>
        <p:spPr>
          <a:xfrm>
            <a:off x="2667000" y="3429000"/>
            <a:ext cx="990600" cy="6858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48" name="Google Shape;548;p53"/>
          <p:cNvCxnSpPr/>
          <p:nvPr/>
        </p:nvCxnSpPr>
        <p:spPr>
          <a:xfrm rot="10800000" flipH="1">
            <a:off x="5334000" y="3462779"/>
            <a:ext cx="1066800" cy="816989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49" name="Google Shape;549;p53"/>
          <p:cNvCxnSpPr/>
          <p:nvPr/>
        </p:nvCxnSpPr>
        <p:spPr>
          <a:xfrm flipH="1">
            <a:off x="5043342" y="3369690"/>
            <a:ext cx="1014558" cy="756893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50" name="Google Shape;550;p53"/>
          <p:cNvCxnSpPr/>
          <p:nvPr/>
        </p:nvCxnSpPr>
        <p:spPr>
          <a:xfrm>
            <a:off x="5715000" y="1964310"/>
            <a:ext cx="916755" cy="660269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51" name="Google Shape;551;p53"/>
          <p:cNvSpPr txBox="1"/>
          <p:nvPr/>
        </p:nvSpPr>
        <p:spPr>
          <a:xfrm>
            <a:off x="5846779" y="3827560"/>
            <a:ext cx="76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53"/>
          <p:cNvSpPr txBox="1"/>
          <p:nvPr/>
        </p:nvSpPr>
        <p:spPr>
          <a:xfrm>
            <a:off x="2599048" y="3924300"/>
            <a:ext cx="76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3" name="Google Shape;553;p53"/>
          <p:cNvCxnSpPr/>
          <p:nvPr/>
        </p:nvCxnSpPr>
        <p:spPr>
          <a:xfrm>
            <a:off x="4343400" y="2272645"/>
            <a:ext cx="0" cy="1537355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54" name="Google Shape;554;p53"/>
          <p:cNvCxnSpPr/>
          <p:nvPr/>
        </p:nvCxnSpPr>
        <p:spPr>
          <a:xfrm>
            <a:off x="3352800" y="2874388"/>
            <a:ext cx="2057400" cy="21212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55" name="Google Shape;555;p53"/>
          <p:cNvCxnSpPr/>
          <p:nvPr/>
        </p:nvCxnSpPr>
        <p:spPr>
          <a:xfrm rot="10800000">
            <a:off x="4572000" y="2285999"/>
            <a:ext cx="0" cy="1541561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56" name="Google Shape;556;p53"/>
          <p:cNvCxnSpPr/>
          <p:nvPr/>
        </p:nvCxnSpPr>
        <p:spPr>
          <a:xfrm rot="10800000">
            <a:off x="3352800" y="3102988"/>
            <a:ext cx="2057400" cy="21212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57" name="Google Shape;557;p53"/>
          <p:cNvSpPr txBox="1"/>
          <p:nvPr/>
        </p:nvSpPr>
        <p:spPr>
          <a:xfrm>
            <a:off x="4587319" y="3346908"/>
            <a:ext cx="76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53"/>
          <p:cNvSpPr txBox="1"/>
          <p:nvPr/>
        </p:nvSpPr>
        <p:spPr>
          <a:xfrm>
            <a:off x="381000" y="5257800"/>
            <a:ext cx="8305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hi-IN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मानव की मूल चाहना भी इन सभी अवस्थाओं के साथ पूरक होने की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hi-IN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व्यवस्था को समझ कर ही मानव पूरकता का निर्वाह कर पाता है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54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विनिमय कोष</a:t>
            </a:r>
            <a:endParaRPr sz="3200"/>
          </a:p>
        </p:txBody>
      </p:sp>
      <p:sp>
        <p:nvSpPr>
          <p:cNvPr id="564" name="Google Shape;564;p54"/>
          <p:cNvSpPr txBox="1">
            <a:spLocks noGrp="1"/>
          </p:cNvSpPr>
          <p:nvPr>
            <p:ph type="body" idx="1"/>
          </p:nvPr>
        </p:nvSpPr>
        <p:spPr>
          <a:xfrm>
            <a:off x="0" y="1066800"/>
            <a:ext cx="9144000" cy="57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 dirty="0"/>
              <a:t>लक्ष्य- हर मानव को आवश्यकीय सुविधा की सुगमता से उपलब्धि या सिर्फ मुनाफा/ लाभ कमाना</a:t>
            </a:r>
            <a:endParaRPr dirty="0"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 dirty="0"/>
              <a:t>विनिमय- उत्पादित वस्तुओं का परस्पर आदान-प्रदान; परस्पर-पूरकता के अर्थ में, न कि लाभ-उन्माद के अर्थ में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Char char="∙"/>
            </a:pPr>
            <a:r>
              <a:rPr lang="hi-IN" dirty="0"/>
              <a:t>कोष- उपयोग से अतिरिक्त वस्तुओं का संचय; परस्पर-पूरकता के अर्थ में, न कि लाभ-उन्माद के अर्थ में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5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समाज में व्यवस्था</a:t>
            </a:r>
            <a:endParaRPr sz="3200"/>
          </a:p>
        </p:txBody>
      </p:sp>
      <p:sp>
        <p:nvSpPr>
          <p:cNvPr id="570" name="Google Shape;570;p55"/>
          <p:cNvSpPr txBox="1"/>
          <p:nvPr/>
        </p:nvSpPr>
        <p:spPr>
          <a:xfrm>
            <a:off x="304800" y="1362946"/>
            <a:ext cx="1295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समाधान</a:t>
            </a:r>
            <a:endParaRPr sz="2400" b="0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55"/>
          <p:cNvSpPr txBox="1"/>
          <p:nvPr/>
        </p:nvSpPr>
        <p:spPr>
          <a:xfrm>
            <a:off x="2819400" y="1362946"/>
            <a:ext cx="1295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समृद्धि</a:t>
            </a:r>
            <a:endParaRPr sz="2400" b="0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55"/>
          <p:cNvSpPr txBox="1"/>
          <p:nvPr/>
        </p:nvSpPr>
        <p:spPr>
          <a:xfrm>
            <a:off x="5334000" y="1314882"/>
            <a:ext cx="1295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अभय</a:t>
            </a:r>
            <a:endParaRPr sz="2400" b="0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55"/>
          <p:cNvSpPr txBox="1"/>
          <p:nvPr/>
        </p:nvSpPr>
        <p:spPr>
          <a:xfrm>
            <a:off x="7239000" y="1286746"/>
            <a:ext cx="1905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सह-अस्तित्व</a:t>
            </a:r>
            <a:endParaRPr sz="2400" b="0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55"/>
          <p:cNvSpPr txBox="1"/>
          <p:nvPr/>
        </p:nvSpPr>
        <p:spPr>
          <a:xfrm>
            <a:off x="0" y="2699388"/>
            <a:ext cx="1905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हर व्यक्ति में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55"/>
          <p:cNvSpPr txBox="1"/>
          <p:nvPr/>
        </p:nvSpPr>
        <p:spPr>
          <a:xfrm>
            <a:off x="2438400" y="2699388"/>
            <a:ext cx="1905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हर परिवार में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55"/>
          <p:cNvSpPr txBox="1"/>
          <p:nvPr/>
        </p:nvSpPr>
        <p:spPr>
          <a:xfrm>
            <a:off x="5133536" y="2651324"/>
            <a:ext cx="1563856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समाज में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55"/>
          <p:cNvSpPr txBox="1"/>
          <p:nvPr/>
        </p:nvSpPr>
        <p:spPr>
          <a:xfrm>
            <a:off x="6324600" y="2623188"/>
            <a:ext cx="3048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प्रकृति/अस्तित्व में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8" name="Google Shape;578;p55"/>
          <p:cNvCxnSpPr/>
          <p:nvPr/>
        </p:nvCxnSpPr>
        <p:spPr>
          <a:xfrm>
            <a:off x="839788" y="2201146"/>
            <a:ext cx="0" cy="549901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579" name="Google Shape;579;p55"/>
          <p:cNvCxnSpPr/>
          <p:nvPr/>
        </p:nvCxnSpPr>
        <p:spPr>
          <a:xfrm>
            <a:off x="3278188" y="2201146"/>
            <a:ext cx="10551" cy="583579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580" name="Google Shape;580;p55"/>
          <p:cNvCxnSpPr/>
          <p:nvPr/>
        </p:nvCxnSpPr>
        <p:spPr>
          <a:xfrm>
            <a:off x="5758792" y="2124946"/>
            <a:ext cx="0" cy="626101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581" name="Google Shape;581;p55"/>
          <p:cNvCxnSpPr/>
          <p:nvPr/>
        </p:nvCxnSpPr>
        <p:spPr>
          <a:xfrm>
            <a:off x="8191500" y="2123792"/>
            <a:ext cx="0" cy="660933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582" name="Google Shape;582;p55"/>
          <p:cNvSpPr txBox="1"/>
          <p:nvPr/>
        </p:nvSpPr>
        <p:spPr>
          <a:xfrm>
            <a:off x="152400" y="883272"/>
            <a:ext cx="1905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मानव लक्ष्य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55"/>
          <p:cNvSpPr txBox="1"/>
          <p:nvPr/>
        </p:nvSpPr>
        <p:spPr>
          <a:xfrm>
            <a:off x="0" y="3546267"/>
            <a:ext cx="9144000" cy="2070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मानव लक्ष्य की पूर्ति के लिए आवश्यकीय कार्यक्रम</a:t>
            </a:r>
            <a:endParaRPr dirty="0"/>
          </a:p>
          <a:p>
            <a:pPr marL="342900" marR="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hi-IN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शिक्षा संस्कार		न्याय सुरक्षा		स्वास्थ्य संयम</a:t>
            </a:r>
            <a:endParaRPr dirty="0"/>
          </a:p>
          <a:p>
            <a:pPr marL="342900" marR="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hi-IN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उत्पादन कार्य		विनिमय कोष</a:t>
            </a:r>
            <a:endParaRPr dirty="0"/>
          </a:p>
        </p:txBody>
      </p:sp>
      <p:sp>
        <p:nvSpPr>
          <p:cNvPr id="2" name="Google Shape;583;p55">
            <a:extLst>
              <a:ext uri="{FF2B5EF4-FFF2-40B4-BE49-F238E27FC236}">
                <a16:creationId xmlns:a16="http://schemas.microsoft.com/office/drawing/2014/main" id="{8657560B-E8EF-EDF4-28BE-088216EDC72D}"/>
              </a:ext>
            </a:extLst>
          </p:cNvPr>
          <p:cNvSpPr txBox="1"/>
          <p:nvPr/>
        </p:nvSpPr>
        <p:spPr>
          <a:xfrm>
            <a:off x="0" y="5583478"/>
            <a:ext cx="9144000" cy="3609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hi-IN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समाज में व्यवस्था का फैलाव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hi-IN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परिवार,	       परिवार समूह,	     ग्राम.....	  राज्य,    राष्ट्र,    विश्व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6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मानव एवं मानवीय व्यवस्था का अंतर्सम्बंध</a:t>
            </a:r>
            <a:endParaRPr sz="3200"/>
          </a:p>
        </p:txBody>
      </p:sp>
      <p:sp>
        <p:nvSpPr>
          <p:cNvPr id="589" name="Google Shape;589;p56"/>
          <p:cNvSpPr txBox="1">
            <a:spLocks noGrp="1"/>
          </p:cNvSpPr>
          <p:nvPr>
            <p:ph type="body" idx="1"/>
          </p:nvPr>
        </p:nvSpPr>
        <p:spPr>
          <a:xfrm>
            <a:off x="0" y="1524000"/>
            <a:ext cx="91440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 sz="2400" dirty="0"/>
              <a:t>मानवीय व्यवस्था का आधार- समझदार एवं जिम्मेदार मानव</a:t>
            </a:r>
            <a:endParaRPr sz="2400" dirty="0"/>
          </a:p>
          <a:p>
            <a:pPr marL="0" lvl="0" indent="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400" dirty="0"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Char char="∙"/>
            </a:pPr>
            <a:r>
              <a:rPr lang="hi-IN" sz="2400" dirty="0"/>
              <a:t>मानवीय व्यवस्था का फल- अधिक से अधिक समझदार एवं जिम्मेदार मानवों का निर्माण तथा उन्हें मानवीयता पूर्वक जीने हेतु अनुकूलता प्रदान करना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41380-A71B-F5D7-249B-AE74B7CF1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90A4D-FFFA-A78A-B6E2-472F89DF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9336"/>
          </a:xfrm>
        </p:spPr>
        <p:txBody>
          <a:bodyPr>
            <a:normAutofit fontScale="90000"/>
          </a:bodyPr>
          <a:lstStyle/>
          <a:p>
            <a:r>
              <a:rPr lang="hi-IN" dirty="0"/>
              <a:t>मानव का लक्ष्य एवं कार्यक्रम </a:t>
            </a:r>
            <a:br>
              <a:rPr lang="en-IN" dirty="0"/>
            </a:br>
            <a:r>
              <a:rPr lang="en-IN" dirty="0"/>
              <a:t>Human Aspiration and Program of action for its fulfilment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CB013-25AA-FA75-3D30-F60F46113C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686800" cy="4526100"/>
          </a:xfrm>
        </p:spPr>
        <p:txBody>
          <a:bodyPr>
            <a:normAutofit/>
          </a:bodyPr>
          <a:lstStyle/>
          <a:p>
            <a:r>
              <a:rPr lang="hi-IN" sz="2200" dirty="0">
                <a:solidFill>
                  <a:schemeClr val="tx1"/>
                </a:solidFill>
              </a:rPr>
              <a:t>मानव की मूल चाहना-	सुख, समृद्धि		-निरंतर</a:t>
            </a:r>
            <a:endParaRPr lang="en-IN" sz="2200" dirty="0">
              <a:solidFill>
                <a:schemeClr val="tx1"/>
              </a:solidFill>
            </a:endParaRPr>
          </a:p>
          <a:p>
            <a:endParaRPr lang="en-IN" sz="2200" dirty="0">
              <a:solidFill>
                <a:schemeClr val="tx1"/>
              </a:solidFill>
            </a:endParaRPr>
          </a:p>
          <a:p>
            <a:r>
              <a:rPr lang="hi-IN" sz="2200" dirty="0">
                <a:solidFill>
                  <a:schemeClr val="tx1"/>
                </a:solidFill>
              </a:rPr>
              <a:t>सुख- जीने के हर स्तर पर संगीत/व्यवस्था में जीना</a:t>
            </a:r>
          </a:p>
          <a:p>
            <a:endParaRPr lang="en-IN" sz="2200" dirty="0">
              <a:solidFill>
                <a:schemeClr val="tx1"/>
              </a:solidFill>
            </a:endParaRPr>
          </a:p>
          <a:p>
            <a:r>
              <a:rPr lang="hi-IN" sz="2200" dirty="0">
                <a:solidFill>
                  <a:schemeClr val="tx1"/>
                </a:solidFill>
              </a:rPr>
              <a:t>मानव के जीने का फैलाव- स्वयं/मानव, परिवार, समाज, </a:t>
            </a:r>
            <a:r>
              <a:rPr lang="hi-IN" sz="2200" b="1" dirty="0">
                <a:solidFill>
                  <a:schemeClr val="tx1"/>
                </a:solidFill>
              </a:rPr>
              <a:t>प्रकृति</a:t>
            </a:r>
            <a:r>
              <a:rPr lang="hi-IN" sz="2200" dirty="0">
                <a:solidFill>
                  <a:schemeClr val="tx1"/>
                </a:solidFill>
              </a:rPr>
              <a:t>/अस्तित्व</a:t>
            </a:r>
          </a:p>
          <a:p>
            <a:endParaRPr lang="hi-IN" sz="2200" dirty="0">
              <a:solidFill>
                <a:schemeClr val="tx1"/>
              </a:solidFill>
            </a:endParaRPr>
          </a:p>
          <a:p>
            <a:r>
              <a:rPr lang="hi-IN" sz="2200" dirty="0">
                <a:solidFill>
                  <a:schemeClr val="tx1"/>
                </a:solidFill>
              </a:rPr>
              <a:t>अतः निरंतर सुख पूर्वक जीने का कार्यक्रम- </a:t>
            </a:r>
          </a:p>
          <a:p>
            <a:pPr marL="114300" indent="0">
              <a:buNone/>
            </a:pPr>
            <a:r>
              <a:rPr lang="hi-IN" sz="2200" dirty="0">
                <a:solidFill>
                  <a:schemeClr val="tx1"/>
                </a:solidFill>
              </a:rPr>
              <a:t>		इन चारो स्तर पर व्यवस्था को समझना, व्यवस्था पूर्वक जीना</a:t>
            </a:r>
          </a:p>
          <a:p>
            <a:endParaRPr lang="hi-IN" sz="2200" dirty="0">
              <a:solidFill>
                <a:schemeClr val="tx1"/>
              </a:solidFill>
            </a:endParaRPr>
          </a:p>
          <a:p>
            <a:endParaRPr lang="hi-IN" sz="2200" dirty="0">
              <a:solidFill>
                <a:schemeClr val="tx1"/>
              </a:solidFill>
            </a:endParaRPr>
          </a:p>
          <a:p>
            <a:endParaRPr lang="en-IN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64659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7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dirty="0"/>
              <a:t>प्रकृति में व्यवस्था</a:t>
            </a:r>
            <a:r>
              <a:rPr lang="en-IN" sz="3200" dirty="0"/>
              <a:t> (Harmony in the Nature)</a:t>
            </a:r>
            <a:endParaRPr sz="3200" dirty="0"/>
          </a:p>
        </p:txBody>
      </p:sp>
      <p:sp>
        <p:nvSpPr>
          <p:cNvPr id="595" name="Google Shape;595;p57"/>
          <p:cNvSpPr txBox="1">
            <a:spLocks noGrp="1"/>
          </p:cNvSpPr>
          <p:nvPr>
            <p:ph type="body" idx="1"/>
          </p:nvPr>
        </p:nvSpPr>
        <p:spPr>
          <a:xfrm>
            <a:off x="0" y="1066800"/>
            <a:ext cx="9144000" cy="57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 sz="2400" dirty="0"/>
              <a:t>प्रकृति = इकाई समूह	धरती, मिट्टी, पेड़-पौधे, गाय, कुत्ता, मानव</a:t>
            </a:r>
            <a:endParaRPr sz="2400" dirty="0"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400" dirty="0"/>
          </a:p>
          <a:p>
            <a:pPr marL="342900" lvl="0" indent="-3429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Char char="∙"/>
            </a:pPr>
            <a:r>
              <a:rPr lang="hi-IN" sz="2400" dirty="0"/>
              <a:t>अध्ययन की सुगमता के लिए इन अनन्त इकाईयों का वर्गीकरण आवश्यक</a:t>
            </a:r>
            <a:endParaRPr sz="2400" dirty="0"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400" dirty="0"/>
          </a:p>
          <a:p>
            <a:pPr marL="342900" lvl="0" indent="-203200" algn="l" rtl="0">
              <a:lnSpc>
                <a:spcPct val="150000"/>
              </a:lnSpc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None/>
            </a:pP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58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प्रकृति में व्यवस्था</a:t>
            </a:r>
            <a:endParaRPr sz="3200"/>
          </a:p>
        </p:txBody>
      </p:sp>
      <p:sp>
        <p:nvSpPr>
          <p:cNvPr id="601" name="Google Shape;601;p58"/>
          <p:cNvSpPr txBox="1">
            <a:spLocks noGrp="1"/>
          </p:cNvSpPr>
          <p:nvPr>
            <p:ph type="body" idx="1"/>
          </p:nvPr>
        </p:nvSpPr>
        <p:spPr>
          <a:xfrm>
            <a:off x="2286000" y="2982012"/>
            <a:ext cx="4267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200"/>
              <a:buNone/>
            </a:pPr>
            <a:r>
              <a:rPr lang="hi-IN" sz="2200"/>
              <a:t>पदार्थ अवस्था- मिट्टी, पानी हवा</a:t>
            </a:r>
            <a:endParaRPr/>
          </a:p>
        </p:txBody>
      </p:sp>
      <p:sp>
        <p:nvSpPr>
          <p:cNvPr id="602" name="Google Shape;602;p58"/>
          <p:cNvSpPr txBox="1"/>
          <p:nvPr/>
        </p:nvSpPr>
        <p:spPr>
          <a:xfrm>
            <a:off x="-152400" y="4429812"/>
            <a:ext cx="4267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rPr lang="hi-IN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प्राण अवस्था- पेड़-पौधे</a:t>
            </a:r>
            <a:endParaRPr/>
          </a:p>
        </p:txBody>
      </p:sp>
      <p:sp>
        <p:nvSpPr>
          <p:cNvPr id="603" name="Google Shape;603;p58"/>
          <p:cNvSpPr txBox="1"/>
          <p:nvPr/>
        </p:nvSpPr>
        <p:spPr>
          <a:xfrm>
            <a:off x="3657600" y="6030012"/>
            <a:ext cx="289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rPr lang="hi-IN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मानव</a:t>
            </a:r>
            <a:endParaRPr/>
          </a:p>
        </p:txBody>
      </p:sp>
      <p:sp>
        <p:nvSpPr>
          <p:cNvPr id="604" name="Google Shape;604;p58"/>
          <p:cNvSpPr txBox="1"/>
          <p:nvPr/>
        </p:nvSpPr>
        <p:spPr>
          <a:xfrm>
            <a:off x="5026845" y="4429812"/>
            <a:ext cx="4267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rPr lang="hi-IN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जीव अवस्था- पशु-पक्षी</a:t>
            </a:r>
            <a:endParaRPr/>
          </a:p>
        </p:txBody>
      </p:sp>
      <p:cxnSp>
        <p:nvCxnSpPr>
          <p:cNvPr id="605" name="Google Shape;605;p58"/>
          <p:cNvCxnSpPr>
            <a:endCxn id="602" idx="0"/>
          </p:cNvCxnSpPr>
          <p:nvPr/>
        </p:nvCxnSpPr>
        <p:spPr>
          <a:xfrm flipH="1">
            <a:off x="1981200" y="3667812"/>
            <a:ext cx="1066800" cy="7620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06" name="Google Shape;606;p58"/>
          <p:cNvCxnSpPr/>
          <p:nvPr/>
        </p:nvCxnSpPr>
        <p:spPr>
          <a:xfrm rot="10800000" flipH="1">
            <a:off x="1828800" y="3480454"/>
            <a:ext cx="1066800" cy="741969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07" name="Google Shape;607;p58"/>
          <p:cNvCxnSpPr/>
          <p:nvPr/>
        </p:nvCxnSpPr>
        <p:spPr>
          <a:xfrm rot="10800000">
            <a:off x="5867400" y="3515412"/>
            <a:ext cx="914400" cy="707011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08" name="Google Shape;608;p58"/>
          <p:cNvCxnSpPr/>
          <p:nvPr/>
        </p:nvCxnSpPr>
        <p:spPr>
          <a:xfrm rot="10800000">
            <a:off x="2514600" y="5344213"/>
            <a:ext cx="990600" cy="685799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09" name="Google Shape;609;p58"/>
          <p:cNvCxnSpPr/>
          <p:nvPr/>
        </p:nvCxnSpPr>
        <p:spPr>
          <a:xfrm>
            <a:off x="2667000" y="5191812"/>
            <a:ext cx="990600" cy="6858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0" name="Google Shape;610;p58"/>
          <p:cNvCxnSpPr/>
          <p:nvPr/>
        </p:nvCxnSpPr>
        <p:spPr>
          <a:xfrm rot="10800000" flipH="1">
            <a:off x="5334000" y="5225591"/>
            <a:ext cx="1066800" cy="816989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1" name="Google Shape;611;p58"/>
          <p:cNvCxnSpPr/>
          <p:nvPr/>
        </p:nvCxnSpPr>
        <p:spPr>
          <a:xfrm flipH="1">
            <a:off x="5043342" y="5132502"/>
            <a:ext cx="1014558" cy="756893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2" name="Google Shape;612;p58"/>
          <p:cNvCxnSpPr/>
          <p:nvPr/>
        </p:nvCxnSpPr>
        <p:spPr>
          <a:xfrm>
            <a:off x="5715000" y="3727122"/>
            <a:ext cx="916755" cy="660269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13" name="Google Shape;613;p58"/>
          <p:cNvSpPr txBox="1"/>
          <p:nvPr/>
        </p:nvSpPr>
        <p:spPr>
          <a:xfrm>
            <a:off x="5846779" y="5590372"/>
            <a:ext cx="76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58"/>
          <p:cNvSpPr txBox="1"/>
          <p:nvPr/>
        </p:nvSpPr>
        <p:spPr>
          <a:xfrm>
            <a:off x="2599048" y="5687112"/>
            <a:ext cx="76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15" name="Google Shape;615;p58"/>
          <p:cNvCxnSpPr/>
          <p:nvPr/>
        </p:nvCxnSpPr>
        <p:spPr>
          <a:xfrm>
            <a:off x="4343400" y="4035457"/>
            <a:ext cx="0" cy="1537355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6" name="Google Shape;616;p58"/>
          <p:cNvCxnSpPr/>
          <p:nvPr/>
        </p:nvCxnSpPr>
        <p:spPr>
          <a:xfrm>
            <a:off x="3352800" y="4637200"/>
            <a:ext cx="2057400" cy="21212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7" name="Google Shape;617;p58"/>
          <p:cNvCxnSpPr/>
          <p:nvPr/>
        </p:nvCxnSpPr>
        <p:spPr>
          <a:xfrm rot="10800000">
            <a:off x="4572000" y="4048811"/>
            <a:ext cx="0" cy="1541561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8" name="Google Shape;618;p58"/>
          <p:cNvCxnSpPr/>
          <p:nvPr/>
        </p:nvCxnSpPr>
        <p:spPr>
          <a:xfrm rot="10800000">
            <a:off x="3352800" y="4865800"/>
            <a:ext cx="2057400" cy="21212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19" name="Google Shape;619;p58"/>
          <p:cNvSpPr txBox="1"/>
          <p:nvPr/>
        </p:nvSpPr>
        <p:spPr>
          <a:xfrm>
            <a:off x="4587319" y="5109720"/>
            <a:ext cx="76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58"/>
          <p:cNvSpPr txBox="1"/>
          <p:nvPr/>
        </p:nvSpPr>
        <p:spPr>
          <a:xfrm>
            <a:off x="190500" y="1184357"/>
            <a:ext cx="8724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hi-IN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चार अवस्था- पदार्थ अवस्था, प्राण अवस्था, जीव अवस्था, ज्ञान अवस्था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hi-IN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इनमें परस्पर पूरकता का सम्बंध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60"/>
          <p:cNvSpPr txBox="1"/>
          <p:nvPr/>
        </p:nvSpPr>
        <p:spPr>
          <a:xfrm>
            <a:off x="-152400" y="1524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प्रकृति में व्यवस्था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60"/>
          <p:cNvSpPr txBox="1">
            <a:spLocks noGrp="1"/>
          </p:cNvSpPr>
          <p:nvPr>
            <p:ph type="body" idx="1"/>
          </p:nvPr>
        </p:nvSpPr>
        <p:spPr>
          <a:xfrm>
            <a:off x="0" y="57912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/>
              <a:t>हर अवस्था अपनी जरुरतों की पूर्ति के लिए पिछली अवस्था पर निर्भर</a:t>
            </a:r>
            <a:endParaRPr/>
          </a:p>
          <a:p>
            <a:pPr marL="342900" lvl="0" indent="-342900" algn="l" rtl="0"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/>
              <a:t>पदार्थ अवस्था  &gt;&gt;  प्राण अवस्था  &gt;&gt;  जीव अवस्था  &gt;&gt;  ज्ञान अवस्था</a:t>
            </a:r>
            <a:endParaRPr/>
          </a:p>
        </p:txBody>
      </p:sp>
      <p:graphicFrame>
        <p:nvGraphicFramePr>
          <p:cNvPr id="650" name="Google Shape;650;p60"/>
          <p:cNvGraphicFramePr/>
          <p:nvPr>
            <p:extLst>
              <p:ext uri="{D42A27DB-BD31-4B8C-83A1-F6EECF244321}">
                <p14:modId xmlns:p14="http://schemas.microsoft.com/office/powerpoint/2010/main" val="1113273912"/>
              </p:ext>
            </p:extLst>
          </p:nvPr>
        </p:nvGraphicFramePr>
        <p:xfrm>
          <a:off x="10998" y="914400"/>
          <a:ext cx="9144000" cy="4760855"/>
        </p:xfrm>
        <a:graphic>
          <a:graphicData uri="http://schemas.openxmlformats.org/drawingml/2006/table">
            <a:tbl>
              <a:tblPr firstRow="1" bandRow="1">
                <a:noFill/>
                <a:tableStyleId>{8D29B542-20A8-4328-9A50-1E1E75B79A07}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63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08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6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 u="none" strike="noStrike" cap="none"/>
                        <a:t>अवस्था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उदाहरण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स्वभाव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धारणा/ धर्म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अनुषंगीयता</a:t>
                      </a:r>
                      <a:endParaRPr sz="2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6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पदार्थ अवस्था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धरती, मिट्टी, धातु, हवा, पानी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संगठन-विगठन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अस्तित्व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परिणाम</a:t>
                      </a:r>
                      <a:endParaRPr sz="2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6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प्राण अवस्था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पेड़-पौधे, लता, झाड़ी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सारक-मारक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“ + पुष्टि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बीज</a:t>
                      </a:r>
                      <a:endParaRPr sz="2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6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जीव अवस्था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गाय, कुत्ता, शेर, गदहा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क्रूर-अक्रूर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“ + “- शरीर में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जीने की आशा- मैं में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वंश</a:t>
                      </a:r>
                      <a:endParaRPr sz="2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6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ज्ञान अवस्था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मानव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धीरता, वीरता, उदारता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Calibri"/>
                        <a:buNone/>
                      </a:pPr>
                      <a:r>
                        <a:rPr lang="hi-IN" sz="2200"/>
                        <a:t>दया, कृपा, करुणा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“ + “- शरीर में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निरंतर सुख पूर्वक जीने की आशा- मैं में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000" dirty="0"/>
                        <a:t>शिक्षा-संस्कार</a:t>
                      </a:r>
                      <a:endParaRPr sz="2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61"/>
          <p:cNvSpPr txBox="1"/>
          <p:nvPr/>
        </p:nvSpPr>
        <p:spPr>
          <a:xfrm>
            <a:off x="-152400" y="1524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प्रकृति में व्यवस्था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61"/>
          <p:cNvSpPr txBox="1">
            <a:spLocks noGrp="1"/>
          </p:cNvSpPr>
          <p:nvPr>
            <p:ph type="body" idx="1"/>
          </p:nvPr>
        </p:nvSpPr>
        <p:spPr>
          <a:xfrm>
            <a:off x="0" y="58674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/>
              <a:t>हर अवस्था अपनी जरुरतों की पूर्ति के लिए पिछली अवस्था पर निर्भर</a:t>
            </a:r>
            <a:endParaRPr/>
          </a:p>
          <a:p>
            <a:pPr marL="342900" lvl="0" indent="-342900" algn="l" rtl="0"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/>
              <a:t>पदार्थ अवस्था  &gt;&gt;  प्राण अवस्था  &gt;&gt;  जीव अवस्था  &gt;&gt;  ज्ञान अवस्था</a:t>
            </a:r>
            <a:endParaRPr/>
          </a:p>
        </p:txBody>
      </p:sp>
      <p:graphicFrame>
        <p:nvGraphicFramePr>
          <p:cNvPr id="657" name="Google Shape;657;p61"/>
          <p:cNvGraphicFramePr/>
          <p:nvPr>
            <p:extLst>
              <p:ext uri="{D42A27DB-BD31-4B8C-83A1-F6EECF244321}">
                <p14:modId xmlns:p14="http://schemas.microsoft.com/office/powerpoint/2010/main" val="2253422072"/>
              </p:ext>
            </p:extLst>
          </p:nvPr>
        </p:nvGraphicFramePr>
        <p:xfrm>
          <a:off x="10998" y="914400"/>
          <a:ext cx="9144000" cy="4760855"/>
        </p:xfrm>
        <a:graphic>
          <a:graphicData uri="http://schemas.openxmlformats.org/drawingml/2006/table">
            <a:tbl>
              <a:tblPr firstRow="1" bandRow="1">
                <a:noFill/>
                <a:tableStyleId>{8D29B542-20A8-4328-9A50-1E1E75B79A07}</a:tableStyleId>
              </a:tblPr>
              <a:tblGrid>
                <a:gridCol w="105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86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07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6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अवस्था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क्रिया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स्वभाव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धारणा/ धर्म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अनुषंगीयता</a:t>
                      </a:r>
                      <a:endParaRPr sz="2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6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पदार्थ अवस्था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रचना-विरचना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संगठन-विगठन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अस्तित्व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परिणाम</a:t>
                      </a:r>
                      <a:endParaRPr sz="2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6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प्राण अवस्था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श्वसन-प्रश्वसन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सारक-मारक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“ + पुष्टि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बीज</a:t>
                      </a:r>
                      <a:endParaRPr sz="2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6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जीव अवस्था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चयन-आस्वादन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क्रूर-अक्रूर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“ + “- शरीर में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जीने की आशा- मैं में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वंश</a:t>
                      </a:r>
                      <a:endParaRPr sz="22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6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ज्ञान अवस्था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चयन-आस्वादन, विश्लेषण-तुलन, चित्रण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अनुभव, बोध की सम्भावना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धीरता, वीरता, उदारता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दया, कृपा, करुणा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“ + “- शरीर में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/>
                        <a:t>निरंतर सुख पूर्वक जीने की आशा- मैं में</a:t>
                      </a:r>
                      <a:endParaRPr sz="2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2200" dirty="0"/>
                        <a:t>शिक्षा-संस्कार</a:t>
                      </a:r>
                      <a:endParaRPr sz="22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A6C9-6EAD-361B-EABF-D8CDE55D5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/>
              <a:t>शासन या व्यवस्था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F410BA-7E69-D7F9-DA2C-B4A5A7B32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975" y="1600200"/>
            <a:ext cx="8748074" cy="4526100"/>
          </a:xfrm>
        </p:spPr>
        <p:txBody>
          <a:bodyPr>
            <a:normAutofit/>
          </a:bodyPr>
          <a:lstStyle/>
          <a:p>
            <a:r>
              <a:rPr lang="hi-IN" sz="2400" dirty="0"/>
              <a:t>प्रकृति में शासन (दवाब, प्रभाव, भय/डर, प्रलोभन/लालच) या व्यवस्था</a:t>
            </a:r>
            <a:r>
              <a:rPr lang="en-IN" sz="2400"/>
              <a:t>?</a:t>
            </a:r>
          </a:p>
          <a:p>
            <a:endParaRPr lang="hi-IN" sz="2400" dirty="0"/>
          </a:p>
          <a:p>
            <a:r>
              <a:rPr lang="hi-IN" sz="2400" dirty="0"/>
              <a:t>मनुष्य को सहज रूप में क्या स्वीकार है- शासन या व्यवस्था</a:t>
            </a:r>
            <a:r>
              <a:rPr lang="en-IN" sz="2400" dirty="0"/>
              <a:t>?</a:t>
            </a:r>
          </a:p>
          <a:p>
            <a:endParaRPr lang="hi-IN" sz="2400" dirty="0"/>
          </a:p>
          <a:p>
            <a:r>
              <a:rPr lang="hi-IN" sz="2400" dirty="0"/>
              <a:t>मानवीय परिवार/ समाज का आधार- शासन या व्यवस्था</a:t>
            </a:r>
            <a:r>
              <a:rPr lang="en-IN" sz="2400" dirty="0"/>
              <a:t>?</a:t>
            </a: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0652345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51083-2DFB-8B36-4F19-72E40E3B8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52671-EB51-7FF5-BC25-C981C121B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9336"/>
          </a:xfrm>
        </p:spPr>
        <p:txBody>
          <a:bodyPr>
            <a:normAutofit fontScale="90000"/>
          </a:bodyPr>
          <a:lstStyle/>
          <a:p>
            <a:r>
              <a:rPr lang="hi-IN" dirty="0"/>
              <a:t>मानव का लक्ष्य एवं कार्यक्रम </a:t>
            </a:r>
            <a:br>
              <a:rPr lang="en-IN" dirty="0"/>
            </a:br>
            <a:r>
              <a:rPr lang="en-IN" dirty="0"/>
              <a:t>Human Aspiration and Program of action for its fulfilment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15778-E8E1-F0D0-B0CB-BA499FB2F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547652" cy="4526100"/>
          </a:xfrm>
        </p:spPr>
        <p:txBody>
          <a:bodyPr>
            <a:normAutofit/>
          </a:bodyPr>
          <a:lstStyle/>
          <a:p>
            <a:r>
              <a:rPr lang="hi-IN" sz="2200" dirty="0">
                <a:solidFill>
                  <a:schemeClr val="tx1"/>
                </a:solidFill>
              </a:rPr>
              <a:t>मानव की मूल चाहना-	सुख, समृद्धि		-निरंतर</a:t>
            </a:r>
            <a:endParaRPr lang="en-IN" sz="2200" dirty="0">
              <a:solidFill>
                <a:schemeClr val="tx1"/>
              </a:solidFill>
            </a:endParaRPr>
          </a:p>
          <a:p>
            <a:endParaRPr lang="en-IN" sz="2200" dirty="0">
              <a:solidFill>
                <a:schemeClr val="tx1"/>
              </a:solidFill>
            </a:endParaRPr>
          </a:p>
          <a:p>
            <a:r>
              <a:rPr lang="hi-IN" sz="2200" dirty="0">
                <a:solidFill>
                  <a:schemeClr val="tx1"/>
                </a:solidFill>
              </a:rPr>
              <a:t>सुख- जीने के हर स्तर पर संगीत/व्यवस्था में जीना</a:t>
            </a:r>
          </a:p>
          <a:p>
            <a:endParaRPr lang="en-IN" sz="2200" dirty="0">
              <a:solidFill>
                <a:schemeClr val="tx1"/>
              </a:solidFill>
            </a:endParaRPr>
          </a:p>
          <a:p>
            <a:r>
              <a:rPr lang="hi-IN" sz="2200" dirty="0">
                <a:solidFill>
                  <a:schemeClr val="tx1"/>
                </a:solidFill>
              </a:rPr>
              <a:t>मानव के जीने का फैलाव- स्वयं/मानव, परिवार, समाज, प्रकृति/</a:t>
            </a:r>
            <a:r>
              <a:rPr lang="hi-IN" sz="2200" b="1" dirty="0">
                <a:solidFill>
                  <a:schemeClr val="tx1"/>
                </a:solidFill>
              </a:rPr>
              <a:t>अस्तित्व</a:t>
            </a:r>
          </a:p>
          <a:p>
            <a:endParaRPr lang="hi-IN" sz="2200" dirty="0">
              <a:solidFill>
                <a:schemeClr val="tx1"/>
              </a:solidFill>
            </a:endParaRPr>
          </a:p>
          <a:p>
            <a:r>
              <a:rPr lang="hi-IN" sz="2200" dirty="0">
                <a:solidFill>
                  <a:schemeClr val="tx1"/>
                </a:solidFill>
              </a:rPr>
              <a:t>अतः निरंतर सुख पूर्वक जीने का कार्यक्रम- </a:t>
            </a:r>
          </a:p>
          <a:p>
            <a:pPr marL="114300" indent="0">
              <a:buNone/>
            </a:pPr>
            <a:r>
              <a:rPr lang="hi-IN" sz="2200" dirty="0">
                <a:solidFill>
                  <a:schemeClr val="tx1"/>
                </a:solidFill>
              </a:rPr>
              <a:t>		इन चारो स्तर पर व्यवस्था को समझना, व्यवस्था पूर्वक जीना</a:t>
            </a:r>
          </a:p>
          <a:p>
            <a:endParaRPr lang="hi-IN" sz="2200" dirty="0">
              <a:solidFill>
                <a:schemeClr val="tx1"/>
              </a:solidFill>
            </a:endParaRPr>
          </a:p>
          <a:p>
            <a:endParaRPr lang="hi-IN" sz="2200" dirty="0">
              <a:solidFill>
                <a:schemeClr val="tx1"/>
              </a:solidFill>
            </a:endParaRPr>
          </a:p>
          <a:p>
            <a:endParaRPr lang="en-IN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41013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6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dirty="0"/>
              <a:t>अस्तित्व में व्यवस्था</a:t>
            </a:r>
            <a:r>
              <a:rPr lang="en-IN" sz="3200" dirty="0"/>
              <a:t> (Harmony in the Existence)</a:t>
            </a:r>
            <a:endParaRPr sz="3200" dirty="0"/>
          </a:p>
        </p:txBody>
      </p:sp>
      <p:sp>
        <p:nvSpPr>
          <p:cNvPr id="663" name="Google Shape;663;p62"/>
          <p:cNvSpPr txBox="1">
            <a:spLocks noGrp="1"/>
          </p:cNvSpPr>
          <p:nvPr>
            <p:ph type="body" idx="1"/>
          </p:nvPr>
        </p:nvSpPr>
        <p:spPr>
          <a:xfrm>
            <a:off x="457200" y="990600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●"/>
            </a:pPr>
            <a:r>
              <a:rPr lang="hi-IN" sz="2400"/>
              <a:t>अस्तित्व = सह-अस्तित्व = व्यापक में सम्पृक्त प्रकृति</a:t>
            </a:r>
            <a:endParaRPr/>
          </a:p>
        </p:txBody>
      </p:sp>
      <p:sp>
        <p:nvSpPr>
          <p:cNvPr id="664" name="Google Shape;664;p62"/>
          <p:cNvSpPr txBox="1"/>
          <p:nvPr/>
        </p:nvSpPr>
        <p:spPr>
          <a:xfrm>
            <a:off x="3042735" y="1912350"/>
            <a:ext cx="59739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असीमित	</a:t>
            </a:r>
            <a:r>
              <a:rPr lang="en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hi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सीमित</a:t>
            </a:r>
            <a:endParaRPr dirty="0"/>
          </a:p>
        </p:txBody>
      </p:sp>
      <p:sp>
        <p:nvSpPr>
          <p:cNvPr id="665" name="Google Shape;665;p62"/>
          <p:cNvSpPr txBox="1"/>
          <p:nvPr/>
        </p:nvSpPr>
        <p:spPr>
          <a:xfrm>
            <a:off x="3035189" y="2476425"/>
            <a:ext cx="59739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hi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क्रिया-शून्य		क्रियाशील</a:t>
            </a:r>
            <a:endParaRPr dirty="0"/>
          </a:p>
        </p:txBody>
      </p:sp>
      <p:sp>
        <p:nvSpPr>
          <p:cNvPr id="666" name="Google Shape;666;p62"/>
          <p:cNvSpPr txBox="1"/>
          <p:nvPr/>
        </p:nvSpPr>
        <p:spPr>
          <a:xfrm>
            <a:off x="1299200" y="3962400"/>
            <a:ext cx="6438900" cy="2621100"/>
          </a:xfrm>
          <a:prstGeom prst="rect">
            <a:avLst/>
          </a:prstGeom>
          <a:noFill/>
          <a:ln w="158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marR="0" lvl="0" indent="-35433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hi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इकाई क्रिया है- ऊर्जा-सम्पन्न है</a:t>
            </a:r>
            <a:endParaRPr dirty="0"/>
          </a:p>
          <a:p>
            <a:pPr marL="342900" marR="0" lvl="0" indent="-354330" algn="l" rtl="0">
              <a:lnSpc>
                <a:spcPct val="15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hi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इकाई व्यवस्थित है- स्वयं में व्यवस्था है</a:t>
            </a:r>
            <a:endParaRPr dirty="0"/>
          </a:p>
          <a:p>
            <a:pPr marL="342900" marR="0" lvl="0" indent="-354330" algn="l" rtl="0">
              <a:lnSpc>
                <a:spcPct val="150000"/>
              </a:lnSpc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hi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इकाई दूसरी इकाईयों के साथ सम्बंध को पहचानती है, निर्वाह करती है- बड़ी व्यवस्था/ समग्र व्यवस्था में भागीदार है</a:t>
            </a:r>
            <a:endParaRPr dirty="0"/>
          </a:p>
        </p:txBody>
      </p:sp>
      <p:cxnSp>
        <p:nvCxnSpPr>
          <p:cNvPr id="667" name="Google Shape;667;p62"/>
          <p:cNvCxnSpPr/>
          <p:nvPr/>
        </p:nvCxnSpPr>
        <p:spPr>
          <a:xfrm>
            <a:off x="4106600" y="1455150"/>
            <a:ext cx="0" cy="4572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68" name="Google Shape;668;p62"/>
          <p:cNvCxnSpPr/>
          <p:nvPr/>
        </p:nvCxnSpPr>
        <p:spPr>
          <a:xfrm>
            <a:off x="6061700" y="1389325"/>
            <a:ext cx="0" cy="4572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69" name="Google Shape;669;p62"/>
          <p:cNvCxnSpPr/>
          <p:nvPr/>
        </p:nvCxnSpPr>
        <p:spPr>
          <a:xfrm>
            <a:off x="5202100" y="1455150"/>
            <a:ext cx="0" cy="23622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6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82305" y="0"/>
            <a:ext cx="5997844" cy="573437"/>
          </a:xfrm>
          <a:prstGeom prst="rect">
            <a:avLst/>
          </a:prstGeom>
          <a:solidFill>
            <a:schemeClr val="accent2">
              <a:lumMod val="50000"/>
              <a:lumOff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err="1"/>
              <a:t>अस्तित्व</a:t>
            </a:r>
            <a:r>
              <a:rPr lang="en-IN" sz="2800" dirty="0"/>
              <a:t> (= </a:t>
            </a:r>
            <a:r>
              <a:rPr lang="en-IN" sz="2800" dirty="0" err="1"/>
              <a:t>सह-अस्तित्व</a:t>
            </a:r>
            <a:r>
              <a:rPr lang="en-IN" sz="2800" dirty="0"/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1113294" y="856296"/>
            <a:ext cx="2482312" cy="573437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err="1"/>
              <a:t>इकाईयाँ</a:t>
            </a:r>
            <a:r>
              <a:rPr lang="en-IN" sz="2800" dirty="0"/>
              <a:t> (</a:t>
            </a:r>
            <a:r>
              <a:rPr lang="en-IN" sz="2800" dirty="0" err="1"/>
              <a:t>प्रकृति</a:t>
            </a:r>
            <a:r>
              <a:rPr lang="en-IN" sz="2800" dirty="0"/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5868691" y="856296"/>
            <a:ext cx="2482312" cy="573437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err="1"/>
              <a:t>शून्य</a:t>
            </a:r>
            <a:r>
              <a:rPr lang="en-IN" sz="2800" dirty="0"/>
              <a:t> (</a:t>
            </a:r>
            <a:r>
              <a:rPr lang="en-IN" sz="2800" dirty="0" err="1"/>
              <a:t>व्यापक</a:t>
            </a:r>
            <a:r>
              <a:rPr lang="en-IN" sz="2800" dirty="0"/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1283775" y="2634710"/>
            <a:ext cx="2141350" cy="464952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जड़</a:t>
            </a:r>
            <a:endParaRPr lang="en-IN" sz="2400" dirty="0"/>
          </a:p>
        </p:txBody>
      </p:sp>
      <p:sp>
        <p:nvSpPr>
          <p:cNvPr id="7" name="Rectangle 6"/>
          <p:cNvSpPr/>
          <p:nvPr/>
        </p:nvSpPr>
        <p:spPr>
          <a:xfrm>
            <a:off x="369371" y="3337294"/>
            <a:ext cx="2141350" cy="464952"/>
          </a:xfrm>
          <a:prstGeom prst="rect">
            <a:avLst/>
          </a:prstGeom>
          <a:solidFill>
            <a:schemeClr val="accent2">
              <a:lumMod val="50000"/>
              <a:lumOff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पदार्थ</a:t>
            </a:r>
            <a:r>
              <a:rPr lang="en-IN" sz="2400" dirty="0"/>
              <a:t> </a:t>
            </a:r>
            <a:r>
              <a:rPr lang="en-IN" sz="2400" dirty="0" err="1"/>
              <a:t>अवस्था</a:t>
            </a:r>
            <a:endParaRPr lang="en-IN" sz="2400" dirty="0"/>
          </a:p>
        </p:txBody>
      </p:sp>
      <p:sp>
        <p:nvSpPr>
          <p:cNvPr id="8" name="Rectangle 7"/>
          <p:cNvSpPr/>
          <p:nvPr/>
        </p:nvSpPr>
        <p:spPr>
          <a:xfrm>
            <a:off x="369371" y="4122527"/>
            <a:ext cx="2141350" cy="464952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परमाणु</a:t>
            </a:r>
            <a:endParaRPr lang="en-IN" sz="2400" dirty="0"/>
          </a:p>
        </p:txBody>
      </p:sp>
      <p:sp>
        <p:nvSpPr>
          <p:cNvPr id="9" name="Rectangle 8"/>
          <p:cNvSpPr/>
          <p:nvPr/>
        </p:nvSpPr>
        <p:spPr>
          <a:xfrm>
            <a:off x="369371" y="4866468"/>
            <a:ext cx="2141350" cy="464952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अणु</a:t>
            </a:r>
            <a:endParaRPr lang="en-IN" sz="2400" dirty="0"/>
          </a:p>
        </p:txBody>
      </p:sp>
      <p:sp>
        <p:nvSpPr>
          <p:cNvPr id="10" name="Rectangle 9"/>
          <p:cNvSpPr/>
          <p:nvPr/>
        </p:nvSpPr>
        <p:spPr>
          <a:xfrm>
            <a:off x="369371" y="5610409"/>
            <a:ext cx="2141350" cy="464952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अणुरचित</a:t>
            </a:r>
            <a:r>
              <a:rPr lang="en-IN" sz="2400" dirty="0"/>
              <a:t> </a:t>
            </a:r>
            <a:r>
              <a:rPr lang="en-IN" sz="2400" dirty="0" err="1"/>
              <a:t>रचना</a:t>
            </a:r>
            <a:endParaRPr lang="en-IN" sz="2400" dirty="0"/>
          </a:p>
        </p:txBody>
      </p:sp>
      <p:sp>
        <p:nvSpPr>
          <p:cNvPr id="11" name="Rectangle 10"/>
          <p:cNvSpPr/>
          <p:nvPr/>
        </p:nvSpPr>
        <p:spPr>
          <a:xfrm>
            <a:off x="400367" y="6354350"/>
            <a:ext cx="839497" cy="464952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पिंड</a:t>
            </a:r>
            <a:endParaRPr lang="en-IN" sz="2400" dirty="0"/>
          </a:p>
        </p:txBody>
      </p:sp>
      <p:sp>
        <p:nvSpPr>
          <p:cNvPr id="12" name="Rectangle 11"/>
          <p:cNvSpPr/>
          <p:nvPr/>
        </p:nvSpPr>
        <p:spPr>
          <a:xfrm>
            <a:off x="3208149" y="3337294"/>
            <a:ext cx="2141350" cy="464952"/>
          </a:xfrm>
          <a:prstGeom prst="rect">
            <a:avLst/>
          </a:prstGeom>
          <a:solidFill>
            <a:schemeClr val="accent2">
              <a:lumMod val="50000"/>
              <a:lumOff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प्राण</a:t>
            </a:r>
            <a:r>
              <a:rPr lang="en-IN" sz="2400" dirty="0"/>
              <a:t> </a:t>
            </a:r>
            <a:r>
              <a:rPr lang="en-IN" sz="2400" dirty="0" err="1"/>
              <a:t>अवस्था</a:t>
            </a:r>
            <a:endParaRPr lang="en-IN" sz="2400" dirty="0"/>
          </a:p>
        </p:txBody>
      </p:sp>
      <p:sp>
        <p:nvSpPr>
          <p:cNvPr id="13" name="Rectangle 12"/>
          <p:cNvSpPr/>
          <p:nvPr/>
        </p:nvSpPr>
        <p:spPr>
          <a:xfrm>
            <a:off x="3208149" y="4122527"/>
            <a:ext cx="2141350" cy="464952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प्राणकोषिका</a:t>
            </a:r>
            <a:endParaRPr lang="en-IN" sz="2400" dirty="0"/>
          </a:p>
        </p:txBody>
      </p:sp>
      <p:sp>
        <p:nvSpPr>
          <p:cNvPr id="14" name="Rectangle 13"/>
          <p:cNvSpPr/>
          <p:nvPr/>
        </p:nvSpPr>
        <p:spPr>
          <a:xfrm>
            <a:off x="3208149" y="4866468"/>
            <a:ext cx="2141350" cy="464952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वृक्ष</a:t>
            </a:r>
            <a:r>
              <a:rPr lang="en-IN" sz="2400" dirty="0"/>
              <a:t>, </a:t>
            </a:r>
            <a:r>
              <a:rPr lang="en-IN" sz="2400" dirty="0" err="1"/>
              <a:t>लता</a:t>
            </a:r>
            <a:r>
              <a:rPr lang="en-IN" sz="2400" dirty="0"/>
              <a:t>,…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08149" y="5610409"/>
            <a:ext cx="2141350" cy="464952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जीव</a:t>
            </a:r>
            <a:r>
              <a:rPr lang="en-IN" sz="2400" dirty="0"/>
              <a:t> </a:t>
            </a:r>
            <a:r>
              <a:rPr lang="en-IN" sz="2400" dirty="0" err="1"/>
              <a:t>शरीर</a:t>
            </a:r>
            <a:endParaRPr lang="en-IN" sz="2400" dirty="0"/>
          </a:p>
        </p:txBody>
      </p:sp>
      <p:sp>
        <p:nvSpPr>
          <p:cNvPr id="16" name="Rectangle 15"/>
          <p:cNvSpPr/>
          <p:nvPr/>
        </p:nvSpPr>
        <p:spPr>
          <a:xfrm>
            <a:off x="3208149" y="6354350"/>
            <a:ext cx="2141350" cy="464952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मानव</a:t>
            </a:r>
            <a:r>
              <a:rPr lang="en-IN" sz="2400" dirty="0"/>
              <a:t> </a:t>
            </a:r>
            <a:r>
              <a:rPr lang="en-IN" sz="2400" dirty="0" err="1"/>
              <a:t>शरीर</a:t>
            </a:r>
            <a:endParaRPr lang="en-IN" sz="2400" dirty="0"/>
          </a:p>
        </p:txBody>
      </p:sp>
      <p:sp>
        <p:nvSpPr>
          <p:cNvPr id="17" name="Rectangle 16"/>
          <p:cNvSpPr/>
          <p:nvPr/>
        </p:nvSpPr>
        <p:spPr>
          <a:xfrm>
            <a:off x="6046927" y="4021820"/>
            <a:ext cx="2141350" cy="464952"/>
          </a:xfrm>
          <a:prstGeom prst="rect">
            <a:avLst/>
          </a:prstGeom>
          <a:solidFill>
            <a:schemeClr val="accent2">
              <a:lumMod val="50000"/>
              <a:lumOff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जीव</a:t>
            </a:r>
            <a:r>
              <a:rPr lang="en-IN" sz="2400" dirty="0"/>
              <a:t> </a:t>
            </a:r>
            <a:r>
              <a:rPr lang="en-IN" sz="2400" dirty="0" err="1"/>
              <a:t>अवस्था</a:t>
            </a:r>
            <a:endParaRPr lang="en-IN" sz="2400" dirty="0"/>
          </a:p>
        </p:txBody>
      </p:sp>
      <p:sp>
        <p:nvSpPr>
          <p:cNvPr id="18" name="Rectangle 17"/>
          <p:cNvSpPr/>
          <p:nvPr/>
        </p:nvSpPr>
        <p:spPr>
          <a:xfrm>
            <a:off x="6490777" y="5238438"/>
            <a:ext cx="2141350" cy="464952"/>
          </a:xfrm>
          <a:prstGeom prst="rect">
            <a:avLst/>
          </a:prstGeom>
          <a:solidFill>
            <a:schemeClr val="accent2">
              <a:lumMod val="50000"/>
              <a:lumOff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ज्ञान</a:t>
            </a:r>
            <a:r>
              <a:rPr lang="en-IN" sz="2400" dirty="0"/>
              <a:t> </a:t>
            </a:r>
            <a:r>
              <a:rPr lang="en-IN" sz="2400" dirty="0" err="1"/>
              <a:t>अवस्था</a:t>
            </a:r>
            <a:endParaRPr lang="en-IN" sz="2400" dirty="0"/>
          </a:p>
        </p:txBody>
      </p:sp>
      <p:sp>
        <p:nvSpPr>
          <p:cNvPr id="19" name="Rectangle 18"/>
          <p:cNvSpPr/>
          <p:nvPr/>
        </p:nvSpPr>
        <p:spPr>
          <a:xfrm>
            <a:off x="5638799" y="2626971"/>
            <a:ext cx="2141350" cy="464952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चैतन्य</a:t>
            </a:r>
            <a:endParaRPr lang="en-IN" sz="2400" dirty="0"/>
          </a:p>
        </p:txBody>
      </p:sp>
      <p:sp>
        <p:nvSpPr>
          <p:cNvPr id="20" name="Rectangle 19"/>
          <p:cNvSpPr/>
          <p:nvPr/>
        </p:nvSpPr>
        <p:spPr>
          <a:xfrm>
            <a:off x="1671224" y="6354350"/>
            <a:ext cx="839497" cy="464952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रस</a:t>
            </a:r>
            <a:endParaRPr lang="en-IN" sz="2400" dirty="0"/>
          </a:p>
        </p:txBody>
      </p:sp>
      <p:cxnSp>
        <p:nvCxnSpPr>
          <p:cNvPr id="22" name="Straight Arrow Connector 21"/>
          <p:cNvCxnSpPr>
            <a:stCxn id="3" idx="2"/>
          </p:cNvCxnSpPr>
          <p:nvPr/>
        </p:nvCxnSpPr>
        <p:spPr>
          <a:xfrm>
            <a:off x="4781227" y="573437"/>
            <a:ext cx="0" cy="1414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2354450" y="714865"/>
            <a:ext cx="479592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4" idx="0"/>
          </p:cNvCxnSpPr>
          <p:nvPr/>
        </p:nvCxnSpPr>
        <p:spPr>
          <a:xfrm>
            <a:off x="2354450" y="714865"/>
            <a:ext cx="0" cy="1414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7150374" y="714866"/>
            <a:ext cx="0" cy="1414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782305" y="2293749"/>
            <a:ext cx="49594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2354450" y="2293749"/>
            <a:ext cx="0" cy="33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741763" y="2293749"/>
            <a:ext cx="0" cy="333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1782305" y="1429733"/>
            <a:ext cx="0" cy="86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7" idx="2"/>
            <a:endCxn id="8" idx="0"/>
          </p:cNvCxnSpPr>
          <p:nvPr/>
        </p:nvCxnSpPr>
        <p:spPr>
          <a:xfrm>
            <a:off x="1440046" y="3802246"/>
            <a:ext cx="0" cy="320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8" idx="2"/>
            <a:endCxn id="9" idx="0"/>
          </p:cNvCxnSpPr>
          <p:nvPr/>
        </p:nvCxnSpPr>
        <p:spPr>
          <a:xfrm>
            <a:off x="1440046" y="4587479"/>
            <a:ext cx="0" cy="278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9" idx="2"/>
            <a:endCxn id="10" idx="0"/>
          </p:cNvCxnSpPr>
          <p:nvPr/>
        </p:nvCxnSpPr>
        <p:spPr>
          <a:xfrm>
            <a:off x="1440046" y="5331420"/>
            <a:ext cx="0" cy="278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12" idx="2"/>
            <a:endCxn id="13" idx="0"/>
          </p:cNvCxnSpPr>
          <p:nvPr/>
        </p:nvCxnSpPr>
        <p:spPr>
          <a:xfrm>
            <a:off x="4278824" y="3802246"/>
            <a:ext cx="0" cy="320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13" idx="2"/>
            <a:endCxn id="14" idx="0"/>
          </p:cNvCxnSpPr>
          <p:nvPr/>
        </p:nvCxnSpPr>
        <p:spPr>
          <a:xfrm>
            <a:off x="4278824" y="4587479"/>
            <a:ext cx="0" cy="278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14" idx="2"/>
            <a:endCxn id="15" idx="0"/>
          </p:cNvCxnSpPr>
          <p:nvPr/>
        </p:nvCxnSpPr>
        <p:spPr>
          <a:xfrm>
            <a:off x="4278824" y="5331420"/>
            <a:ext cx="0" cy="278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15" idx="2"/>
            <a:endCxn id="16" idx="0"/>
          </p:cNvCxnSpPr>
          <p:nvPr/>
        </p:nvCxnSpPr>
        <p:spPr>
          <a:xfrm>
            <a:off x="4278824" y="6075361"/>
            <a:ext cx="0" cy="278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10" idx="2"/>
          </p:cNvCxnSpPr>
          <p:nvPr/>
        </p:nvCxnSpPr>
        <p:spPr>
          <a:xfrm>
            <a:off x="1440046" y="6075361"/>
            <a:ext cx="0" cy="1239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820115" y="6199322"/>
            <a:ext cx="12708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endCxn id="20" idx="0"/>
          </p:cNvCxnSpPr>
          <p:nvPr/>
        </p:nvCxnSpPr>
        <p:spPr>
          <a:xfrm>
            <a:off x="2090972" y="6199322"/>
            <a:ext cx="1" cy="155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endCxn id="11" idx="0"/>
          </p:cNvCxnSpPr>
          <p:nvPr/>
        </p:nvCxnSpPr>
        <p:spPr>
          <a:xfrm>
            <a:off x="820114" y="6199322"/>
            <a:ext cx="2" cy="155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endCxn id="7" idx="0"/>
          </p:cNvCxnSpPr>
          <p:nvPr/>
        </p:nvCxnSpPr>
        <p:spPr>
          <a:xfrm>
            <a:off x="1440046" y="3177176"/>
            <a:ext cx="0" cy="160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endCxn id="12" idx="0"/>
          </p:cNvCxnSpPr>
          <p:nvPr/>
        </p:nvCxnSpPr>
        <p:spPr>
          <a:xfrm>
            <a:off x="4278824" y="3177176"/>
            <a:ext cx="0" cy="160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1440046" y="3177176"/>
            <a:ext cx="28387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6" idx="2"/>
          </p:cNvCxnSpPr>
          <p:nvPr/>
        </p:nvCxnSpPr>
        <p:spPr>
          <a:xfrm>
            <a:off x="2354450" y="3099662"/>
            <a:ext cx="0" cy="77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20" idx="3"/>
          </p:cNvCxnSpPr>
          <p:nvPr/>
        </p:nvCxnSpPr>
        <p:spPr>
          <a:xfrm>
            <a:off x="2510721" y="6586826"/>
            <a:ext cx="2781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V="1">
            <a:off x="2788920" y="4355003"/>
            <a:ext cx="7620" cy="22318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endCxn id="13" idx="1"/>
          </p:cNvCxnSpPr>
          <p:nvPr/>
        </p:nvCxnSpPr>
        <p:spPr>
          <a:xfrm>
            <a:off x="2796540" y="4355003"/>
            <a:ext cx="4116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19" idx="3"/>
          </p:cNvCxnSpPr>
          <p:nvPr/>
        </p:nvCxnSpPr>
        <p:spPr>
          <a:xfrm>
            <a:off x="7780149" y="2859447"/>
            <a:ext cx="6653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8445500" y="2855586"/>
            <a:ext cx="0" cy="2103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7372350" y="3709470"/>
            <a:ext cx="1073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15" idx="3"/>
          </p:cNvCxnSpPr>
          <p:nvPr/>
        </p:nvCxnSpPr>
        <p:spPr>
          <a:xfrm>
            <a:off x="5349499" y="5842885"/>
            <a:ext cx="2893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5638799" y="3709470"/>
            <a:ext cx="0" cy="21334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>
            <a:off x="5638799" y="3709470"/>
            <a:ext cx="13017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H="1">
            <a:off x="7664450" y="4954070"/>
            <a:ext cx="787400" cy="179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16" idx="3"/>
          </p:cNvCxnSpPr>
          <p:nvPr/>
        </p:nvCxnSpPr>
        <p:spPr>
          <a:xfrm>
            <a:off x="5349499" y="6586826"/>
            <a:ext cx="7750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flipV="1">
            <a:off x="6115050" y="4972050"/>
            <a:ext cx="9525" cy="1614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 flipH="1">
            <a:off x="6124576" y="4972050"/>
            <a:ext cx="10257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 flipV="1">
            <a:off x="7157244" y="3571874"/>
            <a:ext cx="0" cy="2279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>
            <a:off x="7042150" y="3686008"/>
            <a:ext cx="2301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V="1">
            <a:off x="7417780" y="4848926"/>
            <a:ext cx="0" cy="2279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7302686" y="4963060"/>
            <a:ext cx="2301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>
            <a:stCxn id="18" idx="2"/>
            <a:endCxn id="144" idx="0"/>
          </p:cNvCxnSpPr>
          <p:nvPr/>
        </p:nvCxnSpPr>
        <p:spPr>
          <a:xfrm>
            <a:off x="7561452" y="5703390"/>
            <a:ext cx="0" cy="433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6499630" y="6137341"/>
            <a:ext cx="2123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00" dirty="0" err="1"/>
              <a:t>अख</a:t>
            </a:r>
            <a:r>
              <a:rPr lang="hi-IN" sz="1800" dirty="0"/>
              <a:t>ण्ड</a:t>
            </a:r>
            <a:r>
              <a:rPr lang="en-IN" sz="1800" dirty="0"/>
              <a:t> </a:t>
            </a:r>
            <a:r>
              <a:rPr lang="en-IN" sz="1800" dirty="0" err="1"/>
              <a:t>समाज</a:t>
            </a:r>
            <a:r>
              <a:rPr lang="en-IN" sz="1800" dirty="0"/>
              <a:t>, </a:t>
            </a:r>
            <a:r>
              <a:rPr lang="en-IN" sz="1800" dirty="0" err="1"/>
              <a:t>सार्वभौम</a:t>
            </a:r>
            <a:r>
              <a:rPr lang="en-IN" sz="1800" dirty="0"/>
              <a:t> </a:t>
            </a:r>
            <a:r>
              <a:rPr lang="en-IN" sz="1800" dirty="0" err="1"/>
              <a:t>व्यवस्था</a:t>
            </a:r>
            <a:endParaRPr lang="en-IN" sz="1800" dirty="0"/>
          </a:p>
        </p:txBody>
      </p:sp>
      <p:sp>
        <p:nvSpPr>
          <p:cNvPr id="145" name="TextBox 144"/>
          <p:cNvSpPr txBox="1"/>
          <p:nvPr/>
        </p:nvSpPr>
        <p:spPr>
          <a:xfrm>
            <a:off x="7042150" y="5731371"/>
            <a:ext cx="1671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00" dirty="0" err="1"/>
              <a:t>ज्ञान</a:t>
            </a:r>
            <a:endParaRPr lang="en-IN" sz="1800" dirty="0"/>
          </a:p>
        </p:txBody>
      </p:sp>
      <p:sp>
        <p:nvSpPr>
          <p:cNvPr id="146" name="TextBox 145"/>
          <p:cNvSpPr txBox="1"/>
          <p:nvPr/>
        </p:nvSpPr>
        <p:spPr>
          <a:xfrm>
            <a:off x="1782305" y="1440916"/>
            <a:ext cx="1773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00" dirty="0" err="1"/>
              <a:t>आकार</a:t>
            </a:r>
            <a:r>
              <a:rPr lang="en-IN" sz="1800" dirty="0"/>
              <a:t> </a:t>
            </a:r>
            <a:r>
              <a:rPr lang="en-IN" sz="1800" dirty="0" err="1"/>
              <a:t>में</a:t>
            </a:r>
            <a:r>
              <a:rPr lang="en-IN" sz="1800" dirty="0"/>
              <a:t> </a:t>
            </a:r>
            <a:r>
              <a:rPr lang="en-IN" sz="1800" dirty="0" err="1"/>
              <a:t>सीमित</a:t>
            </a:r>
            <a:endParaRPr lang="en-IN" sz="1800" dirty="0"/>
          </a:p>
          <a:p>
            <a:pPr algn="ctr"/>
            <a:r>
              <a:rPr lang="en-IN" sz="1800" dirty="0" err="1"/>
              <a:t>क्रिया</a:t>
            </a:r>
            <a:endParaRPr lang="en-IN" sz="1800" dirty="0"/>
          </a:p>
          <a:p>
            <a:pPr algn="ctr"/>
            <a:r>
              <a:rPr lang="en-IN" sz="1800" dirty="0" err="1"/>
              <a:t>ऊर्जित</a:t>
            </a:r>
            <a:endParaRPr lang="en-IN" sz="1800" dirty="0"/>
          </a:p>
        </p:txBody>
      </p:sp>
      <p:sp>
        <p:nvSpPr>
          <p:cNvPr id="147" name="TextBox 146"/>
          <p:cNvSpPr txBox="1"/>
          <p:nvPr/>
        </p:nvSpPr>
        <p:spPr>
          <a:xfrm>
            <a:off x="6339157" y="1438172"/>
            <a:ext cx="1773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800" dirty="0" err="1"/>
              <a:t>असीमित</a:t>
            </a:r>
            <a:endParaRPr lang="en-IN" sz="1800" dirty="0"/>
          </a:p>
          <a:p>
            <a:pPr algn="ctr"/>
            <a:r>
              <a:rPr lang="en-IN" sz="1800" dirty="0" err="1"/>
              <a:t>क्रियाशून्य</a:t>
            </a:r>
            <a:endParaRPr lang="en-IN" sz="1800" dirty="0"/>
          </a:p>
          <a:p>
            <a:pPr algn="ctr"/>
            <a:r>
              <a:rPr lang="en-IN" sz="1800" dirty="0" err="1"/>
              <a:t>साम्य</a:t>
            </a:r>
            <a:r>
              <a:rPr lang="en-IN" sz="1800" dirty="0"/>
              <a:t> </a:t>
            </a:r>
            <a:r>
              <a:rPr lang="en-IN" sz="1800" dirty="0" err="1"/>
              <a:t>ऊर्जा</a:t>
            </a:r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6414987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2C9EA-73E3-3C10-1A57-1D5150F09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BE9FF-FC3E-4ACB-ACCB-6E760E65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3AD6842-76B7-6F02-86B9-D7D3F2B375BD}"/>
              </a:ext>
            </a:extLst>
          </p:cNvPr>
          <p:cNvGraphicFramePr>
            <a:graphicFrameLocks noGrp="1"/>
          </p:cNvGraphicFramePr>
          <p:nvPr/>
        </p:nvGraphicFramePr>
        <p:xfrm>
          <a:off x="879612" y="548985"/>
          <a:ext cx="7384776" cy="4695690"/>
        </p:xfrm>
        <a:graphic>
          <a:graphicData uri="http://schemas.openxmlformats.org/drawingml/2006/table">
            <a:tbl>
              <a:tblPr firstRow="1" bandRow="1">
                <a:tableStyleId>{8D29B542-20A8-4328-9A50-1E1E75B79A07}</a:tableStyleId>
              </a:tblPr>
              <a:tblGrid>
                <a:gridCol w="2087218">
                  <a:extLst>
                    <a:ext uri="{9D8B030D-6E8A-4147-A177-3AD203B41FA5}">
                      <a16:colId xmlns:a16="http://schemas.microsoft.com/office/drawing/2014/main" val="1486001705"/>
                    </a:ext>
                  </a:extLst>
                </a:gridCol>
                <a:gridCol w="2166731">
                  <a:extLst>
                    <a:ext uri="{9D8B030D-6E8A-4147-A177-3AD203B41FA5}">
                      <a16:colId xmlns:a16="http://schemas.microsoft.com/office/drawing/2014/main" val="2108489674"/>
                    </a:ext>
                  </a:extLst>
                </a:gridCol>
                <a:gridCol w="3130827">
                  <a:extLst>
                    <a:ext uri="{9D8B030D-6E8A-4147-A177-3AD203B41FA5}">
                      <a16:colId xmlns:a16="http://schemas.microsoft.com/office/drawing/2014/main" val="3893006100"/>
                    </a:ext>
                  </a:extLst>
                </a:gridCol>
              </a:tblGrid>
              <a:tr h="782615">
                <a:tc gridSpan="3">
                  <a:txBody>
                    <a:bodyPr/>
                    <a:lstStyle/>
                    <a:p>
                      <a:pPr algn="ctr"/>
                      <a:r>
                        <a:rPr lang="hi-IN" sz="2800" dirty="0"/>
                        <a:t>मैं की क्रियाएँ (</a:t>
                      </a:r>
                      <a:r>
                        <a:rPr lang="en-IN" sz="2800" dirty="0"/>
                        <a:t>Activities of the Self</a:t>
                      </a:r>
                      <a:r>
                        <a:rPr lang="hi-IN" sz="2800" dirty="0"/>
                        <a:t>)</a:t>
                      </a:r>
                      <a:endParaRPr lang="en-IN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53218"/>
                  </a:ext>
                </a:extLst>
              </a:tr>
              <a:tr h="782615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hi-IN" sz="22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sym typeface="Arial"/>
                        </a:rPr>
                        <a:t>प्रामाणिकता</a:t>
                      </a:r>
                      <a:endParaRPr lang="en-IN" sz="2200" b="0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अनुभव</a:t>
                      </a:r>
                      <a:endParaRPr lang="en-IN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477994"/>
                  </a:ext>
                </a:extLst>
              </a:tr>
              <a:tr h="782615">
                <a:tc>
                  <a:txBody>
                    <a:bodyPr/>
                    <a:lstStyle/>
                    <a:p>
                      <a:pPr algn="ctr"/>
                      <a:endParaRPr lang="en-IN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संकल्प</a:t>
                      </a:r>
                      <a:endParaRPr lang="en-IN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बोध</a:t>
                      </a:r>
                      <a:endParaRPr lang="en-IN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981987"/>
                  </a:ext>
                </a:extLst>
              </a:tr>
              <a:tr h="782615"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इच्छा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चित्रण</a:t>
                      </a:r>
                      <a:endParaRPr lang="en-IN" sz="2200" dirty="0"/>
                    </a:p>
                    <a:p>
                      <a:pPr algn="ctr"/>
                      <a:r>
                        <a:rPr lang="en-IN" sz="2200" dirty="0"/>
                        <a:t>Imaging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चिंतन</a:t>
                      </a:r>
                    </a:p>
                    <a:p>
                      <a:pPr algn="ctr"/>
                      <a:endParaRPr lang="en-IN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166865"/>
                  </a:ext>
                </a:extLst>
              </a:tr>
              <a:tr h="782615"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विचार</a:t>
                      </a:r>
                      <a:endParaRPr lang="en-IN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विश्लेषण</a:t>
                      </a:r>
                      <a:endParaRPr lang="en-IN" sz="2200" dirty="0"/>
                    </a:p>
                    <a:p>
                      <a:pPr algn="ctr"/>
                      <a:r>
                        <a:rPr lang="en-IN" sz="2200" dirty="0"/>
                        <a:t>Analysing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तुलन</a:t>
                      </a:r>
                      <a:endParaRPr lang="en-IN" sz="2200" dirty="0"/>
                    </a:p>
                    <a:p>
                      <a:pPr algn="ctr"/>
                      <a:r>
                        <a:rPr lang="en-IN" sz="2200" dirty="0" err="1"/>
                        <a:t>Comparision</a:t>
                      </a:r>
                      <a:endParaRPr lang="en-IN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664540"/>
                  </a:ext>
                </a:extLst>
              </a:tr>
              <a:tr h="782615"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आशा</a:t>
                      </a:r>
                      <a:endParaRPr lang="en-IN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चयन</a:t>
                      </a:r>
                      <a:endParaRPr lang="en-IN" sz="2200" dirty="0"/>
                    </a:p>
                    <a:p>
                      <a:pPr algn="ctr"/>
                      <a:r>
                        <a:rPr lang="en-IN" sz="2200" dirty="0"/>
                        <a:t>Selecting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200" dirty="0"/>
                        <a:t>आस्वादन</a:t>
                      </a:r>
                      <a:endParaRPr lang="en-IN" sz="2200" dirty="0"/>
                    </a:p>
                    <a:p>
                      <a:pPr algn="ctr"/>
                      <a:r>
                        <a:rPr lang="en-IN" sz="2200" dirty="0"/>
                        <a:t>Tasting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74612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A344B7A-C102-24C9-17AF-C442645E0E59}"/>
              </a:ext>
            </a:extLst>
          </p:cNvPr>
          <p:cNvSpPr txBox="1"/>
          <p:nvPr/>
        </p:nvSpPr>
        <p:spPr>
          <a:xfrm>
            <a:off x="6530005" y="6221893"/>
            <a:ext cx="23853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200" dirty="0"/>
              <a:t>संवेदना</a:t>
            </a:r>
            <a:r>
              <a:rPr lang="en-IN" sz="2200" dirty="0"/>
              <a:t>/Sensation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65DF79-D93E-B14D-6477-2A325DB5F310}"/>
              </a:ext>
            </a:extLst>
          </p:cNvPr>
          <p:cNvSpPr txBox="1"/>
          <p:nvPr/>
        </p:nvSpPr>
        <p:spPr>
          <a:xfrm>
            <a:off x="119270" y="2226365"/>
            <a:ext cx="32202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200" dirty="0"/>
              <a:t>मान्यता</a:t>
            </a:r>
            <a:r>
              <a:rPr lang="en-IN" sz="2200" dirty="0"/>
              <a:t>/ Pre-conditioning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6D3A516-DCAC-1E0A-6A8C-70E9CF0D487E}"/>
              </a:ext>
            </a:extLst>
          </p:cNvPr>
          <p:cNvSpPr/>
          <p:nvPr/>
        </p:nvSpPr>
        <p:spPr>
          <a:xfrm>
            <a:off x="2206496" y="2822711"/>
            <a:ext cx="5178288" cy="323021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Curved Down 9">
            <a:extLst>
              <a:ext uri="{FF2B5EF4-FFF2-40B4-BE49-F238E27FC236}">
                <a16:creationId xmlns:a16="http://schemas.microsoft.com/office/drawing/2014/main" id="{1D975C0F-673A-0F74-30BE-EE898E3EC7B3}"/>
              </a:ext>
            </a:extLst>
          </p:cNvPr>
          <p:cNvSpPr/>
          <p:nvPr/>
        </p:nvSpPr>
        <p:spPr>
          <a:xfrm rot="1279037">
            <a:off x="1615353" y="2165731"/>
            <a:ext cx="2230692" cy="590538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F0CEF2ED-DBEF-510C-D45F-6E1D819A1ED6}"/>
              </a:ext>
            </a:extLst>
          </p:cNvPr>
          <p:cNvSpPr/>
          <p:nvPr/>
        </p:nvSpPr>
        <p:spPr>
          <a:xfrm rot="14585641">
            <a:off x="5315358" y="5846998"/>
            <a:ext cx="1332962" cy="742485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6041E444-F5C3-D623-0107-A9F2581BCCD4}"/>
              </a:ext>
            </a:extLst>
          </p:cNvPr>
          <p:cNvSpPr/>
          <p:nvPr/>
        </p:nvSpPr>
        <p:spPr>
          <a:xfrm>
            <a:off x="7001634" y="2438604"/>
            <a:ext cx="308112" cy="1143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A44ED8A-9C73-140F-BF95-D7A660B21536}"/>
              </a:ext>
            </a:extLst>
          </p:cNvPr>
          <p:cNvCxnSpPr/>
          <p:nvPr/>
        </p:nvCxnSpPr>
        <p:spPr>
          <a:xfrm flipH="1">
            <a:off x="3786809" y="5572468"/>
            <a:ext cx="457200" cy="649425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F39008B-D5DE-034A-10A3-5C198253C4B3}"/>
              </a:ext>
            </a:extLst>
          </p:cNvPr>
          <p:cNvCxnSpPr>
            <a:cxnSpLocks/>
          </p:cNvCxnSpPr>
          <p:nvPr/>
        </p:nvCxnSpPr>
        <p:spPr>
          <a:xfrm>
            <a:off x="4247324" y="5555905"/>
            <a:ext cx="457200" cy="665988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FDC4BDB-238F-925A-5080-DA1431D5AACE}"/>
              </a:ext>
            </a:extLst>
          </p:cNvPr>
          <p:cNvSpPr txBox="1"/>
          <p:nvPr/>
        </p:nvSpPr>
        <p:spPr>
          <a:xfrm>
            <a:off x="2276888" y="6087938"/>
            <a:ext cx="16689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200" dirty="0"/>
              <a:t>व्यवहार</a:t>
            </a:r>
            <a:r>
              <a:rPr lang="en-IN" sz="2200" dirty="0"/>
              <a:t>/ Behaviour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0CE4DF-D49B-3F3C-D9DB-960E08E80553}"/>
              </a:ext>
            </a:extLst>
          </p:cNvPr>
          <p:cNvSpPr txBox="1"/>
          <p:nvPr/>
        </p:nvSpPr>
        <p:spPr>
          <a:xfrm>
            <a:off x="4244009" y="6150887"/>
            <a:ext cx="1116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200" dirty="0"/>
              <a:t>कार्य</a:t>
            </a:r>
            <a:r>
              <a:rPr lang="en-IN" sz="2200" dirty="0"/>
              <a:t>/ 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1E1A78-5406-011A-6E37-3526DF73E237}"/>
              </a:ext>
            </a:extLst>
          </p:cNvPr>
          <p:cNvSpPr txBox="1"/>
          <p:nvPr/>
        </p:nvSpPr>
        <p:spPr>
          <a:xfrm>
            <a:off x="7155690" y="653500"/>
            <a:ext cx="238539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200" dirty="0"/>
              <a:t>सहज स्वीकृति के आधार पर जाँच-परख कर </a:t>
            </a:r>
            <a:r>
              <a:rPr lang="en-IN" sz="2200" dirty="0"/>
              <a:t>(Based on Natural Acceptance)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A006BA-B818-DD70-57AA-1E7FFE07460D}"/>
              </a:ext>
            </a:extLst>
          </p:cNvPr>
          <p:cNvSpPr txBox="1"/>
          <p:nvPr/>
        </p:nvSpPr>
        <p:spPr>
          <a:xfrm>
            <a:off x="7172010" y="2397428"/>
            <a:ext cx="35100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err="1">
                <a:solidFill>
                  <a:srgbClr val="00B050"/>
                </a:solidFill>
              </a:rPr>
              <a:t>स्वतंत्रता</a:t>
            </a:r>
            <a:r>
              <a:rPr lang="en-IN" sz="2400" dirty="0">
                <a:solidFill>
                  <a:srgbClr val="00B050"/>
                </a:solidFill>
              </a:rPr>
              <a:t>  </a:t>
            </a:r>
          </a:p>
          <a:p>
            <a:r>
              <a:rPr lang="en-IN" sz="2200" dirty="0">
                <a:solidFill>
                  <a:srgbClr val="00B050"/>
                </a:solidFill>
              </a:rPr>
              <a:t>Self-Organised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A006BA-B818-DD70-57AA-1E7FFE07460D}"/>
              </a:ext>
            </a:extLst>
          </p:cNvPr>
          <p:cNvSpPr txBox="1"/>
          <p:nvPr/>
        </p:nvSpPr>
        <p:spPr>
          <a:xfrm>
            <a:off x="6633420" y="5544460"/>
            <a:ext cx="3510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 err="1">
                <a:solidFill>
                  <a:srgbClr val="FF0000"/>
                </a:solidFill>
              </a:rPr>
              <a:t>परतंत्रता</a:t>
            </a:r>
            <a:r>
              <a:rPr lang="en-IN" sz="2200" dirty="0">
                <a:solidFill>
                  <a:srgbClr val="FF0000"/>
                </a:solidFill>
              </a:rPr>
              <a:t>   X</a:t>
            </a:r>
          </a:p>
          <a:p>
            <a:r>
              <a:rPr lang="en-IN" sz="2200" dirty="0">
                <a:solidFill>
                  <a:srgbClr val="FF0000"/>
                </a:solidFill>
              </a:rPr>
              <a:t>Enslavement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A006BA-B818-DD70-57AA-1E7FFE07460D}"/>
              </a:ext>
            </a:extLst>
          </p:cNvPr>
          <p:cNvSpPr txBox="1"/>
          <p:nvPr/>
        </p:nvSpPr>
        <p:spPr>
          <a:xfrm>
            <a:off x="-25616" y="1569235"/>
            <a:ext cx="3510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 err="1">
                <a:solidFill>
                  <a:srgbClr val="FF0000"/>
                </a:solidFill>
              </a:rPr>
              <a:t>परतंत्रता</a:t>
            </a:r>
            <a:r>
              <a:rPr lang="en-IN" sz="2200" dirty="0">
                <a:solidFill>
                  <a:srgbClr val="FF0000"/>
                </a:solidFill>
              </a:rPr>
              <a:t>   X</a:t>
            </a:r>
          </a:p>
          <a:p>
            <a:r>
              <a:rPr lang="en-IN" sz="2200" dirty="0">
                <a:solidFill>
                  <a:srgbClr val="FF0000"/>
                </a:solidFill>
              </a:rPr>
              <a:t>Enslavement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8538703" y="2494721"/>
            <a:ext cx="144117" cy="22120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8675874" y="2241358"/>
            <a:ext cx="447158" cy="47456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62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0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6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 dirty="0"/>
              <a:t>सारांश </a:t>
            </a:r>
            <a:r>
              <a:rPr lang="en-IN" sz="3200" dirty="0"/>
              <a:t>(Sum-up)</a:t>
            </a:r>
            <a:endParaRPr sz="3200" dirty="0"/>
          </a:p>
        </p:txBody>
      </p:sp>
      <p:graphicFrame>
        <p:nvGraphicFramePr>
          <p:cNvPr id="675" name="Google Shape;675;p63"/>
          <p:cNvGraphicFramePr/>
          <p:nvPr/>
        </p:nvGraphicFramePr>
        <p:xfrm>
          <a:off x="0" y="1219200"/>
          <a:ext cx="9144000" cy="5364150"/>
        </p:xfrm>
        <a:graphic>
          <a:graphicData uri="http://schemas.openxmlformats.org/drawingml/2006/table">
            <a:tbl>
              <a:tblPr firstRow="1" bandRow="1">
                <a:noFill/>
                <a:tableStyleId>{8D29B542-20A8-4328-9A50-1E1E75B79A07}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9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3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1800"/>
                        <a:t>जीने के विविध स्तर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1800"/>
                        <a:t>सह-अस्तित्व की अभिव्यक्ति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3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1800"/>
                        <a:t>अस्तित्व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1800"/>
                        <a:t>सह-अस्तित्व- व्यापक एवं प्रकृति के बीच- ऊर्जा-सम्पन्नता, स्वयं में व्यवस्था, समग्र व्यवस्था में भागीदारी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1800"/>
                        <a:t>प्रकृति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1800"/>
                        <a:t>परस्पर-पूरकता- चार अवस्थाओं के बीच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0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1800"/>
                        <a:t>समाज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1800"/>
                        <a:t>मानव लक्ष्य- समाधान, समृद्धि, अभय, सह-अस्तित्व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8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1800"/>
                        <a:t>परिवार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1800"/>
                        <a:t>भाव- विश्वास, सम्मान, स्नेह, ममता, वात्सल्य, कृतज्ञता, गौरव, श्रद्धा, प्रेम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8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1800"/>
                        <a:t>मानव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1800"/>
                        <a:t>मैं और शरीर का सह-अस्तित्व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1800"/>
                        <a:t>मैं में संयम, शरीर में स्वास्थ्य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i-IN" sz="1800"/>
                        <a:t>मैं में सह-अस्तित्व में अनुभव, बोध; सह-अस्तित्व का भाव, विचार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64"/>
          <p:cNvSpPr txBox="1">
            <a:spLocks noGrp="1"/>
          </p:cNvSpPr>
          <p:nvPr>
            <p:ph type="title"/>
          </p:nvPr>
        </p:nvSpPr>
        <p:spPr>
          <a:xfrm>
            <a:off x="0" y="76200"/>
            <a:ext cx="9144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आगे की योजना-  अध्ययन-अभ्यास</a:t>
            </a:r>
            <a:endParaRPr sz="3200"/>
          </a:p>
        </p:txBody>
      </p:sp>
      <p:sp>
        <p:nvSpPr>
          <p:cNvPr id="681" name="Google Shape;681;p64"/>
          <p:cNvSpPr txBox="1">
            <a:spLocks noGrp="1"/>
          </p:cNvSpPr>
          <p:nvPr>
            <p:ph type="body" idx="1"/>
          </p:nvPr>
        </p:nvSpPr>
        <p:spPr>
          <a:xfrm>
            <a:off x="0" y="12954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rPr lang="hi-IN" dirty="0"/>
              <a:t>A. सुबह में 2 घण्टा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पठन/श्रवण- 1घण्टा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स्मरण रखने योग्य बातें/निष्कर्ष- 10 मिनट (लिख लें)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इसके आधार पर आज की परिस्थिति में मेरे जीने का स्वरुप क्या बनता है; आज के अपने जीने में इसको कैसे ला सकते हैं- 30 मिनट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पहले जहाँ मैं ऐसा नहीं जी पाया था, वहाँ अब कैसे जी सकता हूँ- 10 मिनट 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जीने के संदर्भ में अंतिम निष्कर्ष- 10 मिनट (लिख लें)</a:t>
            </a:r>
            <a:endParaRPr dirty="0"/>
          </a:p>
          <a:p>
            <a:pPr marL="342900" lvl="0" indent="-2032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rPr lang="hi-IN" dirty="0"/>
              <a:t>B. दिन भर के जीने में </a:t>
            </a:r>
            <a:r>
              <a:rPr lang="hi-IN" b="1" dirty="0"/>
              <a:t>होशपूर्वक</a:t>
            </a:r>
            <a:r>
              <a:rPr lang="hi-IN" dirty="0"/>
              <a:t> जब जिस काम को कर रहे हैं, तब उससे जुड़े निष्कर्षों को अपने आचरण में लाएँ (ध्यान का स्वयं पर होना आवश्यक)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rPr lang="hi-IN" dirty="0"/>
              <a:t>	कठिन परिस्थिति में जाने के पहले 5-10 मिनट का समय लेकर स्वयं को सामान्य/सहज करें तथा जिन निष्कर्षों/नियमों के आधार पर अभी आचरण करना है, उसे स्मरण में ले आएँ तथा होशपूर्वक उसे जीयें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endParaRPr dirty="0"/>
          </a:p>
          <a:p>
            <a:pPr marL="342900" lvl="0" indent="-203200" algn="l" rtl="0"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65"/>
          <p:cNvSpPr txBox="1">
            <a:spLocks noGrp="1"/>
          </p:cNvSpPr>
          <p:nvPr>
            <p:ph type="title"/>
          </p:nvPr>
        </p:nvSpPr>
        <p:spPr>
          <a:xfrm>
            <a:off x="0" y="76202"/>
            <a:ext cx="9144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7142"/>
              <a:buFont typeface="Calibri"/>
              <a:buNone/>
            </a:pPr>
            <a:r>
              <a:rPr lang="hi-IN"/>
              <a:t>अध्ययन-अभ्यास</a:t>
            </a:r>
            <a:endParaRPr/>
          </a:p>
        </p:txBody>
      </p:sp>
      <p:sp>
        <p:nvSpPr>
          <p:cNvPr id="687" name="Google Shape;687;p65"/>
          <p:cNvSpPr txBox="1">
            <a:spLocks noGrp="1"/>
          </p:cNvSpPr>
          <p:nvPr>
            <p:ph type="body" idx="1"/>
          </p:nvPr>
        </p:nvSpPr>
        <p:spPr>
          <a:xfrm>
            <a:off x="0" y="12192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rPr lang="hi-IN" dirty="0"/>
              <a:t>C. रात में सोने के पहले 10 मिनट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जितना सोचा था, उसमें से क्या कर पाया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जो नहीं कर पाया, उसका कारण क्या था? उसे आगे कैसे ठीक कर सकते हैं?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दिन भर में हुई गलतियों के लिए- क्षमा करना, क्षमा माँग पाना</a:t>
            </a:r>
            <a:endParaRPr dirty="0"/>
          </a:p>
          <a:p>
            <a:pPr marL="342900" lvl="0" indent="-2032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endParaRPr dirty="0"/>
          </a:p>
          <a:p>
            <a:pPr marL="342900" lvl="0" indent="-2032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हर दिन Step A. के सभी निष्कर्ष cumulative होने आवश्यक हैं अर्थात पिछले दिन के निष्कर्ष के साथ जुड़ते रहें 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निष्कर्ष तो निकल गये; अब हमारे विचार इस अर्थ में संयमित हों-यह आवश्यक है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धीरे-धीरे इस समय का कुछ हिस्सा अभ्यास में लगाएँ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क्रम से अभ्यास बढ़ता जाएगा तथा पठन/श्रवण की आवश्यकता कम होती जाएगी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66"/>
          <p:cNvSpPr txBox="1">
            <a:spLocks noGrp="1"/>
          </p:cNvSpPr>
          <p:nvPr>
            <p:ph type="title"/>
          </p:nvPr>
        </p:nvSpPr>
        <p:spPr>
          <a:xfrm>
            <a:off x="-76200" y="304800"/>
            <a:ext cx="9144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hi-IN" sz="3200"/>
              <a:t>अध्ययन-अभ्यास</a:t>
            </a:r>
            <a:endParaRPr sz="3200"/>
          </a:p>
        </p:txBody>
      </p:sp>
      <p:sp>
        <p:nvSpPr>
          <p:cNvPr id="695" name="Google Shape;695;p66"/>
          <p:cNvSpPr txBox="1">
            <a:spLocks noGrp="1"/>
          </p:cNvSpPr>
          <p:nvPr>
            <p:ph type="body" idx="1"/>
          </p:nvPr>
        </p:nvSpPr>
        <p:spPr>
          <a:xfrm>
            <a:off x="0" y="1295400"/>
            <a:ext cx="91440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परिवार एवं समाज व्यवस्था में कुछ सार्थक भागीदारी करें- अपनी रुचि एवं योग्यता तथा समाज की आवश्यकता व अवसर के हिसाब से- औसतन 1 से 2 घण्टा प्रतिफल विहीन विधि से समाज के लिए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अध्ययन-अभ्यास तथा व्यवस्था में भागीदारी के कुछ सामूहिक कार्यक्रमों से जुड़े रहें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साप्ताहिक एवं मासिक मीटिंग में भागीदारी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साथ-साथ अध्ययन व चर्चा</a:t>
            </a:r>
            <a:endParaRPr dirty="0"/>
          </a:p>
          <a:p>
            <a:pPr marL="342900" lvl="0" indent="-342900" algn="l" rtl="0">
              <a:spcBef>
                <a:spcPts val="440"/>
              </a:spcBef>
              <a:spcAft>
                <a:spcPts val="1200"/>
              </a:spcAft>
              <a:buClr>
                <a:schemeClr val="dk1"/>
              </a:buClr>
              <a:buSzPts val="2200"/>
              <a:buFont typeface="Noto Sans Symbols"/>
              <a:buChar char="∙"/>
            </a:pPr>
            <a:r>
              <a:rPr lang="hi-IN" dirty="0"/>
              <a:t>स्वयं के निरीक्षण के संदर्भ में प्रतिदिन कुछ समय लगाएँ- अभ्यास; शुरुआती दिनों में guided अभ्यास बहुत सहयोगी है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41803</TotalTime>
  <Words>5887</Words>
  <Application>Microsoft Office PowerPoint</Application>
  <PresentationFormat>On-screen Show (4:3)</PresentationFormat>
  <Paragraphs>1017</Paragraphs>
  <Slides>88</Slides>
  <Notes>66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94" baseType="lpstr">
      <vt:lpstr>Times New Roman</vt:lpstr>
      <vt:lpstr>Tahoma</vt:lpstr>
      <vt:lpstr>Calibri</vt:lpstr>
      <vt:lpstr>Arial</vt:lpstr>
      <vt:lpstr>Noto Sans Symbols</vt:lpstr>
      <vt:lpstr>Simple Light</vt:lpstr>
      <vt:lpstr>मध्यस्थ दर्शन सह-अस्तित्ववाद</vt:lpstr>
      <vt:lpstr>कृतज्ञता</vt:lpstr>
      <vt:lpstr>मध्यस्थ दर्शन- एक परिचय</vt:lpstr>
      <vt:lpstr>मध्यस्थ दर्शन- एक परिचय</vt:lpstr>
      <vt:lpstr>सुख-समृद्धि पूर्वक जीते हुए मानव का स्वरूप</vt:lpstr>
      <vt:lpstr>सुख-समृद्धि पूर्वक जीते हुए मानव का स्वरूप</vt:lpstr>
      <vt:lpstr>सुख-समृद्धि पूर्वक जीते हुए मानव का स्वरूप</vt:lpstr>
      <vt:lpstr>सुख-समृद्धि पूर्वक जीते हुए मानव का स्वरूप</vt:lpstr>
      <vt:lpstr>सुख-समृद्धि पूर्वक जीते हुए मानव का स्वरूप</vt:lpstr>
      <vt:lpstr>सुख-समृद्धि पूर्वक जीते हुए मानव का स्वरूप</vt:lpstr>
      <vt:lpstr>सुख-समृद्धि पूर्वक जीते हुए मानव का स्वरूप</vt:lpstr>
      <vt:lpstr>सुख-समृद्धि पूर्वक जीते हुए मानव का स्वरूप</vt:lpstr>
      <vt:lpstr>सुख-समृद्धि पूर्वक जीते हुए मानव का स्वरूप</vt:lpstr>
      <vt:lpstr>सुख-समृद्धि पूर्वक जीते हुए मानव का स्वरूप</vt:lpstr>
      <vt:lpstr>सुख-समृद्धि पूर्वक जीते हुए मानव का स्वरूप</vt:lpstr>
      <vt:lpstr>विकसित परिवार एवं समाज का स्वरूप</vt:lpstr>
      <vt:lpstr>मध्यस्थ दर्शन- परिचय शिविर</vt:lpstr>
      <vt:lpstr>विकसित मानव का स्वरूप</vt:lpstr>
      <vt:lpstr>विकसित परिवार एवं समाज का स्वरूप</vt:lpstr>
      <vt:lpstr>मानव की मूल चाहना (Basic Human Aspiration)</vt:lpstr>
      <vt:lpstr>अध्ययन विधि (Process of Self-Exploration)</vt:lpstr>
      <vt:lpstr>सुख (Happiness)</vt:lpstr>
      <vt:lpstr>दुख (Unhappiness)</vt:lpstr>
      <vt:lpstr>सहज स्वीकृति के बारे में About the natural acceptance </vt:lpstr>
      <vt:lpstr>जीने का फैलाव Scope of Living</vt:lpstr>
      <vt:lpstr>मानव का लक्ष्य एवं कार्यक्रम  Human Aspiration and Program of action for its fulfilment</vt:lpstr>
      <vt:lpstr>स्वयं/मानव को समझना (Harmony in the Human-Being)</vt:lpstr>
      <vt:lpstr>सुविधा से सम्मान पाने के प्रयास में...</vt:lpstr>
      <vt:lpstr>स्वयं/मानव को समझना</vt:lpstr>
      <vt:lpstr>स्वयं/मानव को समझना</vt:lpstr>
      <vt:lpstr>PowerPoint Presentation</vt:lpstr>
      <vt:lpstr>शरीर के साथ व्यवस्था Harmony with the body</vt:lpstr>
      <vt:lpstr>आवश्यकता की पहचान के अभाव में</vt:lpstr>
      <vt:lpstr>धन/सुविधा की आवश्यकता</vt:lpstr>
      <vt:lpstr>मानव का लक्ष्य एवं कार्यक्रम  Human Aspiration and Program of action for its fulfilment</vt:lpstr>
      <vt:lpstr>परिवार में व्यवस्था (Harmony in the Family)</vt:lpstr>
      <vt:lpstr>संबंध में होने वाली कुछ सामान्य चूक  Common mistakes that we do in Relationship</vt:lpstr>
      <vt:lpstr>संबंध में होने वाली कुछ सामान्य चूक  Common mistakes that we do in Relationship</vt:lpstr>
      <vt:lpstr>विश्वास (Trust)</vt:lpstr>
      <vt:lpstr>विश्वास (Trust)</vt:lpstr>
      <vt:lpstr>विश्वास (Trust)</vt:lpstr>
      <vt:lpstr>विश्वास (Trust)</vt:lpstr>
      <vt:lpstr>सम्मान (Respect)</vt:lpstr>
      <vt:lpstr>सम्मान</vt:lpstr>
      <vt:lpstr>सम्मान</vt:lpstr>
      <vt:lpstr>सम्मान</vt:lpstr>
      <vt:lpstr>अभी सम्मान के नाम पर भेद</vt:lpstr>
      <vt:lpstr>सम्मान-अरहस्यता के अभ्यास हेतु</vt:lpstr>
      <vt:lpstr>स्नेह (Affection)</vt:lpstr>
      <vt:lpstr>स्नेह</vt:lpstr>
      <vt:lpstr>स्नेह के अभाव का कारण</vt:lpstr>
      <vt:lpstr>वात्सल्य, ममता (Guidance, Care)</vt:lpstr>
      <vt:lpstr>कृतज्ञता, गौरव, श्रद्धा (Gratitude, Glory, Reverence)</vt:lpstr>
      <vt:lpstr>प्रेम (Love)</vt:lpstr>
      <vt:lpstr>सम्बंध में 9 भाव (स्थापित मूल्य)</vt:lpstr>
      <vt:lpstr>संवाद- सुनने के लिए    </vt:lpstr>
      <vt:lpstr>संवाद के चार चरण</vt:lpstr>
      <vt:lpstr>निरीक्षण</vt:lpstr>
      <vt:lpstr>निरीक्षण</vt:lpstr>
      <vt:lpstr>निरीक्षण तथा जजमेंट के कुछ उदाहरण</vt:lpstr>
      <vt:lpstr>सटीक निरीक्षण का फल</vt:lpstr>
      <vt:lpstr>संवाद कैसे    </vt:lpstr>
      <vt:lpstr>परिवार में जीने के संदर्भ में</vt:lpstr>
      <vt:lpstr>मानव का लक्ष्य एवं कार्यक्रम  Human Aspiration and Program of action for its fulfilment</vt:lpstr>
      <vt:lpstr>समाज में व्यवस्था (Harmony in the Society)</vt:lpstr>
      <vt:lpstr>समाज में व्यवस्था</vt:lpstr>
      <vt:lpstr>शिक्षा संस्कार</vt:lpstr>
      <vt:lpstr>न्याय सुरक्षा</vt:lpstr>
      <vt:lpstr>स्वास्थ्य संयम</vt:lpstr>
      <vt:lpstr>उत्पादन कार्य</vt:lpstr>
      <vt:lpstr>उत्पादन कार्य</vt:lpstr>
      <vt:lpstr>विनिमय कोष</vt:lpstr>
      <vt:lpstr>समाज में व्यवस्था</vt:lpstr>
      <vt:lpstr>मानव एवं मानवीय व्यवस्था का अंतर्सम्बंध</vt:lpstr>
      <vt:lpstr>मानव का लक्ष्य एवं कार्यक्रम  Human Aspiration and Program of action for its fulfilment</vt:lpstr>
      <vt:lpstr>प्रकृति में व्यवस्था (Harmony in the Nature)</vt:lpstr>
      <vt:lpstr>प्रकृति में व्यवस्था</vt:lpstr>
      <vt:lpstr>PowerPoint Presentation</vt:lpstr>
      <vt:lpstr>PowerPoint Presentation</vt:lpstr>
      <vt:lpstr>शासन या व्यवस्था</vt:lpstr>
      <vt:lpstr>मानव का लक्ष्य एवं कार्यक्रम  Human Aspiration and Program of action for its fulfilment</vt:lpstr>
      <vt:lpstr>अस्तित्व में व्यवस्था (Harmony in the Existence)</vt:lpstr>
      <vt:lpstr>PowerPoint Presentation</vt:lpstr>
      <vt:lpstr>PowerPoint Presentation</vt:lpstr>
      <vt:lpstr>सारांश (Sum-up)</vt:lpstr>
      <vt:lpstr>आगे की योजना-  अध्ययन-अभ्यास</vt:lpstr>
      <vt:lpstr>अध्ययन-अभ्यास</vt:lpstr>
      <vt:lpstr>अध्ययन-अभ्यास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मध्यस्थ दर्शन सह-अस्तित्ववाद</dc:title>
  <dc:creator>2023</dc:creator>
  <cp:lastModifiedBy>shyamk707 shyamk707</cp:lastModifiedBy>
  <cp:revision>44</cp:revision>
  <cp:lastPrinted>2026-05-21T11:04:21Z</cp:lastPrinted>
  <dcterms:created xsi:type="dcterms:W3CDTF">2006-08-16T00:00:00Z</dcterms:created>
  <dcterms:modified xsi:type="dcterms:W3CDTF">2026-06-12T12:46:02Z</dcterms:modified>
</cp:coreProperties>
</file>