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7441" r:id="rId2"/>
  </p:sldMasterIdLst>
  <p:notesMasterIdLst>
    <p:notesMasterId r:id="rId163"/>
  </p:notesMasterIdLst>
  <p:handoutMasterIdLst>
    <p:handoutMasterId r:id="rId164"/>
  </p:handoutMasterIdLst>
  <p:sldIdLst>
    <p:sldId id="2452" r:id="rId3"/>
    <p:sldId id="2399" r:id="rId4"/>
    <p:sldId id="2455" r:id="rId5"/>
    <p:sldId id="2456" r:id="rId6"/>
    <p:sldId id="2457" r:id="rId7"/>
    <p:sldId id="2459" r:id="rId8"/>
    <p:sldId id="2458" r:id="rId9"/>
    <p:sldId id="2465" r:id="rId10"/>
    <p:sldId id="2511" r:id="rId11"/>
    <p:sldId id="350" r:id="rId12"/>
    <p:sldId id="2460" r:id="rId13"/>
    <p:sldId id="2461" r:id="rId14"/>
    <p:sldId id="2542" r:id="rId15"/>
    <p:sldId id="2466" r:id="rId16"/>
    <p:sldId id="2584" r:id="rId17"/>
    <p:sldId id="2585" r:id="rId18"/>
    <p:sldId id="2544" r:id="rId19"/>
    <p:sldId id="2462" r:id="rId20"/>
    <p:sldId id="2553" r:id="rId21"/>
    <p:sldId id="2495" r:id="rId22"/>
    <p:sldId id="2496" r:id="rId23"/>
    <p:sldId id="2497" r:id="rId24"/>
    <p:sldId id="2574" r:id="rId25"/>
    <p:sldId id="2543" r:id="rId26"/>
    <p:sldId id="2467" r:id="rId27"/>
    <p:sldId id="2498" r:id="rId28"/>
    <p:sldId id="2446" r:id="rId29"/>
    <p:sldId id="607" r:id="rId30"/>
    <p:sldId id="2586" r:id="rId31"/>
    <p:sldId id="608" r:id="rId32"/>
    <p:sldId id="609" r:id="rId33"/>
    <p:sldId id="610" r:id="rId34"/>
    <p:sldId id="611" r:id="rId35"/>
    <p:sldId id="613" r:id="rId36"/>
    <p:sldId id="616" r:id="rId37"/>
    <p:sldId id="2504" r:id="rId38"/>
    <p:sldId id="2416" r:id="rId39"/>
    <p:sldId id="2469" r:id="rId40"/>
    <p:sldId id="2470" r:id="rId41"/>
    <p:sldId id="2463" r:id="rId42"/>
    <p:sldId id="2491" r:id="rId43"/>
    <p:sldId id="2512" r:id="rId44"/>
    <p:sldId id="2474" r:id="rId45"/>
    <p:sldId id="2464" r:id="rId46"/>
    <p:sldId id="576" r:id="rId47"/>
    <p:sldId id="577" r:id="rId48"/>
    <p:sldId id="2471" r:id="rId49"/>
    <p:sldId id="2581" r:id="rId50"/>
    <p:sldId id="2582" r:id="rId51"/>
    <p:sldId id="2583" r:id="rId52"/>
    <p:sldId id="2576" r:id="rId53"/>
    <p:sldId id="2577" r:id="rId54"/>
    <p:sldId id="2589" r:id="rId55"/>
    <p:sldId id="2420" r:id="rId56"/>
    <p:sldId id="2421" r:id="rId57"/>
    <p:sldId id="2438" r:id="rId58"/>
    <p:sldId id="2422" r:id="rId59"/>
    <p:sldId id="300" r:id="rId60"/>
    <p:sldId id="2424" r:id="rId61"/>
    <p:sldId id="2423" r:id="rId62"/>
    <p:sldId id="2437" r:id="rId63"/>
    <p:sldId id="2550" r:id="rId64"/>
    <p:sldId id="2554" r:id="rId65"/>
    <p:sldId id="2516" r:id="rId66"/>
    <p:sldId id="618" r:id="rId67"/>
    <p:sldId id="2588" r:id="rId68"/>
    <p:sldId id="2587" r:id="rId69"/>
    <p:sldId id="2590" r:id="rId70"/>
    <p:sldId id="2551" r:id="rId71"/>
    <p:sldId id="2560" r:id="rId72"/>
    <p:sldId id="2555" r:id="rId73"/>
    <p:sldId id="2514" r:id="rId74"/>
    <p:sldId id="2475" r:id="rId75"/>
    <p:sldId id="2476" r:id="rId76"/>
    <p:sldId id="2556" r:id="rId77"/>
    <p:sldId id="2425" r:id="rId78"/>
    <p:sldId id="2426" r:id="rId79"/>
    <p:sldId id="2548" r:id="rId80"/>
    <p:sldId id="2549" r:id="rId81"/>
    <p:sldId id="2573" r:id="rId82"/>
    <p:sldId id="2572" r:id="rId83"/>
    <p:sldId id="2246" r:id="rId84"/>
    <p:sldId id="2353" r:id="rId85"/>
    <p:sldId id="418" r:id="rId86"/>
    <p:sldId id="2427" r:id="rId87"/>
    <p:sldId id="2547" r:id="rId88"/>
    <p:sldId id="2518" r:id="rId89"/>
    <p:sldId id="2428" r:id="rId90"/>
    <p:sldId id="2429" r:id="rId91"/>
    <p:sldId id="2519" r:id="rId92"/>
    <p:sldId id="2431" r:id="rId93"/>
    <p:sldId id="2557" r:id="rId94"/>
    <p:sldId id="2435" r:id="rId95"/>
    <p:sldId id="2434" r:id="rId96"/>
    <p:sldId id="2447" r:id="rId97"/>
    <p:sldId id="2571" r:id="rId98"/>
    <p:sldId id="2432" r:id="rId99"/>
    <p:sldId id="2445" r:id="rId100"/>
    <p:sldId id="2439" r:id="rId101"/>
    <p:sldId id="2440" r:id="rId102"/>
    <p:sldId id="2441" r:id="rId103"/>
    <p:sldId id="2448" r:id="rId104"/>
    <p:sldId id="2449" r:id="rId105"/>
    <p:sldId id="2450" r:id="rId106"/>
    <p:sldId id="2520" r:id="rId107"/>
    <p:sldId id="2209" r:id="rId108"/>
    <p:sldId id="2210" r:id="rId109"/>
    <p:sldId id="2211" r:id="rId110"/>
    <p:sldId id="2212" r:id="rId111"/>
    <p:sldId id="2213" r:id="rId112"/>
    <p:sldId id="307" r:id="rId113"/>
    <p:sldId id="2222" r:id="rId114"/>
    <p:sldId id="2454" r:id="rId115"/>
    <p:sldId id="308" r:id="rId116"/>
    <p:sldId id="2521" r:id="rId117"/>
    <p:sldId id="309" r:id="rId118"/>
    <p:sldId id="2522" r:id="rId119"/>
    <p:sldId id="554" r:id="rId120"/>
    <p:sldId id="2214" r:id="rId121"/>
    <p:sldId id="2216" r:id="rId122"/>
    <p:sldId id="2217" r:id="rId123"/>
    <p:sldId id="2451" r:id="rId124"/>
    <p:sldId id="329" r:id="rId125"/>
    <p:sldId id="282" r:id="rId126"/>
    <p:sldId id="2473" r:id="rId127"/>
    <p:sldId id="664" r:id="rId128"/>
    <p:sldId id="665" r:id="rId129"/>
    <p:sldId id="678" r:id="rId130"/>
    <p:sldId id="284" r:id="rId131"/>
    <p:sldId id="621" r:id="rId132"/>
    <p:sldId id="668" r:id="rId133"/>
    <p:sldId id="2507" r:id="rId134"/>
    <p:sldId id="2321" r:id="rId135"/>
    <p:sldId id="2546" r:id="rId136"/>
    <p:sldId id="2526" r:id="rId137"/>
    <p:sldId id="2525" r:id="rId138"/>
    <p:sldId id="2561" r:id="rId139"/>
    <p:sldId id="2417" r:id="rId140"/>
    <p:sldId id="2559" r:id="rId141"/>
    <p:sldId id="2539" r:id="rId142"/>
    <p:sldId id="2540" r:id="rId143"/>
    <p:sldId id="2541" r:id="rId144"/>
    <p:sldId id="2565" r:id="rId145"/>
    <p:sldId id="2528" r:id="rId146"/>
    <p:sldId id="2531" r:id="rId147"/>
    <p:sldId id="2545" r:id="rId148"/>
    <p:sldId id="2533" r:id="rId149"/>
    <p:sldId id="2527" r:id="rId150"/>
    <p:sldId id="2529" r:id="rId151"/>
    <p:sldId id="2530" r:id="rId152"/>
    <p:sldId id="2534" r:id="rId153"/>
    <p:sldId id="2535" r:id="rId154"/>
    <p:sldId id="2532" r:id="rId155"/>
    <p:sldId id="2486" r:id="rId156"/>
    <p:sldId id="2487" r:id="rId157"/>
    <p:sldId id="2481" r:id="rId158"/>
    <p:sldId id="2482" r:id="rId159"/>
    <p:sldId id="2484" r:id="rId160"/>
    <p:sldId id="2485" r:id="rId161"/>
    <p:sldId id="345" r:id="rId16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23">
          <p15:clr>
            <a:srgbClr val="A4A3A4"/>
          </p15:clr>
        </p15:guide>
        <p15:guide id="3" orient="horz" pos="3888">
          <p15:clr>
            <a:srgbClr val="A4A3A4"/>
          </p15:clr>
        </p15:guide>
        <p15:guide id="4" orient="horz" pos="659">
          <p15:clr>
            <a:srgbClr val="A4A3A4"/>
          </p15:clr>
        </p15:guide>
        <p15:guide id="5" orient="horz" pos="1344">
          <p15:clr>
            <a:srgbClr val="A4A3A4"/>
          </p15:clr>
        </p15:guide>
        <p15:guide id="6" pos="5568">
          <p15:clr>
            <a:srgbClr val="A4A3A4"/>
          </p15:clr>
        </p15:guide>
        <p15:guide id="7" pos="192">
          <p15:clr>
            <a:srgbClr val="A4A3A4"/>
          </p15:clr>
        </p15:guide>
        <p15:guide id="8" pos="4512">
          <p15:clr>
            <a:srgbClr val="A4A3A4"/>
          </p15:clr>
        </p15:guide>
        <p15:guide id="9">
          <p15:clr>
            <a:srgbClr val="A4A3A4"/>
          </p15:clr>
        </p15:guide>
        <p15:guide id="10" pos="2936">
          <p15:clr>
            <a:srgbClr val="A4A3A4"/>
          </p15:clr>
        </p15:guide>
        <p15:guide id="11" pos="282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0082"/>
    <a:srgbClr val="1E00AA"/>
    <a:srgbClr val="5FD020"/>
    <a:srgbClr val="BEBEBE"/>
    <a:srgbClr val="990000"/>
    <a:srgbClr val="800080"/>
    <a:srgbClr val="0000F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2" autoAdjust="0"/>
    <p:restoredTop sz="95642" autoAdjust="0"/>
  </p:normalViewPr>
  <p:slideViewPr>
    <p:cSldViewPr>
      <p:cViewPr varScale="1">
        <p:scale>
          <a:sx n="81" d="100"/>
          <a:sy n="81" d="100"/>
        </p:scale>
        <p:origin x="1344" y="48"/>
      </p:cViewPr>
      <p:guideLst>
        <p:guide orient="horz" pos="2160"/>
        <p:guide orient="horz" pos="323"/>
        <p:guide orient="horz" pos="3888"/>
        <p:guide orient="horz" pos="659"/>
        <p:guide orient="horz" pos="1344"/>
        <p:guide pos="5568"/>
        <p:guide pos="192"/>
        <p:guide pos="4512"/>
        <p:guide/>
        <p:guide pos="2936"/>
        <p:guide pos="282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173"/>
    </p:cViewPr>
  </p:sorterViewPr>
  <p:notesViewPr>
    <p:cSldViewPr>
      <p:cViewPr varScale="1">
        <p:scale>
          <a:sx n="56" d="100"/>
          <a:sy n="56" d="100"/>
        </p:scale>
        <p:origin x="-181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handoutMaster" Target="handoutMasters/handoutMaster1.xml"/><Relationship Id="rId16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commentAuthors" Target="commentAuthor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7D44DBC-1883-45DD-9664-9C2B658C1915}" type="datetimeFigureOut">
              <a:rPr lang="en-US"/>
              <a:pPr>
                <a:defRPr/>
              </a:pPr>
              <a:t>7/20/2025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589D508E-BBC3-42F5-979A-6A20DFB87E1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9D88DBE4-4AFB-4298-ABF4-886979A933BE}" type="datetimeFigureOut">
              <a:rPr lang="en-US"/>
              <a:pPr>
                <a:defRPr/>
              </a:pPr>
              <a:t>7/20/2025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E3FD911A-DBF7-400A-92BF-1902D49BB1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bwMode="auto">
          <a:noFill/>
          <a:ln>
            <a:solidFill>
              <a:srgbClr val="000000"/>
            </a:solidFill>
            <a:miter lim="800000"/>
            <a:headEnd/>
            <a:tailEnd/>
          </a:ln>
        </p:spPr>
      </p:sp>
      <p:sp>
        <p:nvSpPr>
          <p:cNvPr id="2467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0105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White">
      <p:bgPr>
        <a:solidFill>
          <a:srgbClr val="4B0082"/>
        </a:solidFill>
        <a:effectLst/>
      </p:bgPr>
    </p:bg>
    <p:spTree>
      <p:nvGrpSpPr>
        <p:cNvPr id="1" name=""/>
        <p:cNvGrpSpPr/>
        <p:nvPr/>
      </p:nvGrpSpPr>
      <p:grpSpPr>
        <a:xfrm>
          <a:off x="0" y="0"/>
          <a:ext cx="0" cy="0"/>
          <a:chOff x="0" y="0"/>
          <a:chExt cx="0" cy="0"/>
        </a:xfrm>
      </p:grpSpPr>
      <p:sp>
        <p:nvSpPr>
          <p:cNvPr id="305154" name="Text Placeholder 7"/>
          <p:cNvSpPr>
            <a:spLocks noGrp="1"/>
          </p:cNvSpPr>
          <p:nvPr>
            <p:ph type="subTitle" idx="1"/>
          </p:nvPr>
        </p:nvSpPr>
        <p:spPr bwMode="invGray">
          <a:xfrm>
            <a:off x="1281953" y="3900488"/>
            <a:ext cx="5880847" cy="366712"/>
          </a:xfrm>
          <a:prstGeom prst="rect">
            <a:avLst/>
          </a:prstGeom>
        </p:spPr>
        <p:txBody>
          <a:bodyPr>
            <a:spAutoFit/>
          </a:bodyPr>
          <a:lstStyle>
            <a:lvl1pPr marL="0" indent="0">
              <a:buFontTx/>
              <a:buNone/>
              <a:defRPr sz="1800" b="0" smtClean="0">
                <a:solidFill>
                  <a:schemeClr val="bg1"/>
                </a:solidFill>
                <a:latin typeface="Arial" charset="0"/>
              </a:defRPr>
            </a:lvl1pPr>
          </a:lstStyle>
          <a:p>
            <a:r>
              <a:rPr lang="en-US"/>
              <a:t>Click to edit Master subtitle style</a:t>
            </a:r>
            <a:endParaRPr lang="en-US" dirty="0"/>
          </a:p>
        </p:txBody>
      </p:sp>
      <p:sp>
        <p:nvSpPr>
          <p:cNvPr id="305156" name="Rectangle 5"/>
          <p:cNvSpPr>
            <a:spLocks noGrp="1" noChangeArrowheads="1"/>
          </p:cNvSpPr>
          <p:nvPr>
            <p:ph type="ctrTitle"/>
          </p:nvPr>
        </p:nvSpPr>
        <p:spPr bwMode="invGray">
          <a:xfrm>
            <a:off x="1281953" y="2286000"/>
            <a:ext cx="5880847" cy="1231106"/>
          </a:xfrm>
          <a:prstGeom prst="rect">
            <a:avLst/>
          </a:prstGeom>
        </p:spPr>
        <p:txBody>
          <a:bodyPr anchor="b">
            <a:noAutofit/>
          </a:bodyPr>
          <a:lstStyle>
            <a:lvl1pPr>
              <a:defRPr sz="4000" smtClean="0">
                <a:latin typeface="Arial" charset="0"/>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76202"/>
            <a:ext cx="9144000" cy="380999"/>
          </a:xfrm>
          <a:prstGeom prst="rect">
            <a:avLst/>
          </a:prstGeom>
        </p:spPr>
        <p:txBody>
          <a:body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76202"/>
            <a:ext cx="9144000" cy="380999"/>
          </a:xfrm>
          <a:prstGeom prst="rect">
            <a:avLst/>
          </a:prstGeom>
        </p:spPr>
        <p:txBody>
          <a:bodyPr/>
          <a:lstStyle/>
          <a:p>
            <a:r>
              <a:rPr lang="en-US" dirty="0"/>
              <a:t>Click to edit Master title style</a:t>
            </a:r>
          </a:p>
        </p:txBody>
      </p:sp>
      <p:sp>
        <p:nvSpPr>
          <p:cNvPr id="7" name="Text Placeholder 7"/>
          <p:cNvSpPr>
            <a:spLocks noGrp="1"/>
          </p:cNvSpPr>
          <p:nvPr>
            <p:ph type="body" sz="quarter" idx="13"/>
          </p:nvPr>
        </p:nvSpPr>
        <p:spPr>
          <a:xfrm>
            <a:off x="0" y="609600"/>
            <a:ext cx="9144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380999"/>
          </a:xfrm>
          <a:prstGeom prst="rect">
            <a:avLst/>
          </a:prstGeom>
        </p:spPr>
        <p:txBody>
          <a:bodyPr/>
          <a:lstStyle/>
          <a:p>
            <a:r>
              <a:rPr lang="en-US" dirty="0"/>
              <a:t>Click to edit Master title style</a:t>
            </a:r>
          </a:p>
        </p:txBody>
      </p:sp>
      <p:sp>
        <p:nvSpPr>
          <p:cNvPr id="8" name="Text Placeholder 7"/>
          <p:cNvSpPr>
            <a:spLocks noGrp="1"/>
          </p:cNvSpPr>
          <p:nvPr>
            <p:ph type="body" sz="quarter" idx="13"/>
          </p:nvPr>
        </p:nvSpPr>
        <p:spPr>
          <a:xfrm>
            <a:off x="0" y="609600"/>
            <a:ext cx="9144000" cy="5943600"/>
          </a:xfrm>
          <a:prstGeom prst="rect">
            <a:avLst/>
          </a:prstGeom>
        </p:spPr>
        <p:txBody>
          <a:bodyPr>
            <a:normAutofit/>
          </a:bodyPr>
          <a:lstStyle>
            <a:lvl1pPr algn="l" defTabSz="914400" rtl="0" eaLnBrk="1" latinLnBrk="0" hangingPunct="1">
              <a:spcBef>
                <a:spcPct val="20000"/>
              </a:spcBef>
              <a:buFont typeface="Symbol" pitchFamily="18" charset="2"/>
              <a:buChar char="·"/>
              <a:defRPr lang="en-US" sz="2200" b="0" kern="1200" dirty="0" smtClean="0">
                <a:solidFill>
                  <a:schemeClr val="tx1"/>
                </a:solidFill>
                <a:latin typeface="Arial" pitchFamily="34" charset="0"/>
                <a:ea typeface="+mn-ea"/>
                <a:cs typeface="Arial" pitchFamily="34" charset="0"/>
              </a:defRPr>
            </a:lvl1pPr>
            <a:lvl2pPr algn="l" defTabSz="914400" rtl="0" eaLnBrk="1" latinLnBrk="0" hangingPunct="1">
              <a:spcBef>
                <a:spcPct val="20000"/>
              </a:spcBef>
              <a:buFont typeface="Wingdings" pitchFamily="2" charset="2"/>
              <a:buChar char="§"/>
              <a:defRPr lang="en-US" sz="2000" b="0" kern="1200" dirty="0" smtClean="0">
                <a:solidFill>
                  <a:schemeClr val="tx1"/>
                </a:solidFill>
                <a:latin typeface="Arial" pitchFamily="34" charset="0"/>
                <a:ea typeface="+mn-ea"/>
                <a:cs typeface="Arial" pitchFamily="34" charset="0"/>
              </a:defRPr>
            </a:lvl2pPr>
            <a:lvl3pPr algn="l" defTabSz="914400" rtl="0" eaLnBrk="1" latinLnBrk="0" hangingPunct="1">
              <a:spcBef>
                <a:spcPct val="20000"/>
              </a:spcBef>
              <a:buFont typeface="Symbol" pitchFamily="18" charset="2"/>
              <a:buChar char="-"/>
              <a:defRPr lang="en-US" sz="1800" kern="1200" dirty="0" smtClean="0">
                <a:solidFill>
                  <a:schemeClr val="tx1"/>
                </a:solidFill>
                <a:latin typeface="Arial" pitchFamily="34" charset="0"/>
                <a:ea typeface="+mn-ea"/>
                <a:cs typeface="Arial" pitchFamily="34" charset="0"/>
              </a:defRPr>
            </a:lvl3pPr>
            <a:lvl4pPr algn="l" defTabSz="914400" rtl="0" eaLnBrk="1" latinLnBrk="0" hangingPunct="1">
              <a:spcBef>
                <a:spcPct val="20000"/>
              </a:spcBef>
              <a:buFont typeface="Symbol" pitchFamily="18" charset="2"/>
              <a:buChar char="-"/>
              <a:defRPr lang="en-US" sz="1600" kern="1200" dirty="0" smtClean="0">
                <a:solidFill>
                  <a:schemeClr val="tx1"/>
                </a:solidFill>
                <a:latin typeface="Arial" pitchFamily="34" charset="0"/>
                <a:ea typeface="+mn-ea"/>
                <a:cs typeface="Arial" pitchFamily="34" charset="0"/>
              </a:defRPr>
            </a:lvl4pPr>
            <a:lvl5pPr algn="l" defTabSz="914400" rtl="0" eaLnBrk="1" latinLnBrk="0" hangingPunct="1">
              <a:spcBef>
                <a:spcPct val="20000"/>
              </a:spcBef>
              <a:buFont typeface="Symbol" pitchFamily="18" charset="2"/>
              <a:buChar char="&gt;"/>
              <a:defRPr lang="en-US" sz="1600" kern="1200" dirty="0" smtClean="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770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0" y="0"/>
            <a:ext cx="9144000" cy="500063"/>
          </a:xfrm>
          <a:prstGeom prst="rect">
            <a:avLst/>
          </a:prstGeom>
          <a:solidFill>
            <a:srgbClr val="4B0082"/>
          </a:solidFill>
          <a:ln>
            <a:noFill/>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a:solidFill>
                <a:srgbClr val="FFFFFF"/>
              </a:solidFill>
              <a:latin typeface="Calibri" panose="020F0502020204030204" pitchFamily="34" charset="0"/>
            </a:endParaRPr>
          </a:p>
        </p:txBody>
      </p:sp>
      <p:sp>
        <p:nvSpPr>
          <p:cNvPr id="1027" name="Rectangle 27"/>
          <p:cNvSpPr>
            <a:spLocks noChangeArrowheads="1"/>
          </p:cNvSpPr>
          <p:nvPr/>
        </p:nvSpPr>
        <p:spPr bwMode="auto">
          <a:xfrm flipV="1">
            <a:off x="0" y="6572250"/>
            <a:ext cx="9144000" cy="304800"/>
          </a:xfrm>
          <a:prstGeom prst="rect">
            <a:avLst/>
          </a:prstGeom>
          <a:solidFill>
            <a:srgbClr val="BEBEBE"/>
          </a:solidFill>
          <a:ln>
            <a:noFill/>
          </a:ln>
        </p:spPr>
        <p:txBody>
          <a:bodyPr rot="1080000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a:solidFill>
                <a:srgbClr val="FFFFFF"/>
              </a:solidFill>
              <a:latin typeface="Calibri" panose="020F0502020204030204" pitchFamily="34" charset="0"/>
            </a:endParaRPr>
          </a:p>
        </p:txBody>
      </p:sp>
      <p:sp>
        <p:nvSpPr>
          <p:cNvPr id="1043" name="Slide Number Placeholder 5"/>
          <p:cNvSpPr txBox="1">
            <a:spLocks/>
          </p:cNvSpPr>
          <p:nvPr/>
        </p:nvSpPr>
        <p:spPr bwMode="auto">
          <a:xfrm>
            <a:off x="8715375" y="6572250"/>
            <a:ext cx="428625" cy="293688"/>
          </a:xfrm>
          <a:prstGeom prst="rect">
            <a:avLst/>
          </a:prstGeom>
          <a:noFill/>
          <a:ln w="9525">
            <a:noFill/>
            <a:miter lim="800000"/>
            <a:headEnd/>
            <a:tailEnd/>
          </a:ln>
        </p:spPr>
        <p:txBody>
          <a:bodyPr anchor="ctr"/>
          <a:lstStyle/>
          <a:p>
            <a:pPr algn="r" eaLnBrk="1" hangingPunct="1">
              <a:defRPr/>
            </a:pPr>
            <a:fld id="{E2EE2F4F-DFBE-4305-99E8-48FB937E11EE}" type="slidenum">
              <a:rPr lang="en-US" altLang="en-US" sz="800"/>
              <a:pPr algn="r" eaLnBrk="1" hangingPunct="1">
                <a:defRPr/>
              </a:pPr>
              <a:t>‹#›</a:t>
            </a:fld>
            <a:endParaRPr lang="en-US" altLang="en-US" sz="800"/>
          </a:p>
        </p:txBody>
      </p:sp>
    </p:spTree>
  </p:cSld>
  <p:clrMap bg1="lt1" tx1="dk1" bg2="lt2" tx2="dk2" accent1="accent1" accent2="accent2" accent3="accent3" accent4="accent4" accent5="accent5" accent6="accent6" hlink="hlink" folHlink="folHlink"/>
  <p:sldLayoutIdLst>
    <p:sldLayoutId id="2147487440" r:id="rId1"/>
    <p:sldLayoutId id="2147487434" r:id="rId2"/>
    <p:sldLayoutId id="2147487435" r:id="rId3"/>
    <p:sldLayoutId id="2147487437" r:id="rId4"/>
    <p:sldLayoutId id="2147487460" r:id="rId5"/>
  </p:sldLayoutIdLst>
  <p:hf sldNum="0" hdr="0" ftr="0" dt="0"/>
  <p:txStyles>
    <p:titleStyle>
      <a:lvl1pPr algn="l" rtl="0" eaLnBrk="0" fontAlgn="base" hangingPunct="0">
        <a:spcBef>
          <a:spcPct val="0"/>
        </a:spcBef>
        <a:spcAft>
          <a:spcPct val="0"/>
        </a:spcAft>
        <a:defRPr sz="2200" b="1" kern="1200">
          <a:solidFill>
            <a:schemeClr val="bg1"/>
          </a:solidFill>
          <a:latin typeface="Arial" pitchFamily="34" charset="0"/>
          <a:ea typeface="+mj-ea"/>
          <a:cs typeface="+mj-cs"/>
        </a:defRPr>
      </a:lvl1pPr>
      <a:lvl2pPr algn="l" rtl="0" eaLnBrk="0" fontAlgn="base" hangingPunct="0">
        <a:spcBef>
          <a:spcPct val="0"/>
        </a:spcBef>
        <a:spcAft>
          <a:spcPct val="0"/>
        </a:spcAft>
        <a:defRPr sz="2200" b="1">
          <a:solidFill>
            <a:schemeClr val="bg1"/>
          </a:solidFill>
          <a:latin typeface="Arial" charset="0"/>
        </a:defRPr>
      </a:lvl2pPr>
      <a:lvl3pPr algn="l" rtl="0" eaLnBrk="0" fontAlgn="base" hangingPunct="0">
        <a:spcBef>
          <a:spcPct val="0"/>
        </a:spcBef>
        <a:spcAft>
          <a:spcPct val="0"/>
        </a:spcAft>
        <a:defRPr sz="2200" b="1">
          <a:solidFill>
            <a:schemeClr val="bg1"/>
          </a:solidFill>
          <a:latin typeface="Arial" charset="0"/>
        </a:defRPr>
      </a:lvl3pPr>
      <a:lvl4pPr algn="l" rtl="0" eaLnBrk="0" fontAlgn="base" hangingPunct="0">
        <a:spcBef>
          <a:spcPct val="0"/>
        </a:spcBef>
        <a:spcAft>
          <a:spcPct val="0"/>
        </a:spcAft>
        <a:defRPr sz="2200" b="1">
          <a:solidFill>
            <a:schemeClr val="bg1"/>
          </a:solidFill>
          <a:latin typeface="Arial" charset="0"/>
        </a:defRPr>
      </a:lvl4pPr>
      <a:lvl5pPr algn="l" rtl="0" eaLnBrk="0" fontAlgn="base" hangingPunct="0">
        <a:spcBef>
          <a:spcPct val="0"/>
        </a:spcBef>
        <a:spcAft>
          <a:spcPct val="0"/>
        </a:spcAft>
        <a:defRPr sz="2200" b="1">
          <a:solidFill>
            <a:schemeClr val="bg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itchFamily="34" charset="0"/>
        <a:buChar char="•"/>
        <a:defRPr sz="3200" b="1" kern="1200">
          <a:solidFill>
            <a:schemeClr val="tx1"/>
          </a:solidFill>
          <a:latin typeface="Arial" pitchFamily="34" charset="0"/>
          <a:ea typeface="+mn-ea"/>
          <a:cs typeface="+mn-cs"/>
        </a:defRPr>
      </a:lvl1pPr>
      <a:lvl2pPr marL="457200" indent="-228600" algn="l" rtl="0" eaLnBrk="0" fontAlgn="base" hangingPunct="0">
        <a:spcBef>
          <a:spcPct val="20000"/>
        </a:spcBef>
        <a:spcAft>
          <a:spcPct val="0"/>
        </a:spcAft>
        <a:buFont typeface="Arial" pitchFamily="34" charset="0"/>
        <a:buChar char="–"/>
        <a:defRPr sz="2800" kern="1200">
          <a:solidFill>
            <a:schemeClr val="tx1"/>
          </a:solidFill>
          <a:latin typeface="Arial" pitchFamily="34" charset="0"/>
          <a:ea typeface="+mn-ea"/>
          <a:cs typeface="+mn-cs"/>
        </a:defRPr>
      </a:lvl2pPr>
      <a:lvl3pPr marL="685800" indent="-228600" algn="l" rtl="0" eaLnBrk="0" fontAlgn="base" hangingPunct="0">
        <a:spcBef>
          <a:spcPct val="20000"/>
        </a:spcBef>
        <a:spcAft>
          <a:spcPct val="0"/>
        </a:spcAft>
        <a:buFont typeface="Arial" pitchFamily="34" charset="0"/>
        <a:buChar char="•"/>
        <a:defRPr sz="2400" kern="1200">
          <a:solidFill>
            <a:schemeClr val="tx1"/>
          </a:solidFill>
          <a:latin typeface="Arial" pitchFamily="34" charset="0"/>
          <a:ea typeface="+mn-ea"/>
          <a:cs typeface="+mn-cs"/>
        </a:defRPr>
      </a:lvl3pPr>
      <a:lvl4pPr marL="900113" indent="-212725"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mn-ea"/>
          <a:cs typeface="+mn-cs"/>
        </a:defRPr>
      </a:lvl4pPr>
      <a:lvl5pPr marL="1146175" indent="-244475"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7442" r:id="rId1"/>
    <p:sldLayoutId id="2147487443" r:id="rId2"/>
    <p:sldLayoutId id="2147487444" r:id="rId3"/>
    <p:sldLayoutId id="2147487445" r:id="rId4"/>
    <p:sldLayoutId id="2147487446" r:id="rId5"/>
    <p:sldLayoutId id="2147487447" r:id="rId6"/>
    <p:sldLayoutId id="2147487448" r:id="rId7"/>
    <p:sldLayoutId id="2147487449" r:id="rId8"/>
    <p:sldLayoutId id="2147487450" r:id="rId9"/>
    <p:sldLayoutId id="2147487451" r:id="rId10"/>
    <p:sldLayoutId id="214748745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09600"/>
            <a:ext cx="9144000" cy="5943600"/>
          </a:xfrm>
        </p:spPr>
        <p:txBody>
          <a:bodyPr>
            <a:normAutofit fontScale="62500" lnSpcReduction="20000"/>
          </a:bodyPr>
          <a:lstStyle/>
          <a:p>
            <a:pPr algn="r"/>
            <a:endParaRPr lang="hi-IN" dirty="0"/>
          </a:p>
          <a:p>
            <a:pPr>
              <a:lnSpc>
                <a:spcPct val="115000"/>
              </a:lnSpc>
              <a:spcAft>
                <a:spcPts val="1000"/>
              </a:spcAft>
            </a:pPr>
            <a:r>
              <a:rPr lang="hi-IN" altLang="en-US" sz="7700" dirty="0">
                <a:latin typeface="Arial" pitchFamily="34" charset="0"/>
                <a:cs typeface="Arial" pitchFamily="34" charset="0"/>
              </a:rPr>
              <a:t>अध्ययन-अभ्यास सत्र</a:t>
            </a:r>
            <a:br>
              <a:rPr lang="hi-IN" altLang="en-US" sz="7700" dirty="0">
                <a:latin typeface="Arial" pitchFamily="34" charset="0"/>
                <a:cs typeface="Arial" pitchFamily="34" charset="0"/>
              </a:rPr>
            </a:br>
            <a:br>
              <a:rPr lang="hi-IN" altLang="en-US" sz="7700" dirty="0">
                <a:latin typeface="Arial" pitchFamily="34" charset="0"/>
                <a:cs typeface="Arial" pitchFamily="34" charset="0"/>
              </a:rPr>
            </a:br>
            <a:r>
              <a:rPr lang="hi-IN" altLang="en-US" sz="7000" dirty="0">
                <a:latin typeface="Arial" pitchFamily="34" charset="0"/>
                <a:cs typeface="Arial" pitchFamily="34" charset="0"/>
              </a:rPr>
              <a:t>अभ्यास क्या और कैसे?</a:t>
            </a:r>
            <a:endParaRPr lang="en-CA" sz="7000" dirty="0">
              <a:ea typeface="Times New Roman"/>
              <a:cs typeface="Mangal"/>
            </a:endParaRPr>
          </a:p>
          <a:p>
            <a:pPr algn="r">
              <a:lnSpc>
                <a:spcPct val="115000"/>
              </a:lnSpc>
              <a:spcAft>
                <a:spcPts val="1000"/>
              </a:spcAft>
            </a:pPr>
            <a:r>
              <a:rPr lang="en-CA" sz="4000" dirty="0">
                <a:solidFill>
                  <a:srgbClr val="7030A0"/>
                </a:solidFill>
                <a:ea typeface="Times New Roman"/>
                <a:cs typeface="Mangal"/>
              </a:rPr>
              <a:t> </a:t>
            </a:r>
            <a:endParaRPr lang="en-CA" sz="4000" dirty="0">
              <a:ea typeface="Times New Roman"/>
              <a:cs typeface="Mangal"/>
            </a:endParaRPr>
          </a:p>
          <a:p>
            <a:pPr algn="r">
              <a:lnSpc>
                <a:spcPct val="115000"/>
              </a:lnSpc>
              <a:spcAft>
                <a:spcPts val="1000"/>
              </a:spcAft>
            </a:pPr>
            <a:r>
              <a:rPr lang="hi-IN" sz="3800" dirty="0">
                <a:solidFill>
                  <a:srgbClr val="7030A0"/>
                </a:solidFill>
                <a:ea typeface="Times New Roman"/>
              </a:rPr>
              <a:t>प्रस्तुति-</a:t>
            </a:r>
            <a:endParaRPr lang="en-CA" sz="3800" dirty="0">
              <a:ea typeface="Times New Roman"/>
              <a:cs typeface="Mangal"/>
            </a:endParaRPr>
          </a:p>
          <a:p>
            <a:pPr algn="r">
              <a:lnSpc>
                <a:spcPct val="115000"/>
              </a:lnSpc>
              <a:spcAft>
                <a:spcPts val="1000"/>
              </a:spcAft>
            </a:pPr>
            <a:r>
              <a:rPr lang="hi-IN" sz="3800" dirty="0">
                <a:solidFill>
                  <a:srgbClr val="7030A0"/>
                </a:solidFill>
                <a:ea typeface="Times New Roman"/>
              </a:rPr>
              <a:t>श्याम कुमार</a:t>
            </a:r>
            <a:endParaRPr lang="en-IN" sz="3800" dirty="0">
              <a:solidFill>
                <a:srgbClr val="7030A0"/>
              </a:solidFill>
              <a:ea typeface="Times New Roman"/>
            </a:endParaRPr>
          </a:p>
          <a:p>
            <a:pPr algn="l">
              <a:lnSpc>
                <a:spcPct val="115000"/>
              </a:lnSpc>
              <a:spcAft>
                <a:spcPts val="1000"/>
              </a:spcAft>
            </a:pPr>
            <a:r>
              <a:rPr lang="en-IN" sz="3800" dirty="0"/>
              <a:t>Ref</a:t>
            </a:r>
            <a:r>
              <a:rPr lang="hi-IN" sz="3800" dirty="0"/>
              <a:t>-</a:t>
            </a:r>
            <a:endParaRPr lang="en-IN" sz="3800" dirty="0">
              <a:solidFill>
                <a:srgbClr val="7030A0"/>
              </a:solidFill>
              <a:ea typeface="Times New Roman"/>
            </a:endParaRPr>
          </a:p>
          <a:p>
            <a:pPr algn="l"/>
            <a:r>
              <a:rPr lang="en-US" sz="3300" dirty="0" err="1"/>
              <a:t>Madhyasth</a:t>
            </a:r>
            <a:r>
              <a:rPr lang="en-US" sz="3300" dirty="0"/>
              <a:t> Darshan, propounded by Shri A Nagraj</a:t>
            </a:r>
          </a:p>
          <a:p>
            <a:pPr algn="l"/>
            <a:r>
              <a:rPr lang="en-US" sz="3300" dirty="0"/>
              <a:t>Non-Violent Communication by Marshall Rosenberg</a:t>
            </a:r>
          </a:p>
          <a:p>
            <a:pPr algn="l"/>
            <a:r>
              <a:rPr lang="en-US" sz="3300" dirty="0"/>
              <a:t>Indian knowledge system</a:t>
            </a:r>
          </a:p>
          <a:p>
            <a:pPr marL="742950" indent="-742950" algn="l">
              <a:buAutoNum type="arabicPeriod"/>
            </a:pPr>
            <a:endParaRPr lang="en-US" sz="4000" dirty="0"/>
          </a:p>
          <a:p>
            <a:pPr marL="742950" indent="-742950" algn="l">
              <a:buAutoNum type="arabicPeriod"/>
            </a:pPr>
            <a:endParaRPr lang="en-US" sz="4000" dirty="0"/>
          </a:p>
          <a:p>
            <a:pPr algn="r">
              <a:lnSpc>
                <a:spcPct val="115000"/>
              </a:lnSpc>
              <a:spcAft>
                <a:spcPts val="1000"/>
              </a:spcAft>
            </a:pPr>
            <a:endParaRPr lang="hi-IN" sz="3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Title 10"/>
          <p:cNvSpPr>
            <a:spLocks noGrp="1"/>
          </p:cNvSpPr>
          <p:nvPr>
            <p:ph type="ctrTitle"/>
          </p:nvPr>
        </p:nvSpPr>
        <p:spPr bwMode="auto">
          <a:xfrm>
            <a:off x="304800" y="0"/>
            <a:ext cx="8610600" cy="6324600"/>
          </a:xfrm>
          <a:noFill/>
          <a:ln>
            <a:miter lim="800000"/>
            <a:headEnd/>
            <a:tailEnd/>
          </a:ln>
        </p:spPr>
        <p:txBody>
          <a:bodyPr vert="horz" wrap="square" lIns="91440" tIns="45720" rIns="91440" bIns="45720" numCol="1" anchorCtr="0" compatLnSpc="1">
            <a:prstTxWarp prst="textNoShape">
              <a:avLst/>
            </a:prstTxWarp>
          </a:bodyPr>
          <a:lstStyle/>
          <a:p>
            <a:pPr algn="ctr"/>
            <a:r>
              <a:rPr lang="hi-IN" altLang="en-US" sz="6000">
                <a:latin typeface="Arial" pitchFamily="34" charset="0"/>
                <a:cs typeface="Arial" pitchFamily="34" charset="0"/>
              </a:rPr>
              <a:t>अस्तित्व मूलक मानव केन्द्रित चिन्तन</a:t>
            </a:r>
            <a:br>
              <a:rPr lang="hi-IN" altLang="en-US">
                <a:latin typeface="Arial" pitchFamily="34" charset="0"/>
                <a:cs typeface="Arial" pitchFamily="34" charset="0"/>
              </a:rPr>
            </a:br>
            <a:br>
              <a:rPr lang="hi-IN" altLang="en-US">
                <a:latin typeface="Arial" pitchFamily="34" charset="0"/>
                <a:cs typeface="Arial" pitchFamily="34" charset="0"/>
              </a:rPr>
            </a:br>
            <a:br>
              <a:rPr lang="hi-IN" altLang="en-US">
                <a:latin typeface="Arial" pitchFamily="34" charset="0"/>
                <a:cs typeface="Arial" pitchFamily="34" charset="0"/>
              </a:rPr>
            </a:br>
            <a:br>
              <a:rPr lang="hi-IN" altLang="en-US">
                <a:latin typeface="Arial" pitchFamily="34" charset="0"/>
                <a:cs typeface="Arial" pitchFamily="34" charset="0"/>
              </a:rPr>
            </a:br>
            <a:r>
              <a:rPr lang="hi-IN" altLang="en-US" sz="6000">
                <a:latin typeface="Arial" pitchFamily="34" charset="0"/>
                <a:cs typeface="Arial" pitchFamily="34" charset="0"/>
              </a:rPr>
              <a:t>प्रणेता – ए. नागराज</a:t>
            </a:r>
            <a:br>
              <a:rPr lang="en-US" altLang="en-US">
                <a:latin typeface="Arial" pitchFamily="34" charset="0"/>
                <a:cs typeface="Arial" pitchFamily="34" charset="0"/>
              </a:rPr>
            </a:br>
            <a:endParaRPr lang="en-GB" altLang="en-US" sz="2400">
              <a:solidFill>
                <a:srgbClr val="FFFF00"/>
              </a:solidFill>
              <a:latin typeface="Arial" pitchFamily="34" charset="0"/>
              <a:cs typeface="Arial"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सत्र प्रारम्भ करने से पहले</a:t>
            </a: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pPr>
            <a:r>
              <a:rPr lang="hi-IN" dirty="0"/>
              <a:t>परिचय एवं अपेक्षा</a:t>
            </a:r>
          </a:p>
          <a:p>
            <a:pPr>
              <a:lnSpc>
                <a:spcPct val="150000"/>
              </a:lnSpc>
            </a:pPr>
            <a:endParaRPr lang="hi-IN" dirty="0"/>
          </a:p>
          <a:p>
            <a:pPr>
              <a:lnSpc>
                <a:spcPct val="150000"/>
              </a:lnSpc>
            </a:pPr>
            <a:r>
              <a:rPr lang="hi-IN" dirty="0"/>
              <a:t>अपनी ओर से कुछ बातें</a:t>
            </a:r>
          </a:p>
        </p:txBody>
      </p:sp>
    </p:spTree>
    <p:extLst>
      <p:ext uri="{BB962C8B-B14F-4D97-AF65-F5344CB8AC3E}">
        <p14:creationId xmlns:p14="http://schemas.microsoft.com/office/powerpoint/2010/main" val="411598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अपनी ओर से कुछ बातें</a:t>
            </a: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pPr>
            <a:r>
              <a:rPr lang="hi-IN" dirty="0"/>
              <a:t>आत्मीयता-पूर्ण संवाद- स्वयं और श्रोता की जागृति के अर्थ में</a:t>
            </a:r>
          </a:p>
          <a:p>
            <a:pPr>
              <a:lnSpc>
                <a:spcPct val="150000"/>
              </a:lnSpc>
            </a:pPr>
            <a:r>
              <a:rPr lang="hi-IN" dirty="0"/>
              <a:t>प्रस्तुति का आधार</a:t>
            </a:r>
          </a:p>
          <a:p>
            <a:pPr>
              <a:lnSpc>
                <a:spcPct val="150000"/>
              </a:lnSpc>
            </a:pPr>
            <a:r>
              <a:rPr lang="hi-IN" dirty="0"/>
              <a:t>स्वयं की स्थिति का सत्यापन</a:t>
            </a:r>
          </a:p>
          <a:p>
            <a:pPr>
              <a:lnSpc>
                <a:spcPct val="150000"/>
              </a:lnSpc>
            </a:pPr>
            <a:r>
              <a:rPr lang="hi-IN" dirty="0"/>
              <a:t>कृतज्ञता</a:t>
            </a:r>
          </a:p>
          <a:p>
            <a:pPr>
              <a:lnSpc>
                <a:spcPct val="150000"/>
              </a:lnSpc>
            </a:pPr>
            <a:r>
              <a:rPr lang="hi-IN" dirty="0"/>
              <a:t>पूर्व पुरुषों के बारे में</a:t>
            </a:r>
          </a:p>
          <a:p>
            <a:pPr>
              <a:lnSpc>
                <a:spcPct val="150000"/>
              </a:lnSpc>
            </a:pPr>
            <a:r>
              <a:rPr lang="hi-IN" dirty="0"/>
              <a:t>श्रद्धेय ए. नागराज जी के बारे में</a:t>
            </a:r>
          </a:p>
          <a:p>
            <a:pPr>
              <a:lnSpc>
                <a:spcPct val="150000"/>
              </a:lnSpc>
            </a:pPr>
            <a:r>
              <a:rPr lang="hi-IN" dirty="0"/>
              <a:t>अभिव्यक्ति के बारे में</a:t>
            </a:r>
          </a:p>
          <a:p>
            <a:pPr>
              <a:lnSpc>
                <a:spcPct val="150000"/>
              </a:lnSpc>
            </a:pPr>
            <a:endParaRPr lang="hi-IN" dirty="0"/>
          </a:p>
          <a:p>
            <a:pPr>
              <a:lnSpc>
                <a:spcPct val="150000"/>
              </a:lnSpc>
            </a:pPr>
            <a:r>
              <a:rPr lang="hi-IN" dirty="0"/>
              <a:t>सत्र के दौरान ध्यान रखने योग्य सामान्य बातें</a:t>
            </a:r>
          </a:p>
        </p:txBody>
      </p:sp>
    </p:spTree>
    <p:extLst>
      <p:ext uri="{BB962C8B-B14F-4D97-AF65-F5344CB8AC3E}">
        <p14:creationId xmlns:p14="http://schemas.microsoft.com/office/powerpoint/2010/main" val="73938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32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632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63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आत्मीयता-पूर्ण संवाद- स्वयं और श्रोता की जागृति के अर्थ में</a:t>
            </a: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पूरा संवाद आत्मीयता पूर्वक परस्पर समझने में सहयोग के अर्थ में है</a:t>
            </a:r>
          </a:p>
          <a:p>
            <a:pPr>
              <a:lnSpc>
                <a:spcPct val="150000"/>
              </a:lnSpc>
            </a:pPr>
            <a:endParaRPr lang="hi-IN" dirty="0"/>
          </a:p>
          <a:p>
            <a:pPr>
              <a:lnSpc>
                <a:spcPct val="150000"/>
              </a:lnSpc>
            </a:pPr>
            <a:r>
              <a:rPr lang="hi-IN" dirty="0"/>
              <a:t>यह पूरी प्रस्तुति एक प्रस्ताव है, जिसकी जिम्मेदारी मेरी है। अतः इससे जुड़ी हुई किसी भी जिज्ञासा पर चर्चा के लिए मैं उपलब्ध हूँ।</a:t>
            </a:r>
          </a:p>
          <a:p>
            <a:pPr>
              <a:lnSpc>
                <a:spcPct val="150000"/>
              </a:lnSpc>
            </a:pPr>
            <a:endParaRPr lang="hi-IN" dirty="0"/>
          </a:p>
          <a:p>
            <a:pPr>
              <a:lnSpc>
                <a:spcPct val="150000"/>
              </a:lnSpc>
            </a:pPr>
            <a:r>
              <a:rPr lang="hi-IN" dirty="0"/>
              <a:t>मैत्री एवं आत्मीयतापूर्ण जिज्ञासा/सुझाव का हमेशा ही स्वागत है</a:t>
            </a:r>
          </a:p>
          <a:p>
            <a:pPr>
              <a:lnSpc>
                <a:spcPct val="150000"/>
              </a:lnSpc>
            </a:pPr>
            <a:endParaRPr lang="hi-IN" dirty="0"/>
          </a:p>
        </p:txBody>
      </p:sp>
    </p:spTree>
    <p:extLst>
      <p:ext uri="{BB962C8B-B14F-4D97-AF65-F5344CB8AC3E}">
        <p14:creationId xmlns:p14="http://schemas.microsoft.com/office/powerpoint/2010/main" val="34533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स्वयं की स्थिति का सत्यापन</a:t>
            </a: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आत्म-बोध एवं ब्रह्मानुभूति की अपेक्षा है</a:t>
            </a:r>
          </a:p>
          <a:p>
            <a:pPr>
              <a:lnSpc>
                <a:spcPct val="150000"/>
              </a:lnSpc>
            </a:pPr>
            <a:endParaRPr lang="hi-IN" dirty="0"/>
          </a:p>
          <a:p>
            <a:pPr>
              <a:lnSpc>
                <a:spcPct val="150000"/>
              </a:lnSpc>
            </a:pPr>
            <a:r>
              <a:rPr lang="hi-IN" dirty="0"/>
              <a:t>मध्यस्थ दर्शन की अवधारणात्मक स्पष्टता है</a:t>
            </a:r>
          </a:p>
          <a:p>
            <a:pPr>
              <a:lnSpc>
                <a:spcPct val="150000"/>
              </a:lnSpc>
            </a:pPr>
            <a:r>
              <a:rPr lang="hi-IN" dirty="0"/>
              <a:t>अध्ययन-अभ्यास क्रम में हूँ</a:t>
            </a:r>
          </a:p>
          <a:p>
            <a:pPr>
              <a:lnSpc>
                <a:spcPct val="150000"/>
              </a:lnSpc>
            </a:pPr>
            <a:endParaRPr lang="hi-IN" dirty="0"/>
          </a:p>
          <a:p>
            <a:pPr>
              <a:lnSpc>
                <a:spcPct val="150000"/>
              </a:lnSpc>
            </a:pPr>
            <a:endParaRPr lang="hi-IN" dirty="0"/>
          </a:p>
          <a:p>
            <a:pPr>
              <a:lnSpc>
                <a:spcPct val="150000"/>
              </a:lnSpc>
            </a:pPr>
            <a:r>
              <a:rPr lang="hi-IN" dirty="0"/>
              <a:t>संसार में वर्तमान में और भूत में अनेक लोगों को अपने से श्रेष्ठ जीते हुए पाता हूँ</a:t>
            </a:r>
          </a:p>
          <a:p>
            <a:pPr>
              <a:lnSpc>
                <a:spcPct val="150000"/>
              </a:lnSpc>
            </a:pPr>
            <a:r>
              <a:rPr lang="hi-IN" dirty="0"/>
              <a:t>अतः उनके प्रति कृतज्ञता, गौरव एवं श्रद्धा का भाव; न कि उनकी समीक्षा/ आंकलन </a:t>
            </a:r>
          </a:p>
        </p:txBody>
      </p:sp>
    </p:spTree>
    <p:extLst>
      <p:ext uri="{BB962C8B-B14F-4D97-AF65-F5344CB8AC3E}">
        <p14:creationId xmlns:p14="http://schemas.microsoft.com/office/powerpoint/2010/main" val="170216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32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3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प्रस्तुति का आधार</a:t>
            </a: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pPr>
            <a:r>
              <a:rPr lang="hi-IN" sz="2000" dirty="0"/>
              <a:t>यह समझने एवं संवाद करने के क्रम में तैयार किया गया नोट है।</a:t>
            </a:r>
            <a:endParaRPr lang="en-CA" sz="2000" dirty="0"/>
          </a:p>
          <a:p>
            <a:pPr>
              <a:lnSpc>
                <a:spcPct val="150000"/>
              </a:lnSpc>
            </a:pPr>
            <a:r>
              <a:rPr lang="hi-IN" sz="2000" dirty="0"/>
              <a:t>प्रस्तुति का आधार वक्ता की अस्तित्व के बारे में समझ या तर्कसंगत अनुमान है।</a:t>
            </a:r>
          </a:p>
          <a:p>
            <a:pPr>
              <a:lnSpc>
                <a:spcPct val="150000"/>
              </a:lnSpc>
            </a:pPr>
            <a:r>
              <a:rPr lang="hi-IN" sz="2000" dirty="0"/>
              <a:t>अस्तित्व के बारे में समझ या तर्कसंगत अनुमान का आधार</a:t>
            </a:r>
          </a:p>
          <a:p>
            <a:pPr lvl="1">
              <a:lnSpc>
                <a:spcPct val="150000"/>
              </a:lnSpc>
            </a:pPr>
            <a:r>
              <a:rPr lang="hi-IN" sz="1800" dirty="0"/>
              <a:t>मध्यस्थ दर्शन के वांग्मय एवं ऑडियो-वीडियो</a:t>
            </a:r>
          </a:p>
          <a:p>
            <a:pPr lvl="1">
              <a:lnSpc>
                <a:spcPct val="150000"/>
              </a:lnSpc>
            </a:pPr>
            <a:r>
              <a:rPr lang="hi-IN" sz="1800" dirty="0"/>
              <a:t>विभिन्न प्रबोधकों के शिविर</a:t>
            </a:r>
          </a:p>
          <a:p>
            <a:pPr lvl="1">
              <a:lnSpc>
                <a:spcPct val="150000"/>
              </a:lnSpc>
            </a:pPr>
            <a:r>
              <a:rPr lang="hi-IN" sz="1800" dirty="0"/>
              <a:t>स्वयं की कल्पनाशीलता</a:t>
            </a:r>
          </a:p>
          <a:p>
            <a:pPr lvl="1">
              <a:lnSpc>
                <a:spcPct val="150000"/>
              </a:lnSpc>
            </a:pPr>
            <a:r>
              <a:rPr lang="hi-IN" sz="1800" dirty="0"/>
              <a:t>आधुनिक विज्ञान एवं पुरातन साहित्य</a:t>
            </a:r>
          </a:p>
          <a:p>
            <a:pPr lvl="1">
              <a:lnSpc>
                <a:spcPct val="150000"/>
              </a:lnSpc>
            </a:pPr>
            <a:r>
              <a:rPr lang="hi-IN" sz="1800" dirty="0"/>
              <a:t>भाषा-विज्ञान की समझ</a:t>
            </a:r>
          </a:p>
          <a:p>
            <a:pPr lvl="1">
              <a:lnSpc>
                <a:spcPct val="150000"/>
              </a:lnSpc>
            </a:pPr>
            <a:endParaRPr lang="hi-IN" sz="1800" dirty="0"/>
          </a:p>
          <a:p>
            <a:pPr>
              <a:lnSpc>
                <a:spcPct val="150000"/>
              </a:lnSpc>
            </a:pPr>
            <a:endParaRPr lang="hi-IN" sz="2000" dirty="0"/>
          </a:p>
          <a:p>
            <a:pPr>
              <a:lnSpc>
                <a:spcPct val="150000"/>
              </a:lnSpc>
            </a:pPr>
            <a:r>
              <a:rPr lang="hi-IN" sz="2000" dirty="0"/>
              <a:t>किसी भी विरोधाभास की स्थिति में मध्यस्थ दर्शन के मूल वांग्मयों का अध्ययन करके सत्य को समझा जाए, ऐसी अपेक्षा है।</a:t>
            </a:r>
          </a:p>
        </p:txBody>
      </p:sp>
    </p:spTree>
    <p:extLst>
      <p:ext uri="{BB962C8B-B14F-4D97-AF65-F5344CB8AC3E}">
        <p14:creationId xmlns:p14="http://schemas.microsoft.com/office/powerpoint/2010/main" val="56641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323">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32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32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32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32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63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कृतज्ञता</a:t>
            </a: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lnSpcReduction="20000"/>
          </a:bodyPr>
          <a:lstStyle/>
          <a:p>
            <a:pPr>
              <a:lnSpc>
                <a:spcPct val="150000"/>
              </a:lnSpc>
            </a:pPr>
            <a:r>
              <a:rPr lang="hi-IN" dirty="0"/>
              <a:t>ब्रह्मवेत्ता</a:t>
            </a:r>
            <a:r>
              <a:rPr lang="en-US" dirty="0"/>
              <a:t>, </a:t>
            </a:r>
            <a:r>
              <a:rPr lang="hi-IN" dirty="0"/>
              <a:t>आत्मवेत्ता</a:t>
            </a:r>
            <a:r>
              <a:rPr lang="en-US" dirty="0"/>
              <a:t>, </a:t>
            </a:r>
            <a:r>
              <a:rPr lang="hi-IN" dirty="0"/>
              <a:t>सहजाचारी (स्वयं-वेत्ता)</a:t>
            </a:r>
            <a:r>
              <a:rPr lang="en-US" dirty="0"/>
              <a:t>, </a:t>
            </a:r>
            <a:r>
              <a:rPr lang="hi-IN" dirty="0"/>
              <a:t>बुद्ध</a:t>
            </a:r>
            <a:r>
              <a:rPr lang="en-US" dirty="0"/>
              <a:t>, </a:t>
            </a:r>
            <a:r>
              <a:rPr lang="hi-IN" dirty="0"/>
              <a:t>चिंतक का कृतज्ञता, गौरव एवं श्रद्धा पूर्वक स्मरण</a:t>
            </a:r>
          </a:p>
          <a:p>
            <a:pPr>
              <a:lnSpc>
                <a:spcPct val="150000"/>
              </a:lnSpc>
              <a:buNone/>
            </a:pPr>
            <a:r>
              <a:rPr lang="hi-IN" dirty="0"/>
              <a:t>		श्रद्धेय ए. नागराज जी के बारे में</a:t>
            </a:r>
            <a:br>
              <a:rPr lang="hi-IN" dirty="0"/>
            </a:br>
            <a:r>
              <a:rPr lang="hi-IN" dirty="0"/>
              <a:t>		- सत्य में अनुभूत (दिव्य) मानव के रूप में मेरी स्वीकृति</a:t>
            </a:r>
          </a:p>
          <a:p>
            <a:pPr>
              <a:lnSpc>
                <a:spcPct val="150000"/>
              </a:lnSpc>
              <a:buNone/>
            </a:pPr>
            <a:r>
              <a:rPr lang="hi-IN" dirty="0"/>
              <a:t>			- स्वीकृति का आधार- उनकी प्रस्तुति से मुझमें अस्तित्व का जो तर्कसंगत 		अनुमान बना है तथा अपने निरीक्षण, परीक्षण की सीमा में जितना मैं 		वास्तविकता को जाँच/ देख पाया हूँ, उसके सही होने के आधार पर</a:t>
            </a:r>
          </a:p>
          <a:p>
            <a:pPr>
              <a:lnSpc>
                <a:spcPct val="150000"/>
              </a:lnSpc>
            </a:pPr>
            <a:endParaRPr lang="hi-IN" dirty="0"/>
          </a:p>
          <a:p>
            <a:pPr>
              <a:lnSpc>
                <a:spcPct val="150000"/>
              </a:lnSpc>
            </a:pPr>
            <a:endParaRPr lang="en-US" dirty="0"/>
          </a:p>
          <a:p>
            <a:pPr>
              <a:lnSpc>
                <a:spcPct val="150000"/>
              </a:lnSpc>
            </a:pPr>
            <a:r>
              <a:rPr lang="hi-IN" dirty="0"/>
              <a:t>मानव-मात्र के प्रति</a:t>
            </a:r>
          </a:p>
          <a:p>
            <a:pPr>
              <a:lnSpc>
                <a:spcPct val="150000"/>
              </a:lnSpc>
            </a:pPr>
            <a:r>
              <a:rPr lang="hi-IN" dirty="0"/>
              <a:t>इकाई-मात्र/ सह-अस्तित्व के प्रति </a:t>
            </a:r>
            <a:endParaRPr lang="en-US" dirty="0"/>
          </a:p>
          <a:p>
            <a:pPr>
              <a:lnSpc>
                <a:spcPct val="150000"/>
              </a:lnSpc>
            </a:pPr>
            <a:endParaRPr lang="en-US" dirty="0"/>
          </a:p>
          <a:p>
            <a:pPr>
              <a:lnSpc>
                <a:spcPct val="150000"/>
              </a:lnSpc>
            </a:pPr>
            <a:r>
              <a:rPr lang="hi-IN" dirty="0"/>
              <a:t>प्रत्यक्ष या परोक्ष सहयोग के आधार पर</a:t>
            </a:r>
            <a:endParaRPr lang="en-US" dirty="0"/>
          </a:p>
          <a:p>
            <a:pPr>
              <a:lnSpc>
                <a:spcPct val="150000"/>
              </a:lnSpc>
            </a:pPr>
            <a:endParaRPr lang="hi-IN" sz="2000" dirty="0"/>
          </a:p>
        </p:txBody>
      </p:sp>
    </p:spTree>
    <p:extLst>
      <p:ext uri="{BB962C8B-B14F-4D97-AF65-F5344CB8AC3E}">
        <p14:creationId xmlns:p14="http://schemas.microsoft.com/office/powerpoint/2010/main" val="2790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3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3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CB3C4-47A6-4781-A78C-7682E66A6973}"/>
              </a:ext>
            </a:extLst>
          </p:cNvPr>
          <p:cNvSpPr>
            <a:spLocks noGrp="1"/>
          </p:cNvSpPr>
          <p:nvPr>
            <p:ph type="title"/>
          </p:nvPr>
        </p:nvSpPr>
        <p:spPr/>
        <p:txBody>
          <a:bodyPr/>
          <a:lstStyle/>
          <a:p>
            <a:r>
              <a:rPr lang="hi-IN" dirty="0"/>
              <a:t>दिव्य पथ- ए. नागराज</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9200"/>
            <a:ext cx="9144000" cy="4324227"/>
          </a:xfrm>
          <a:prstGeom prst="rect">
            <a:avLst/>
          </a:prstGeom>
        </p:spPr>
      </p:pic>
    </p:spTree>
    <p:extLst>
      <p:ext uri="{BB962C8B-B14F-4D97-AF65-F5344CB8AC3E}">
        <p14:creationId xmlns:p14="http://schemas.microsoft.com/office/powerpoint/2010/main" val="193033431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मानव व्यवहार दर्शन</a:t>
            </a:r>
            <a:endParaRPr lang="en-CA" dirty="0"/>
          </a:p>
        </p:txBody>
      </p:sp>
      <p:sp>
        <p:nvSpPr>
          <p:cNvPr id="3" name="Text Placeholder 2"/>
          <p:cNvSpPr>
            <a:spLocks noGrp="1"/>
          </p:cNvSpPr>
          <p:nvPr>
            <p:ph type="body" sz="quarter" idx="13"/>
          </p:nvPr>
        </p:nvSpPr>
        <p:spPr>
          <a:xfrm>
            <a:off x="0" y="457200"/>
            <a:ext cx="9144000" cy="6324597"/>
          </a:xfrm>
        </p:spPr>
        <p:txBody>
          <a:bodyPr>
            <a:normAutofit fontScale="92500" lnSpcReduction="10000"/>
          </a:bodyPr>
          <a:lstStyle/>
          <a:p>
            <a:pPr>
              <a:lnSpc>
                <a:spcPct val="115000"/>
              </a:lnSpc>
              <a:spcAft>
                <a:spcPts val="1000"/>
              </a:spcAft>
            </a:pPr>
            <a:r>
              <a:rPr lang="hi-IN" sz="2400" dirty="0">
                <a:latin typeface="Calibri"/>
                <a:ea typeface="Times New Roman"/>
                <a:cs typeface="Mangal"/>
              </a:rPr>
              <a:t>अध्ययन का मूल स्रोत अस्तित्व/सह-अस्तित्व</a:t>
            </a:r>
            <a:r>
              <a:rPr lang="en-CA" sz="3200" dirty="0">
                <a:latin typeface="Calibri"/>
                <a:ea typeface="Times New Roman"/>
                <a:cs typeface="Mangal"/>
              </a:rPr>
              <a:t>;</a:t>
            </a:r>
            <a:r>
              <a:rPr lang="hi-IN" sz="2400" dirty="0">
                <a:latin typeface="Calibri"/>
                <a:ea typeface="Times New Roman"/>
                <a:cs typeface="Mangal"/>
              </a:rPr>
              <a:t> फिर सह-अस्तित्व में अनुभूत मानव की बात</a:t>
            </a:r>
            <a:endParaRPr lang="en-CA" sz="3200" dirty="0">
              <a:latin typeface="Calibri"/>
              <a:ea typeface="Times New Roman"/>
              <a:cs typeface="Mangal"/>
            </a:endParaRPr>
          </a:p>
          <a:p>
            <a:pPr>
              <a:lnSpc>
                <a:spcPct val="115000"/>
              </a:lnSpc>
              <a:spcAft>
                <a:spcPts val="1000"/>
              </a:spcAft>
            </a:pPr>
            <a:r>
              <a:rPr lang="hi-IN" sz="2400" dirty="0">
                <a:latin typeface="Calibri"/>
                <a:ea typeface="Times New Roman"/>
                <a:cs typeface="Mangal"/>
              </a:rPr>
              <a:t>अस्तित्व की वस्तुनिष्ठ प्रस्तुति</a:t>
            </a:r>
            <a:r>
              <a:rPr lang="en-CA" sz="3200" dirty="0">
                <a:latin typeface="Calibri"/>
                <a:ea typeface="Times New Roman"/>
                <a:cs typeface="Mangal"/>
              </a:rPr>
              <a:t>;</a:t>
            </a:r>
            <a:r>
              <a:rPr lang="hi-IN" sz="2400" dirty="0">
                <a:latin typeface="Calibri"/>
                <a:ea typeface="Times New Roman"/>
                <a:cs typeface="Mangal"/>
              </a:rPr>
              <a:t> न कि व्यक्तिनिष्ठ</a:t>
            </a:r>
            <a:endParaRPr lang="en-CA" sz="3200" dirty="0">
              <a:latin typeface="Calibri"/>
              <a:ea typeface="Times New Roman"/>
              <a:cs typeface="Mangal"/>
            </a:endParaRPr>
          </a:p>
          <a:p>
            <a:pPr>
              <a:lnSpc>
                <a:spcPct val="115000"/>
              </a:lnSpc>
              <a:spcAft>
                <a:spcPts val="1000"/>
              </a:spcAft>
            </a:pPr>
            <a:r>
              <a:rPr lang="hi-IN" sz="2400" dirty="0">
                <a:latin typeface="Calibri"/>
                <a:ea typeface="Times New Roman"/>
                <a:cs typeface="Mangal"/>
              </a:rPr>
              <a:t>स्रोत के रुप में जागृत मानव की परम्परा</a:t>
            </a:r>
            <a:r>
              <a:rPr lang="en-CA" sz="3200" dirty="0">
                <a:latin typeface="Calibri"/>
                <a:ea typeface="Times New Roman"/>
                <a:cs typeface="Mangal"/>
              </a:rPr>
              <a:t>,</a:t>
            </a:r>
            <a:r>
              <a:rPr lang="hi-IN" sz="2400" dirty="0">
                <a:latin typeface="Calibri"/>
                <a:ea typeface="Times New Roman"/>
                <a:cs typeface="Mangal"/>
              </a:rPr>
              <a:t> न कि व्यक्ति विशेष</a:t>
            </a:r>
            <a:endParaRPr lang="en-CA" sz="3200" dirty="0">
              <a:latin typeface="Calibri"/>
              <a:ea typeface="Times New Roman"/>
              <a:cs typeface="Mangal"/>
            </a:endParaRPr>
          </a:p>
          <a:p>
            <a:pPr>
              <a:lnSpc>
                <a:spcPct val="115000"/>
              </a:lnSpc>
              <a:spcAft>
                <a:spcPts val="1000"/>
              </a:spcAft>
            </a:pPr>
            <a:r>
              <a:rPr lang="hi-IN" sz="2400" dirty="0">
                <a:latin typeface="Calibri"/>
                <a:ea typeface="Times New Roman"/>
                <a:cs typeface="Mangal"/>
              </a:rPr>
              <a:t>सह-अस्तित्व के अनंतर जागृत मानवों के प्रति कृतज्ञता</a:t>
            </a:r>
            <a:r>
              <a:rPr lang="en-CA" sz="3200" dirty="0">
                <a:latin typeface="Calibri"/>
                <a:ea typeface="Times New Roman"/>
                <a:cs typeface="Mangal"/>
              </a:rPr>
              <a:t>,</a:t>
            </a:r>
            <a:r>
              <a:rPr lang="hi-IN" sz="2400" dirty="0">
                <a:latin typeface="Calibri"/>
                <a:ea typeface="Times New Roman"/>
                <a:cs typeface="Mangal"/>
              </a:rPr>
              <a:t> जिनके सहयोग से मैं सह-अस्तित्व को समझ पाया</a:t>
            </a:r>
          </a:p>
          <a:p>
            <a:pPr>
              <a:lnSpc>
                <a:spcPct val="115000"/>
              </a:lnSpc>
              <a:spcAft>
                <a:spcPts val="1000"/>
              </a:spcAft>
            </a:pPr>
            <a:endParaRPr lang="hi-IN" sz="2400" dirty="0">
              <a:latin typeface="Calibri"/>
              <a:ea typeface="Times New Roman"/>
              <a:cs typeface="Mangal"/>
            </a:endParaRPr>
          </a:p>
          <a:p>
            <a:pPr>
              <a:lnSpc>
                <a:spcPct val="115000"/>
              </a:lnSpc>
              <a:spcAft>
                <a:spcPts val="1000"/>
              </a:spcAft>
            </a:pPr>
            <a:r>
              <a:rPr lang="hi-IN" sz="2400" dirty="0">
                <a:latin typeface="Calibri"/>
                <a:cs typeface="Mangal"/>
              </a:rPr>
              <a:t>मैं नित्य, सत्य, शुद्ध एवं बुद्ध व्यापक सत्ता में सम्पृक्त जड़-चैतन्य प्रकृति को अनुभव पूर्वक स्मरण करते हुए “मानव व्यवहार दर्शन” का विश्लेषण करता हूँ (अध्याय 1)</a:t>
            </a:r>
            <a:endParaRPr lang="en-CA" sz="2400" dirty="0">
              <a:latin typeface="Calibri"/>
              <a:cs typeface="Mangal"/>
            </a:endParaRPr>
          </a:p>
          <a:p>
            <a:pPr>
              <a:lnSpc>
                <a:spcPct val="115000"/>
              </a:lnSpc>
              <a:spcAft>
                <a:spcPts val="1000"/>
              </a:spcAft>
            </a:pPr>
            <a:r>
              <a:rPr lang="hi-IN" sz="2400" dirty="0">
                <a:latin typeface="Calibri"/>
                <a:cs typeface="Mangal"/>
              </a:rPr>
              <a:t>मैं कृतज्ञता पूर्वक उन सुपथ प्रदर्शकों की वंदना करता हूँ, जिनसे यथार्थता के स्रोत आज भी जीवित हैं (अध्याय 2)</a:t>
            </a:r>
            <a:endParaRPr lang="en-CA" sz="2400" dirty="0">
              <a:latin typeface="Calibri"/>
              <a:cs typeface="Mangal"/>
            </a:endParaRPr>
          </a:p>
          <a:p>
            <a:endParaRPr lang="en-CA" dirty="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पूर्व पुरुषों के बारे में</a:t>
            </a: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अपने से श्रेष्ठ मानवों का सम्यक आँकलन संभव नहीं</a:t>
            </a:r>
          </a:p>
          <a:p>
            <a:pPr>
              <a:lnSpc>
                <a:spcPct val="150000"/>
              </a:lnSpc>
            </a:pPr>
            <a:r>
              <a:rPr lang="hi-IN" dirty="0"/>
              <a:t>अनेक लोग सत्य में पहले भी अनुभूत हुए हैं- ऐसा श्रद्धेय नागराज जी कहते हैं। उन्हें भी पूर्ण जागृत पुरुषों से मार्गदर्शन मिला है, ऐसा उनका सत्यापन है। श्रद्धेय नागराज जी के कथन में मेरी आस्था व श्रद्धा है। (संदर्भ- मानव व्यवहार दर्शन, 2003, अध्याय 16; संवाद-2, पृष्ठ 92)</a:t>
            </a:r>
          </a:p>
          <a:p>
            <a:pPr>
              <a:lnSpc>
                <a:spcPct val="150000"/>
              </a:lnSpc>
            </a:pPr>
            <a:endParaRPr lang="hi-IN" dirty="0"/>
          </a:p>
          <a:p>
            <a:pPr>
              <a:lnSpc>
                <a:spcPct val="150000"/>
              </a:lnSpc>
            </a:pPr>
            <a:endParaRPr lang="hi-IN" dirty="0"/>
          </a:p>
          <a:p>
            <a:pPr>
              <a:lnSpc>
                <a:spcPct val="150000"/>
              </a:lnSpc>
            </a:pPr>
            <a:r>
              <a:rPr lang="hi-IN" dirty="0"/>
              <a:t>संसार में वर्तमान में और भूत में अनेक लोगों को अपने से श्रेष्ठ जीते हुए पाता हूँ </a:t>
            </a:r>
          </a:p>
        </p:txBody>
      </p:sp>
    </p:spTree>
    <p:extLst>
      <p:ext uri="{BB962C8B-B14F-4D97-AF65-F5344CB8AC3E}">
        <p14:creationId xmlns:p14="http://schemas.microsoft.com/office/powerpoint/2010/main" val="406119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श्रद्धेय ए. नागराज जी के बारे में</a:t>
            </a: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सत्य में अनुभूत (दिव्य) मानव के रूप में मेरी स्वीकृति</a:t>
            </a:r>
          </a:p>
          <a:p>
            <a:pPr>
              <a:lnSpc>
                <a:spcPct val="150000"/>
              </a:lnSpc>
            </a:pPr>
            <a:r>
              <a:rPr lang="hi-IN" dirty="0"/>
              <a:t>स्वीकृति का आधार- उनकी प्रस्तुति से मुझमें अस्तित्व का जो तर्कसंगत अनुमान बना है तथा अपने निरीक्षण, परीक्षण की सीमा में जितना मैं वास्तविकता को जाँच/ देख पाया हूँ, उसके सही होने के आधार पर</a:t>
            </a:r>
          </a:p>
        </p:txBody>
      </p:sp>
    </p:spTree>
    <p:extLst>
      <p:ext uri="{BB962C8B-B14F-4D97-AF65-F5344CB8AC3E}">
        <p14:creationId xmlns:p14="http://schemas.microsoft.com/office/powerpoint/2010/main" val="272724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प्रस्तुति की जाँच-परख हेतु</a:t>
            </a:r>
            <a:r>
              <a:rPr lang="en-US" dirty="0"/>
              <a:t> </a:t>
            </a:r>
            <a:r>
              <a:rPr lang="hi-IN" dirty="0"/>
              <a:t>आधार</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मानने के बदले जाँच-परख करें</a:t>
            </a:r>
          </a:p>
          <a:p>
            <a:pPr>
              <a:lnSpc>
                <a:spcPct val="150000"/>
              </a:lnSpc>
            </a:pPr>
            <a:r>
              <a:rPr lang="hi-IN" dirty="0"/>
              <a:t>जाँच-परख के आधार</a:t>
            </a:r>
          </a:p>
          <a:p>
            <a:pPr lvl="1">
              <a:lnSpc>
                <a:spcPct val="150000"/>
              </a:lnSpc>
            </a:pPr>
            <a:r>
              <a:rPr lang="hi-IN" dirty="0"/>
              <a:t>निरीक्षण (</a:t>
            </a:r>
            <a:r>
              <a:rPr lang="en-US" dirty="0"/>
              <a:t>observation</a:t>
            </a:r>
            <a:r>
              <a:rPr lang="hi-IN" dirty="0"/>
              <a:t>)</a:t>
            </a:r>
          </a:p>
          <a:p>
            <a:pPr lvl="1">
              <a:lnSpc>
                <a:spcPct val="150000"/>
              </a:lnSpc>
            </a:pPr>
            <a:r>
              <a:rPr lang="hi-IN" dirty="0"/>
              <a:t>तर्क </a:t>
            </a:r>
            <a:r>
              <a:rPr lang="en-US" dirty="0"/>
              <a:t>(logic, reasoning)</a:t>
            </a:r>
            <a:endParaRPr lang="hi-IN" dirty="0"/>
          </a:p>
          <a:p>
            <a:pPr lvl="1">
              <a:lnSpc>
                <a:spcPct val="150000"/>
              </a:lnSpc>
            </a:pPr>
            <a:r>
              <a:rPr lang="hi-IN" dirty="0"/>
              <a:t>जीने का फल-परिणाम- उभय सुख एवं उभय समृद्धि</a:t>
            </a:r>
          </a:p>
          <a:p>
            <a:pPr>
              <a:lnSpc>
                <a:spcPct val="150000"/>
              </a:lnSpc>
            </a:pPr>
            <a:endParaRPr lang="hi-IN" dirty="0"/>
          </a:p>
          <a:p>
            <a:pPr lvl="1">
              <a:lnSpc>
                <a:spcPct val="150000"/>
              </a:lnSpc>
            </a:pPr>
            <a:r>
              <a:rPr lang="hi-IN" dirty="0"/>
              <a:t>मध्यस्थ दर्शन वांग्मय क्या कहता है</a:t>
            </a:r>
          </a:p>
          <a:p>
            <a:pPr lvl="0">
              <a:lnSpc>
                <a:spcPct val="150000"/>
              </a:lnSpc>
            </a:pPr>
            <a:endParaRPr lang="hi-IN" dirty="0">
              <a:solidFill>
                <a:prstClr val="black"/>
              </a:solidFill>
            </a:endParaRPr>
          </a:p>
          <a:p>
            <a:pPr lvl="0">
              <a:lnSpc>
                <a:spcPct val="150000"/>
              </a:lnSpc>
            </a:pPr>
            <a:r>
              <a:rPr lang="hi-IN" dirty="0"/>
              <a:t>अध्ययन विधि, न कि आस्था विधि</a:t>
            </a:r>
          </a:p>
        </p:txBody>
      </p:sp>
    </p:spTree>
    <p:extLst>
      <p:ext uri="{BB962C8B-B14F-4D97-AF65-F5344CB8AC3E}">
        <p14:creationId xmlns:p14="http://schemas.microsoft.com/office/powerpoint/2010/main" val="188017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अभिव्यक्ति के बारे में</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हर मानव का स्व-विवेक से ज्ञान सम्पन्न होना सम्भव नहीं</a:t>
            </a:r>
            <a:r>
              <a:rPr lang="en-US" dirty="0"/>
              <a:t>, </a:t>
            </a:r>
            <a:r>
              <a:rPr lang="hi-IN" dirty="0"/>
              <a:t>इसलिए शिक्षा-संस्कार (प्रबोधन) की आवश्यकता</a:t>
            </a:r>
          </a:p>
          <a:p>
            <a:pPr>
              <a:lnSpc>
                <a:spcPct val="150000"/>
              </a:lnSpc>
            </a:pPr>
            <a:r>
              <a:rPr lang="hi-IN" dirty="0"/>
              <a:t>सत्य में अनुभूत (दिव्य) मानव द्वारा ही सम्यक प्रबोधन सम्भव</a:t>
            </a:r>
          </a:p>
          <a:p>
            <a:pPr>
              <a:lnSpc>
                <a:spcPct val="150000"/>
              </a:lnSpc>
            </a:pPr>
            <a:r>
              <a:rPr lang="hi-IN" dirty="0"/>
              <a:t>सत्यानुभूत मानव के अभाव में अनुभव-विहीन लोगों द्वारा अभिव्यक्ति एक बाध्यता/ आवश्यकता</a:t>
            </a:r>
          </a:p>
          <a:p>
            <a:pPr>
              <a:lnSpc>
                <a:spcPct val="150000"/>
              </a:lnSpc>
            </a:pPr>
            <a:endParaRPr lang="hi-IN" dirty="0"/>
          </a:p>
          <a:p>
            <a:pPr>
              <a:lnSpc>
                <a:spcPct val="150000"/>
              </a:lnSpc>
            </a:pPr>
            <a:r>
              <a:rPr lang="hi-IN" dirty="0"/>
              <a:t>हम क्या कर सकते हैं- जहाँ तक पहुँचे हैं</a:t>
            </a:r>
            <a:r>
              <a:rPr lang="en-US" dirty="0"/>
              <a:t>, </a:t>
            </a:r>
            <a:r>
              <a:rPr lang="hi-IN" dirty="0"/>
              <a:t>आपको पहुँचा सकते हैं</a:t>
            </a:r>
            <a:r>
              <a:rPr lang="en-US" dirty="0"/>
              <a:t>; </a:t>
            </a:r>
            <a:r>
              <a:rPr lang="hi-IN" dirty="0"/>
              <a:t>आगे सूचना के द्वारा आप खुद भी पहुँच सकते हैं</a:t>
            </a:r>
          </a:p>
          <a:p>
            <a:endParaRPr lang="en-US" dirty="0"/>
          </a:p>
          <a:p>
            <a:r>
              <a:rPr lang="hi-IN" dirty="0"/>
              <a:t>आत्मीयतापूर्ण अभिव्यक्ति है</a:t>
            </a:r>
            <a:r>
              <a:rPr lang="en-US" dirty="0"/>
              <a:t>, </a:t>
            </a:r>
            <a:r>
              <a:rPr lang="hi-IN" dirty="0"/>
              <a:t>आत्मीयतापूर्वक सुनने के लिए</a:t>
            </a:r>
            <a:endParaRPr lang="en-US" dirty="0"/>
          </a:p>
        </p:txBody>
      </p:sp>
    </p:spTree>
    <p:extLst>
      <p:ext uri="{BB962C8B-B14F-4D97-AF65-F5344CB8AC3E}">
        <p14:creationId xmlns:p14="http://schemas.microsoft.com/office/powerpoint/2010/main" val="39628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अभिव्यक्ति के बारे में (श्रद्धेय ए. नागराज जी द्वारा लिखित लेखों से)</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प्रस्तुति की चार विधियाँ</a:t>
            </a:r>
          </a:p>
          <a:p>
            <a:pPr lvl="1">
              <a:lnSpc>
                <a:spcPct val="150000"/>
              </a:lnSpc>
            </a:pPr>
            <a:r>
              <a:rPr lang="hi-IN" dirty="0"/>
              <a:t>चेतना विकास मूल्य शिक्षा</a:t>
            </a:r>
          </a:p>
          <a:p>
            <a:pPr lvl="1">
              <a:lnSpc>
                <a:spcPct val="150000"/>
              </a:lnSpc>
            </a:pPr>
            <a:r>
              <a:rPr lang="hi-IN" b="1" dirty="0"/>
              <a:t>अस्तित्व मूलक मानव केंद्रित चिंतन</a:t>
            </a:r>
          </a:p>
          <a:p>
            <a:pPr lvl="1">
              <a:lnSpc>
                <a:spcPct val="150000"/>
              </a:lnSpc>
            </a:pPr>
            <a:r>
              <a:rPr lang="hi-IN" dirty="0"/>
              <a:t>मध्यस्थ दर्शन सह-अस्तित्ववाद</a:t>
            </a:r>
          </a:p>
          <a:p>
            <a:pPr lvl="1">
              <a:lnSpc>
                <a:spcPct val="150000"/>
              </a:lnSpc>
            </a:pPr>
            <a:r>
              <a:rPr lang="hi-IN" dirty="0"/>
              <a:t>विकल्प विधि</a:t>
            </a:r>
          </a:p>
          <a:p>
            <a:pPr lvl="1">
              <a:lnSpc>
                <a:spcPct val="150000"/>
              </a:lnSpc>
            </a:pPr>
            <a:endParaRPr lang="hi-IN" dirty="0"/>
          </a:p>
          <a:p>
            <a:pPr>
              <a:lnSpc>
                <a:spcPct val="150000"/>
              </a:lnSpc>
            </a:pPr>
            <a:r>
              <a:rPr lang="hi-IN" dirty="0"/>
              <a:t>ज्ञान एवं कर्म का विस्तार; उपासना का परित्याग</a:t>
            </a:r>
          </a:p>
          <a:p>
            <a:pPr>
              <a:lnSpc>
                <a:spcPct val="150000"/>
              </a:lnSpc>
            </a:pPr>
            <a:endParaRPr lang="hi-IN" dirty="0"/>
          </a:p>
          <a:p>
            <a:pPr>
              <a:lnSpc>
                <a:spcPct val="150000"/>
              </a:lnSpc>
            </a:pPr>
            <a:r>
              <a:rPr lang="hi-IN" b="1" dirty="0"/>
              <a:t>उपासना के फल को ज्ञान/अध्ययन पूर्वक अभ्यास से सुनिश्चित किया है</a:t>
            </a:r>
            <a:endParaRPr b="1"/>
          </a:p>
          <a:p>
            <a:pPr>
              <a:lnSpc>
                <a:spcPct val="150000"/>
              </a:lnSpc>
            </a:pPr>
            <a:endParaRPr lang="hi-IN" dirty="0"/>
          </a:p>
          <a:p>
            <a:pPr>
              <a:lnSpc>
                <a:spcPct val="150000"/>
              </a:lnSpc>
            </a:pPr>
            <a:endParaRPr lang="hi-IN" dirty="0"/>
          </a:p>
          <a:p>
            <a:pPr>
              <a:lnSpc>
                <a:spcPct val="150000"/>
              </a:lnSpc>
              <a:buNone/>
            </a:pPr>
            <a:endParaRPr lang="hi-IN" dirty="0"/>
          </a:p>
        </p:txBody>
      </p:sp>
    </p:spTree>
    <p:extLst>
      <p:ext uri="{BB962C8B-B14F-4D97-AF65-F5344CB8AC3E}">
        <p14:creationId xmlns:p14="http://schemas.microsoft.com/office/powerpoint/2010/main" val="39628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अभिव्यक्ति के बारे में </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उपासना के फल को ज्ञान/अध्ययन पूर्वक अभ्यास से सुनिश्चित किया है</a:t>
            </a:r>
          </a:p>
          <a:p>
            <a:pPr>
              <a:lnSpc>
                <a:spcPct val="150000"/>
              </a:lnSpc>
            </a:pPr>
            <a:endParaRPr lang="hi-IN" dirty="0"/>
          </a:p>
          <a:p>
            <a:pPr>
              <a:lnSpc>
                <a:spcPct val="150000"/>
              </a:lnSpc>
            </a:pPr>
            <a:r>
              <a:rPr lang="hi-IN" dirty="0"/>
              <a:t>प्रस्ताव को जाँचने/ प्रश्नों का उत्तर देने का तीन आधार</a:t>
            </a:r>
          </a:p>
          <a:p>
            <a:pPr lvl="1">
              <a:lnSpc>
                <a:spcPct val="150000"/>
              </a:lnSpc>
            </a:pPr>
            <a:r>
              <a:rPr lang="hi-IN" dirty="0"/>
              <a:t>प्रत्यक्ष क्रिया</a:t>
            </a:r>
          </a:p>
          <a:p>
            <a:pPr lvl="1">
              <a:lnSpc>
                <a:spcPct val="150000"/>
              </a:lnSpc>
            </a:pPr>
            <a:r>
              <a:rPr lang="hi-IN" dirty="0"/>
              <a:t>अनुमान क्रिया</a:t>
            </a:r>
          </a:p>
          <a:p>
            <a:pPr lvl="1">
              <a:lnSpc>
                <a:spcPct val="150000"/>
              </a:lnSpc>
            </a:pPr>
            <a:r>
              <a:rPr lang="hi-IN" dirty="0"/>
              <a:t>आगम क्रिया</a:t>
            </a:r>
          </a:p>
          <a:p>
            <a:pPr lvl="1">
              <a:lnSpc>
                <a:spcPct val="150000"/>
              </a:lnSpc>
            </a:pPr>
            <a:endParaRPr lang="en-US" dirty="0"/>
          </a:p>
        </p:txBody>
      </p:sp>
    </p:spTree>
    <p:extLst>
      <p:ext uri="{BB962C8B-B14F-4D97-AF65-F5344CB8AC3E}">
        <p14:creationId xmlns:p14="http://schemas.microsoft.com/office/powerpoint/2010/main" val="39628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888F1-0542-4216-8AC3-90EBF001D7BE}"/>
              </a:ext>
            </a:extLst>
          </p:cNvPr>
          <p:cNvSpPr>
            <a:spLocks noGrp="1"/>
          </p:cNvSpPr>
          <p:nvPr>
            <p:ph type="title"/>
          </p:nvPr>
        </p:nvSpPr>
        <p:spPr/>
        <p:txBody>
          <a:bodyPr/>
          <a:lstStyle/>
          <a:p>
            <a:r>
              <a:rPr lang="hi-IN" dirty="0"/>
              <a:t>समीक्षा के संदर्भ में</a:t>
            </a:r>
            <a:endParaRPr lang="en-US" dirty="0"/>
          </a:p>
        </p:txBody>
      </p:sp>
      <p:sp>
        <p:nvSpPr>
          <p:cNvPr id="3" name="Text Placeholder 2">
            <a:extLst>
              <a:ext uri="{FF2B5EF4-FFF2-40B4-BE49-F238E27FC236}">
                <a16:creationId xmlns:a16="http://schemas.microsoft.com/office/drawing/2014/main" id="{2CC68830-AAA6-425A-83FF-EBAC67A962E2}"/>
              </a:ext>
            </a:extLst>
          </p:cNvPr>
          <p:cNvSpPr>
            <a:spLocks noGrp="1"/>
          </p:cNvSpPr>
          <p:nvPr>
            <p:ph type="body" sz="quarter" idx="13"/>
          </p:nvPr>
        </p:nvSpPr>
        <p:spPr/>
        <p:txBody>
          <a:bodyPr/>
          <a:lstStyle/>
          <a:p>
            <a:r>
              <a:rPr lang="hi-IN" dirty="0"/>
              <a:t>समीक्षा- प्रधानता से स्वयं के सुधार के अर्थ में</a:t>
            </a:r>
          </a:p>
          <a:p>
            <a:endParaRPr lang="hi-IN" dirty="0"/>
          </a:p>
          <a:p>
            <a:r>
              <a:rPr lang="hi-IN" dirty="0"/>
              <a:t>दूसरे के ध्यानाकर्षण के अर्थ में करना हो, तो</a:t>
            </a:r>
          </a:p>
          <a:p>
            <a:pPr lvl="1"/>
            <a:r>
              <a:rPr lang="hi-IN" dirty="0"/>
              <a:t>हमारे भाव में विश्वास, सम्मान एवं स्नेह की स्थिरता</a:t>
            </a:r>
          </a:p>
          <a:p>
            <a:pPr lvl="1"/>
            <a:r>
              <a:rPr lang="hi-IN" dirty="0"/>
              <a:t>अगले की हमसे सुनने, समझने की स्वीकृति</a:t>
            </a:r>
          </a:p>
          <a:p>
            <a:pPr lvl="1"/>
            <a:r>
              <a:rPr lang="hi-IN" dirty="0"/>
              <a:t>हमारा खुद का जीना ठीक होना </a:t>
            </a:r>
          </a:p>
          <a:p>
            <a:pPr lvl="1"/>
            <a:endParaRPr lang="hi-IN" dirty="0"/>
          </a:p>
          <a:p>
            <a:pPr lvl="1"/>
            <a:endParaRPr lang="hi-IN" dirty="0"/>
          </a:p>
          <a:p>
            <a:pPr lvl="1"/>
            <a:endParaRPr lang="hi-IN" dirty="0"/>
          </a:p>
          <a:p>
            <a:pPr lvl="0"/>
            <a:r>
              <a:rPr lang="hi-IN" dirty="0">
                <a:solidFill>
                  <a:prstClr val="black"/>
                </a:solidFill>
              </a:rPr>
              <a:t>अनजाने में हम अपने से श्रेष्ठ लोगों की भी समीक्षा प्रारम्भ कर देते हैं, सूचना के आधार पर; कृतज्ञता, गौरव, सम्मान के बदले</a:t>
            </a:r>
          </a:p>
          <a:p>
            <a:pPr lvl="0"/>
            <a:r>
              <a:rPr lang="hi-IN" dirty="0">
                <a:solidFill>
                  <a:prstClr val="black"/>
                </a:solidFill>
              </a:rPr>
              <a:t>यह स्वयं की जागृति में बाधक</a:t>
            </a:r>
            <a:endParaRPr lang="en-US" dirty="0">
              <a:solidFill>
                <a:prstClr val="black"/>
              </a:solidFill>
            </a:endParaRPr>
          </a:p>
          <a:p>
            <a:pPr lvl="0"/>
            <a:r>
              <a:rPr lang="hi-IN" dirty="0">
                <a:solidFill>
                  <a:prstClr val="black"/>
                </a:solidFill>
              </a:rPr>
              <a:t>जीना ज्यादा कठिन हो सकता है, यदि दूसरे की समीक्षा शुरु कर देंगे तो</a:t>
            </a:r>
          </a:p>
        </p:txBody>
      </p:sp>
    </p:spTree>
    <p:extLst>
      <p:ext uri="{BB962C8B-B14F-4D97-AF65-F5344CB8AC3E}">
        <p14:creationId xmlns:p14="http://schemas.microsoft.com/office/powerpoint/2010/main" val="198842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सत्र के दौरान ध्यान रखने योग्य सामान्य बातें</a:t>
            </a: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a:bodyPr>
          <a:lstStyle/>
          <a:p>
            <a:pPr>
              <a:lnSpc>
                <a:spcPct val="150000"/>
              </a:lnSpc>
            </a:pPr>
            <a:r>
              <a:rPr lang="hi-IN" dirty="0"/>
              <a:t>हम किसी संस्थान-विशेष या किसी व्यक्ति-विशेष के बारे में या उनके द्वारा कही गयी किसी बात के बारे में कोई चर्चा नहीं करेंगे।</a:t>
            </a:r>
          </a:p>
          <a:p>
            <a:pPr>
              <a:lnSpc>
                <a:spcPct val="150000"/>
              </a:lnSpc>
            </a:pPr>
            <a:r>
              <a:rPr lang="hi-IN" dirty="0"/>
              <a:t>मध्यस्थ दर्शन से जुड़ी चर्चा के आधार के रूप में हम सिर्फ आदरणीय नागराज जी के वांग्मयों एवं लोगों के साथ संवाद को रखेंगे।</a:t>
            </a:r>
          </a:p>
          <a:p>
            <a:pPr>
              <a:lnSpc>
                <a:spcPct val="150000"/>
              </a:lnSpc>
            </a:pPr>
            <a:r>
              <a:rPr lang="hi-IN" dirty="0"/>
              <a:t>समीक्षा- न्यूनतम; वह भी स्वयं की स्थिति के आंकलन के लिए, न कि दूसरे का</a:t>
            </a:r>
          </a:p>
          <a:p>
            <a:pPr>
              <a:lnSpc>
                <a:spcPct val="150000"/>
              </a:lnSpc>
            </a:pPr>
            <a:endParaRPr lang="hi-IN" dirty="0"/>
          </a:p>
          <a:p>
            <a:pPr>
              <a:lnSpc>
                <a:spcPct val="150000"/>
              </a:lnSpc>
            </a:pPr>
            <a:r>
              <a:rPr lang="hi-IN" dirty="0"/>
              <a:t>अन्य दर्शनों या पूर्व पुरुषों द्वारा कही बातों का जहाँ भी मेरे द्वारा उल्लेख है, वह मध्यस्थ दर्शन की बातों को सटीकता से समझने के अर्थ में है। उनके नामों का उल्लेख रेफरेंस देने की दृष्टि से है, क्योंकि हममें से ज्यादातर लोग आज रेफरेंस के प्रति अत्यधिक सजग हैं। </a:t>
            </a:r>
          </a:p>
          <a:p>
            <a:pPr>
              <a:lnSpc>
                <a:spcPct val="150000"/>
              </a:lnSpc>
            </a:pPr>
            <a:r>
              <a:rPr lang="hi-IN" dirty="0"/>
              <a:t>परम्परागत रेफरेंस देने का प्रयोजन - क्योंकि लोग सजग हैं</a:t>
            </a:r>
            <a:r>
              <a:rPr lang="en-US" dirty="0"/>
              <a:t>; </a:t>
            </a:r>
            <a:r>
              <a:rPr lang="hi-IN" dirty="0"/>
              <a:t>तरीका एक ही रखना चाहिए</a:t>
            </a:r>
            <a:r>
              <a:rPr lang="en-US" dirty="0"/>
              <a:t>, </a:t>
            </a:r>
            <a:r>
              <a:rPr lang="hi-IN" dirty="0"/>
              <a:t>कृतज्ञता</a:t>
            </a:r>
            <a:r>
              <a:rPr lang="en-US" dirty="0"/>
              <a:t>, </a:t>
            </a:r>
            <a:r>
              <a:rPr lang="hi-IN" dirty="0"/>
              <a:t>पढ़ने का आग्रह/सलाह नहीं</a:t>
            </a:r>
            <a:r>
              <a:rPr lang="en-US" dirty="0"/>
              <a:t>; </a:t>
            </a:r>
            <a:r>
              <a:rPr lang="hi-IN" dirty="0"/>
              <a:t>मध्यस्थ दर्शन के सिद्धांतों को समझने की दृष्टि से जो उपयोगी</a:t>
            </a:r>
            <a:r>
              <a:rPr lang="en-US" dirty="0"/>
              <a:t>, </a:t>
            </a:r>
            <a:r>
              <a:rPr lang="hi-IN" dirty="0"/>
              <a:t>उतना ही प्रयोग </a:t>
            </a:r>
            <a:endParaRPr lang="en-US" dirty="0"/>
          </a:p>
          <a:p>
            <a:pPr>
              <a:lnSpc>
                <a:spcPct val="150000"/>
              </a:lnSpc>
            </a:pPr>
            <a:endParaRPr lang="hi-IN" dirty="0"/>
          </a:p>
        </p:txBody>
      </p:sp>
    </p:spTree>
    <p:extLst>
      <p:ext uri="{BB962C8B-B14F-4D97-AF65-F5344CB8AC3E}">
        <p14:creationId xmlns:p14="http://schemas.microsoft.com/office/powerpoint/2010/main" val="184457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B88A1-262B-47E9-82AF-9FBBC9E32741}"/>
              </a:ext>
            </a:extLst>
          </p:cNvPr>
          <p:cNvSpPr>
            <a:spLocks noGrp="1"/>
          </p:cNvSpPr>
          <p:nvPr>
            <p:ph type="title"/>
          </p:nvPr>
        </p:nvSpPr>
        <p:spPr/>
        <p:txBody>
          <a:bodyPr/>
          <a:lstStyle/>
          <a:p>
            <a:r>
              <a:rPr lang="hi-IN" dirty="0"/>
              <a:t>सत्र के दौरान ध्यान रखने योग्य सामान्य बातें</a:t>
            </a:r>
            <a:endParaRPr lang="en-US" dirty="0"/>
          </a:p>
        </p:txBody>
      </p:sp>
      <p:sp>
        <p:nvSpPr>
          <p:cNvPr id="3" name="Text Placeholder 2">
            <a:extLst>
              <a:ext uri="{FF2B5EF4-FFF2-40B4-BE49-F238E27FC236}">
                <a16:creationId xmlns:a16="http://schemas.microsoft.com/office/drawing/2014/main" id="{7E0D2590-FFC8-465B-8E48-A5E25A5785B7}"/>
              </a:ext>
            </a:extLst>
          </p:cNvPr>
          <p:cNvSpPr>
            <a:spLocks noGrp="1"/>
          </p:cNvSpPr>
          <p:nvPr>
            <p:ph type="body" sz="quarter" idx="13"/>
          </p:nvPr>
        </p:nvSpPr>
        <p:spPr/>
        <p:txBody>
          <a:bodyPr/>
          <a:lstStyle/>
          <a:p>
            <a:r>
              <a:rPr lang="hi-IN" dirty="0"/>
              <a:t>हमारी जागृति हमारी जिम्मेदारी- अतः दूसरे से शिकायत की जरूरत नहीं</a:t>
            </a:r>
          </a:p>
          <a:p>
            <a:endParaRPr lang="hi-IN" dirty="0"/>
          </a:p>
          <a:p>
            <a:r>
              <a:rPr lang="hi-IN" dirty="0"/>
              <a:t>व्यक्ति, शिविर, संस्थानों की परस्पर तुलना से बचें</a:t>
            </a:r>
          </a:p>
          <a:p>
            <a:pPr marL="0" indent="0">
              <a:buNone/>
            </a:pPr>
            <a:r>
              <a:rPr lang="hi-IN" dirty="0"/>
              <a:t>		हर किसी का अपना सौंदर्य है, अपनी जागृति का स्तर है और </a:t>
            </a:r>
          </a:p>
          <a:p>
            <a:pPr marL="0" indent="0">
              <a:buNone/>
            </a:pPr>
            <a:r>
              <a:rPr lang="hi-IN" dirty="0"/>
              <a:t>		एक विशेष स्थिति-परिस्थिति है</a:t>
            </a:r>
          </a:p>
          <a:p>
            <a:endParaRPr lang="hi-IN" dirty="0"/>
          </a:p>
          <a:p>
            <a:r>
              <a:rPr lang="hi-IN" dirty="0"/>
              <a:t>किसी का अच्छा लगना हमारी प्रकृति पर भी निर्भर</a:t>
            </a:r>
            <a:endParaRPr lang="en-US" dirty="0"/>
          </a:p>
          <a:p>
            <a:endParaRPr lang="hi-IN" dirty="0"/>
          </a:p>
          <a:p>
            <a:r>
              <a:rPr lang="hi-IN" dirty="0"/>
              <a:t>अपने लिए जहाँ अनुकूल लगे, अपने अध्ययन-अभ्यास को पुष्ट करें; बिना दूसरे की आलोचना किये/ कमी बताकर</a:t>
            </a:r>
          </a:p>
          <a:p>
            <a:endParaRPr lang="hi-IN" dirty="0"/>
          </a:p>
        </p:txBody>
      </p:sp>
    </p:spTree>
    <p:extLst>
      <p:ext uri="{BB962C8B-B14F-4D97-AF65-F5344CB8AC3E}">
        <p14:creationId xmlns:p14="http://schemas.microsoft.com/office/powerpoint/2010/main" val="236596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3892-6C26-4E71-B536-986D8C4071C3}"/>
              </a:ext>
            </a:extLst>
          </p:cNvPr>
          <p:cNvSpPr>
            <a:spLocks noGrp="1"/>
          </p:cNvSpPr>
          <p:nvPr>
            <p:ph type="title"/>
          </p:nvPr>
        </p:nvSpPr>
        <p:spPr/>
        <p:txBody>
          <a:bodyPr/>
          <a:lstStyle/>
          <a:p>
            <a:r>
              <a:rPr lang="hi-IN" dirty="0"/>
              <a:t>मध्यस्थ दर्शन अध्ययन-अभ्यास सत्र</a:t>
            </a:r>
            <a:endParaRPr lang="en-US" dirty="0"/>
          </a:p>
        </p:txBody>
      </p:sp>
      <p:sp>
        <p:nvSpPr>
          <p:cNvPr id="3" name="Text Placeholder 2">
            <a:extLst>
              <a:ext uri="{FF2B5EF4-FFF2-40B4-BE49-F238E27FC236}">
                <a16:creationId xmlns:a16="http://schemas.microsoft.com/office/drawing/2014/main" id="{779432FD-BC0B-429E-9441-E013B35ABDDD}"/>
              </a:ext>
            </a:extLst>
          </p:cNvPr>
          <p:cNvSpPr>
            <a:spLocks noGrp="1"/>
          </p:cNvSpPr>
          <p:nvPr>
            <p:ph type="body" sz="quarter" idx="13"/>
          </p:nvPr>
        </p:nvSpPr>
        <p:spPr/>
        <p:txBody>
          <a:bodyPr>
            <a:normAutofit/>
          </a:bodyPr>
          <a:lstStyle/>
          <a:p>
            <a:pPr marL="0" indent="0">
              <a:lnSpc>
                <a:spcPct val="150000"/>
              </a:lnSpc>
              <a:buNone/>
            </a:pPr>
            <a:r>
              <a:rPr lang="hi-IN" b="1" dirty="0"/>
              <a:t>सत्र के बारे में</a:t>
            </a:r>
            <a:endParaRPr lang="en-US" b="1" dirty="0"/>
          </a:p>
          <a:p>
            <a:pPr lvl="0">
              <a:lnSpc>
                <a:spcPct val="150000"/>
              </a:lnSpc>
            </a:pPr>
            <a:r>
              <a:rPr lang="hi-IN" dirty="0"/>
              <a:t>यह सत्र प्रधानता से मध्यस्थ दर्शन की सूचनाओं को अभ्यास पूर्वक अपने अंतः व बाह्य आचरण में लाने के उद्देश्य से आयोजित किया जा रहा है।</a:t>
            </a:r>
            <a:endParaRPr lang="en-US" dirty="0"/>
          </a:p>
          <a:p>
            <a:pPr lvl="0">
              <a:lnSpc>
                <a:spcPct val="150000"/>
              </a:lnSpc>
            </a:pPr>
            <a:r>
              <a:rPr lang="hi-IN" dirty="0"/>
              <a:t>अन्तः आचरण का तात्पर्य हमारे मन</a:t>
            </a:r>
            <a:r>
              <a:rPr lang="en-IN" dirty="0"/>
              <a:t>, </a:t>
            </a:r>
            <a:r>
              <a:rPr lang="hi-IN" dirty="0"/>
              <a:t>वृत्ति</a:t>
            </a:r>
            <a:r>
              <a:rPr lang="en-IN" dirty="0"/>
              <a:t>, </a:t>
            </a:r>
            <a:r>
              <a:rPr lang="hi-IN" dirty="0"/>
              <a:t>चित्त एवं बुद्धि की क्रियाओं के व्यवस्थित होने से है।</a:t>
            </a:r>
            <a:endParaRPr lang="en-US" dirty="0"/>
          </a:p>
          <a:p>
            <a:pPr lvl="0">
              <a:lnSpc>
                <a:spcPct val="150000"/>
              </a:lnSpc>
            </a:pPr>
            <a:r>
              <a:rPr lang="hi-IN" dirty="0"/>
              <a:t>बाह्य आचरण का तात्पर्य व्यवहार (सम्बंध व सम्पर्क में तृप्तिदायक निर्वाह का स्वरूप)</a:t>
            </a:r>
            <a:r>
              <a:rPr lang="en-IN" dirty="0"/>
              <a:t>, </a:t>
            </a:r>
            <a:r>
              <a:rPr lang="hi-IN" dirty="0"/>
              <a:t>व्यवसाय</a:t>
            </a:r>
            <a:r>
              <a:rPr lang="en-IN" dirty="0"/>
              <a:t>, </a:t>
            </a:r>
            <a:r>
              <a:rPr lang="hi-IN" dirty="0"/>
              <a:t>मानवीय व्यवस्था में भागीदारी</a:t>
            </a:r>
            <a:r>
              <a:rPr lang="en-IN" dirty="0"/>
              <a:t>, </a:t>
            </a:r>
            <a:r>
              <a:rPr lang="hi-IN" dirty="0"/>
              <a:t>सुविधाओं के उपयोग-सदुपयोग के तरीके से है।</a:t>
            </a:r>
            <a:endParaRPr lang="en-US" dirty="0"/>
          </a:p>
          <a:p>
            <a:pPr lvl="0">
              <a:lnSpc>
                <a:spcPct val="150000"/>
              </a:lnSpc>
            </a:pPr>
            <a:r>
              <a:rPr lang="hi-IN" dirty="0"/>
              <a:t>चूँकि शंका व प्रश्न विहीन मानव ही अभ्यास करने में सक्षम होता है</a:t>
            </a:r>
            <a:r>
              <a:rPr lang="en-IN" dirty="0"/>
              <a:t>, </a:t>
            </a:r>
            <a:r>
              <a:rPr lang="hi-IN" dirty="0"/>
              <a:t>अतः प्रश्नों के समाधान के साथ ही इस सत्र को हम आरम्भ करेंगे।</a:t>
            </a:r>
            <a:endParaRPr lang="en-US" dirty="0"/>
          </a:p>
        </p:txBody>
      </p:sp>
    </p:spTree>
    <p:extLst>
      <p:ext uri="{BB962C8B-B14F-4D97-AF65-F5344CB8AC3E}">
        <p14:creationId xmlns:p14="http://schemas.microsoft.com/office/powerpoint/2010/main" val="1985746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3892-6C26-4E71-B536-986D8C4071C3}"/>
              </a:ext>
            </a:extLst>
          </p:cNvPr>
          <p:cNvSpPr>
            <a:spLocks noGrp="1"/>
          </p:cNvSpPr>
          <p:nvPr>
            <p:ph type="title"/>
          </p:nvPr>
        </p:nvSpPr>
        <p:spPr/>
        <p:txBody>
          <a:bodyPr/>
          <a:lstStyle/>
          <a:p>
            <a:r>
              <a:rPr lang="hi-IN" dirty="0"/>
              <a:t>अध्ययन-अभ्यास सत्र</a:t>
            </a:r>
            <a:endParaRPr lang="en-US" dirty="0"/>
          </a:p>
        </p:txBody>
      </p:sp>
      <p:sp>
        <p:nvSpPr>
          <p:cNvPr id="3" name="Text Placeholder 2">
            <a:extLst>
              <a:ext uri="{FF2B5EF4-FFF2-40B4-BE49-F238E27FC236}">
                <a16:creationId xmlns:a16="http://schemas.microsoft.com/office/drawing/2014/main" id="{779432FD-BC0B-429E-9441-E013B35ABDDD}"/>
              </a:ext>
            </a:extLst>
          </p:cNvPr>
          <p:cNvSpPr>
            <a:spLocks noGrp="1"/>
          </p:cNvSpPr>
          <p:nvPr>
            <p:ph type="body" sz="quarter" idx="13"/>
          </p:nvPr>
        </p:nvSpPr>
        <p:spPr/>
        <p:txBody>
          <a:bodyPr>
            <a:normAutofit/>
          </a:bodyPr>
          <a:lstStyle/>
          <a:p>
            <a:pPr>
              <a:lnSpc>
                <a:spcPct val="150000"/>
              </a:lnSpc>
            </a:pPr>
            <a:r>
              <a:rPr lang="hi-IN" dirty="0"/>
              <a:t>इस सत्र में अभ्यास को केंद्र में रखकर हम 4 बातों को प्रधानता से करेंगे- </a:t>
            </a:r>
            <a:endParaRPr lang="en-US" dirty="0"/>
          </a:p>
          <a:p>
            <a:pPr lvl="1">
              <a:lnSpc>
                <a:spcPct val="150000"/>
              </a:lnSpc>
            </a:pPr>
            <a:r>
              <a:rPr lang="hi-IN" dirty="0"/>
              <a:t>अभ्यास की वस्तु की स्पष्टता हेतु चर्चा (अध्ययन वस्तु)</a:t>
            </a:r>
            <a:endParaRPr lang="en-US" dirty="0"/>
          </a:p>
          <a:p>
            <a:pPr lvl="1">
              <a:lnSpc>
                <a:spcPct val="150000"/>
              </a:lnSpc>
            </a:pPr>
            <a:r>
              <a:rPr lang="hi-IN" dirty="0"/>
              <a:t>अभ्यास की विधि-प्रक्रिया हेतु चर्चा</a:t>
            </a:r>
            <a:endParaRPr lang="en-US" dirty="0"/>
          </a:p>
          <a:p>
            <a:pPr lvl="1">
              <a:lnSpc>
                <a:spcPct val="150000"/>
              </a:lnSpc>
            </a:pPr>
            <a:r>
              <a:rPr lang="hi-IN" dirty="0"/>
              <a:t>अभ्यास के क्रम में आने वाली बाधाएँ एवं उनके निराकरण पर चर्चा</a:t>
            </a:r>
            <a:endParaRPr lang="en-US" dirty="0"/>
          </a:p>
          <a:p>
            <a:pPr lvl="1">
              <a:lnSpc>
                <a:spcPct val="150000"/>
              </a:lnSpc>
            </a:pPr>
            <a:r>
              <a:rPr lang="hi-IN" dirty="0"/>
              <a:t>अभ्यास के शुरुआती चरणों को सत्र के दौरान कर पाना</a:t>
            </a:r>
            <a:endParaRPr lang="en-US" dirty="0"/>
          </a:p>
        </p:txBody>
      </p:sp>
    </p:spTree>
    <p:extLst>
      <p:ext uri="{BB962C8B-B14F-4D97-AF65-F5344CB8AC3E}">
        <p14:creationId xmlns:p14="http://schemas.microsoft.com/office/powerpoint/2010/main" val="3446942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3892-6C26-4E71-B536-986D8C4071C3}"/>
              </a:ext>
            </a:extLst>
          </p:cNvPr>
          <p:cNvSpPr>
            <a:spLocks noGrp="1"/>
          </p:cNvSpPr>
          <p:nvPr>
            <p:ph type="title"/>
          </p:nvPr>
        </p:nvSpPr>
        <p:spPr/>
        <p:txBody>
          <a:bodyPr/>
          <a:lstStyle/>
          <a:p>
            <a:r>
              <a:rPr lang="hi-IN" dirty="0"/>
              <a:t>अध्ययन-अभ्यास सत्र</a:t>
            </a:r>
            <a:endParaRPr lang="en-US" dirty="0"/>
          </a:p>
        </p:txBody>
      </p:sp>
      <p:sp>
        <p:nvSpPr>
          <p:cNvPr id="3" name="Text Placeholder 2">
            <a:extLst>
              <a:ext uri="{FF2B5EF4-FFF2-40B4-BE49-F238E27FC236}">
                <a16:creationId xmlns:a16="http://schemas.microsoft.com/office/drawing/2014/main" id="{779432FD-BC0B-429E-9441-E013B35ABDDD}"/>
              </a:ext>
            </a:extLst>
          </p:cNvPr>
          <p:cNvSpPr>
            <a:spLocks noGrp="1"/>
          </p:cNvSpPr>
          <p:nvPr>
            <p:ph type="body" sz="quarter" idx="13"/>
          </p:nvPr>
        </p:nvSpPr>
        <p:spPr/>
        <p:txBody>
          <a:bodyPr>
            <a:normAutofit/>
          </a:bodyPr>
          <a:lstStyle/>
          <a:p>
            <a:pPr lvl="0">
              <a:lnSpc>
                <a:spcPct val="150000"/>
              </a:lnSpc>
            </a:pPr>
            <a:r>
              <a:rPr lang="hi-IN" dirty="0"/>
              <a:t>हम प्रधान रूप से स्वयं</a:t>
            </a:r>
            <a:r>
              <a:rPr lang="en-IN" dirty="0"/>
              <a:t>, </a:t>
            </a:r>
            <a:r>
              <a:rPr lang="hi-IN" dirty="0"/>
              <a:t>परिवार तथा अपने नजदीकी सम्बंधों में जीते हुए क्या अभ्यास कर सकते हैं एवं कैसे परिमार्जन को उपलब्ध हो सकते हैं- चर्चा के प्रधान बिंदु यही रहेंगे।</a:t>
            </a:r>
            <a:endParaRPr lang="en-US" dirty="0"/>
          </a:p>
          <a:p>
            <a:pPr lvl="0">
              <a:lnSpc>
                <a:spcPct val="150000"/>
              </a:lnSpc>
            </a:pPr>
            <a:r>
              <a:rPr lang="hi-IN" dirty="0"/>
              <a:t>आज जहाँ हम खड़े हैं</a:t>
            </a:r>
            <a:r>
              <a:rPr lang="en-IN" dirty="0"/>
              <a:t>, </a:t>
            </a:r>
            <a:r>
              <a:rPr lang="hi-IN" dirty="0"/>
              <a:t>उस वर्तमान स्थिति-परिस्थिति से शुरु करके अभ्यास का क्या स्वरूप बनता है तथा अभ्यास की उपलब्धियों का आंकलन हम कैसे कर सकते हैं- यह चर्चा के केंद्र में रहेगा।</a:t>
            </a:r>
            <a:endParaRPr lang="en-US" dirty="0"/>
          </a:p>
          <a:p>
            <a:pPr lvl="0">
              <a:lnSpc>
                <a:spcPct val="150000"/>
              </a:lnSpc>
            </a:pPr>
            <a:r>
              <a:rPr lang="hi-IN" dirty="0"/>
              <a:t>यदि आप मध्यस्थ दर्शन की सूचना को ही अभी सटीकता से ग्रहण करना चाहते हैं</a:t>
            </a:r>
            <a:r>
              <a:rPr lang="en-IN" dirty="0"/>
              <a:t>, </a:t>
            </a:r>
            <a:r>
              <a:rPr lang="hi-IN" dirty="0"/>
              <a:t>तो विभिन्न केंद्रों/समूहों द्वारा चलाये जा रहे परिचय शिविर</a:t>
            </a:r>
            <a:r>
              <a:rPr lang="en-IN" dirty="0"/>
              <a:t>, </a:t>
            </a:r>
            <a:r>
              <a:rPr lang="hi-IN" dirty="0"/>
              <a:t>अध्ययन-बिंदु शिविर</a:t>
            </a:r>
            <a:r>
              <a:rPr lang="en-IN" dirty="0"/>
              <a:t>, </a:t>
            </a:r>
            <a:r>
              <a:rPr lang="hi-IN" dirty="0"/>
              <a:t>वांग्मय पठन</a:t>
            </a:r>
            <a:r>
              <a:rPr lang="en-IN" dirty="0"/>
              <a:t>, </a:t>
            </a:r>
            <a:r>
              <a:rPr lang="hi-IN" dirty="0"/>
              <a:t>मध्यस्थ दर्शन सार-सत्र आदि में भागीदारी करें।</a:t>
            </a:r>
            <a:endParaRPr lang="en-US" dirty="0"/>
          </a:p>
          <a:p>
            <a:pPr lvl="0">
              <a:lnSpc>
                <a:spcPct val="150000"/>
              </a:lnSpc>
            </a:pPr>
            <a:r>
              <a:rPr lang="hi-IN" dirty="0"/>
              <a:t>यह सत्र प्रधानता से समझने के साथ-साथ स्वयं में बदलाव लाने के उद्देश्य से है। </a:t>
            </a:r>
            <a:endParaRPr lang="en-US" dirty="0"/>
          </a:p>
          <a:p>
            <a:endParaRPr lang="en-US" dirty="0"/>
          </a:p>
        </p:txBody>
      </p:sp>
    </p:spTree>
    <p:extLst>
      <p:ext uri="{BB962C8B-B14F-4D97-AF65-F5344CB8AC3E}">
        <p14:creationId xmlns:p14="http://schemas.microsoft.com/office/powerpoint/2010/main" val="1037249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सुनते/पढ़ते समय</a:t>
            </a:r>
            <a:endParaRPr lang="en-US" dirty="0"/>
          </a:p>
        </p:txBody>
      </p:sp>
      <p:sp>
        <p:nvSpPr>
          <p:cNvPr id="3" name="Text Placeholder 2"/>
          <p:cNvSpPr>
            <a:spLocks noGrp="1"/>
          </p:cNvSpPr>
          <p:nvPr>
            <p:ph type="body" sz="quarter" idx="13"/>
          </p:nvPr>
        </p:nvSpPr>
        <p:spPr/>
        <p:txBody>
          <a:bodyPr/>
          <a:lstStyle/>
          <a:p>
            <a:pPr>
              <a:lnSpc>
                <a:spcPct val="150000"/>
              </a:lnSpc>
            </a:pPr>
            <a:r>
              <a:rPr lang="hi-IN" dirty="0"/>
              <a:t>अपना मानकर आत्मीयता पूर्वक सुनें</a:t>
            </a:r>
            <a:endParaRPr/>
          </a:p>
          <a:p>
            <a:pPr>
              <a:lnSpc>
                <a:spcPct val="150000"/>
              </a:lnSpc>
            </a:pPr>
            <a:r>
              <a:rPr lang="hi-IN" dirty="0"/>
              <a:t>आशय/तात्पर्य</a:t>
            </a:r>
            <a:r>
              <a:rPr lang="en-IN" dirty="0"/>
              <a:t>/</a:t>
            </a:r>
            <a:r>
              <a:rPr lang="hi-IN" dirty="0"/>
              <a:t>अर्थ को पकड़ने का प्रयास</a:t>
            </a:r>
            <a:r>
              <a:rPr lang="en-GB" dirty="0"/>
              <a:t>; </a:t>
            </a:r>
            <a:r>
              <a:rPr lang="hi-IN" dirty="0"/>
              <a:t>न कि भाषा में उलझना</a:t>
            </a:r>
            <a:endParaRPr/>
          </a:p>
          <a:p>
            <a:pPr>
              <a:lnSpc>
                <a:spcPct val="150000"/>
              </a:lnSpc>
            </a:pPr>
            <a:r>
              <a:rPr lang="hi-IN" dirty="0"/>
              <a:t>समझने के अर्थ में संवाद; न कि स्वयं को सही सिद्ध करने के लिए</a:t>
            </a:r>
            <a:endParaRP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4AF88-8B3A-404D-9B76-552EB4DB5207}"/>
              </a:ext>
            </a:extLst>
          </p:cNvPr>
          <p:cNvSpPr>
            <a:spLocks noGrp="1"/>
          </p:cNvSpPr>
          <p:nvPr>
            <p:ph type="title"/>
          </p:nvPr>
        </p:nvSpPr>
        <p:spPr/>
        <p:txBody>
          <a:bodyPr/>
          <a:lstStyle/>
          <a:p>
            <a:r>
              <a:rPr lang="hi-IN" dirty="0"/>
              <a:t>सुनते/पढ़ते समय</a:t>
            </a:r>
            <a:endParaRPr lang="en-US" dirty="0"/>
          </a:p>
        </p:txBody>
      </p:sp>
      <p:sp>
        <p:nvSpPr>
          <p:cNvPr id="3" name="Text Placeholder 2">
            <a:extLst>
              <a:ext uri="{FF2B5EF4-FFF2-40B4-BE49-F238E27FC236}">
                <a16:creationId xmlns:a16="http://schemas.microsoft.com/office/drawing/2014/main" id="{135D7EF2-E636-4870-B4EB-13EC33706236}"/>
              </a:ext>
            </a:extLst>
          </p:cNvPr>
          <p:cNvSpPr>
            <a:spLocks noGrp="1"/>
          </p:cNvSpPr>
          <p:nvPr>
            <p:ph type="body" sz="quarter" idx="13"/>
          </p:nvPr>
        </p:nvSpPr>
        <p:spPr/>
        <p:txBody>
          <a:bodyPr/>
          <a:lstStyle/>
          <a:p>
            <a:r>
              <a:rPr lang="hi-IN" dirty="0"/>
              <a:t>उलझन रहित (खाली) मानस से सुनें</a:t>
            </a:r>
          </a:p>
          <a:p>
            <a:r>
              <a:rPr lang="hi-IN" dirty="0"/>
              <a:t>तुलना की जरूरत नहीं; सत्र के बाद करें</a:t>
            </a:r>
          </a:p>
          <a:p>
            <a:r>
              <a:rPr lang="hi-IN" dirty="0"/>
              <a:t>वस्तु का निरीक्षण (</a:t>
            </a:r>
            <a:r>
              <a:rPr lang="en-US" dirty="0"/>
              <a:t>observation</a:t>
            </a:r>
            <a:r>
              <a:rPr lang="hi-IN" dirty="0"/>
              <a:t>) करें</a:t>
            </a:r>
          </a:p>
          <a:p>
            <a:endParaRPr lang="hi-IN" dirty="0"/>
          </a:p>
          <a:p>
            <a:r>
              <a:rPr lang="hi-IN" dirty="0"/>
              <a:t>जीने के संदर्भ में कही गयी बातों के बारे में</a:t>
            </a:r>
          </a:p>
          <a:p>
            <a:pPr lvl="1"/>
            <a:r>
              <a:rPr lang="hi-IN" dirty="0"/>
              <a:t>सही है कि नहीं</a:t>
            </a:r>
          </a:p>
          <a:p>
            <a:pPr lvl="1"/>
            <a:r>
              <a:rPr lang="hi-IN" dirty="0"/>
              <a:t>आज हम कितना जी सकते हैं</a:t>
            </a:r>
          </a:p>
          <a:p>
            <a:pPr lvl="1"/>
            <a:r>
              <a:rPr lang="hi-IN" dirty="0"/>
              <a:t>शेष एक तात्कालिक बाध्यता</a:t>
            </a:r>
          </a:p>
          <a:p>
            <a:pPr lvl="0"/>
            <a:endParaRPr lang="hi-IN" dirty="0">
              <a:solidFill>
                <a:prstClr val="black"/>
              </a:solidFill>
            </a:endParaRPr>
          </a:p>
          <a:p>
            <a:pPr lvl="0"/>
            <a:r>
              <a:rPr lang="hi-IN" dirty="0">
                <a:solidFill>
                  <a:prstClr val="black"/>
                </a:solidFill>
              </a:rPr>
              <a:t>शेष समय में इन्हीं बातों पर मनन या निरीक्षण, परीक्षण</a:t>
            </a:r>
          </a:p>
          <a:p>
            <a:pPr lvl="0"/>
            <a:r>
              <a:rPr lang="hi-IN" dirty="0">
                <a:solidFill>
                  <a:prstClr val="black"/>
                </a:solidFill>
              </a:rPr>
              <a:t>सजग रहने का प्रयास</a:t>
            </a:r>
          </a:p>
          <a:p>
            <a:pPr lvl="0"/>
            <a:endParaRPr lang="hi-IN" dirty="0">
              <a:solidFill>
                <a:prstClr val="black"/>
              </a:solidFill>
            </a:endParaRPr>
          </a:p>
          <a:p>
            <a:pPr lvl="0"/>
            <a:r>
              <a:rPr lang="hi-IN" dirty="0">
                <a:solidFill>
                  <a:prstClr val="black"/>
                </a:solidFill>
              </a:rPr>
              <a:t>बहुत ज्यादा लिखने की जरुरत नहीं है। बहुत अनिवार्य लगे, तो 1-2 बिंदु लिख लें।</a:t>
            </a:r>
          </a:p>
          <a:p>
            <a:pPr marL="228600" lvl="1" indent="0">
              <a:buNone/>
            </a:pPr>
            <a:endParaRPr lang="hi-IN" dirty="0"/>
          </a:p>
        </p:txBody>
      </p:sp>
    </p:spTree>
    <p:extLst>
      <p:ext uri="{BB962C8B-B14F-4D97-AF65-F5344CB8AC3E}">
        <p14:creationId xmlns:p14="http://schemas.microsoft.com/office/powerpoint/2010/main" val="156101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वास्तविकता को समझने की प्रक्रिया</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समझना मूलतः निरीक्षण/ </a:t>
            </a:r>
            <a:r>
              <a:rPr lang="en-US" dirty="0"/>
              <a:t>observation </a:t>
            </a:r>
            <a:r>
              <a:rPr lang="hi-IN" dirty="0"/>
              <a:t>पूर्वक</a:t>
            </a:r>
          </a:p>
          <a:p>
            <a:pPr>
              <a:lnSpc>
                <a:spcPct val="150000"/>
              </a:lnSpc>
            </a:pPr>
            <a:r>
              <a:rPr lang="hi-IN" dirty="0"/>
              <a:t>शब्द एवं वस्तु का अंतर्सम्बंध</a:t>
            </a:r>
          </a:p>
          <a:p>
            <a:pPr>
              <a:lnSpc>
                <a:spcPct val="150000"/>
              </a:lnSpc>
            </a:pPr>
            <a:r>
              <a:rPr lang="hi-IN" dirty="0"/>
              <a:t>शब्द/परिभाषा की भूमिका- ज्ञात से अज्ञात की ओर</a:t>
            </a:r>
          </a:p>
          <a:p>
            <a:pPr>
              <a:lnSpc>
                <a:spcPct val="150000"/>
              </a:lnSpc>
            </a:pPr>
            <a:r>
              <a:rPr lang="hi-IN" dirty="0"/>
              <a:t>पर्यायवाची शब्द- परिभाषा नहीं</a:t>
            </a:r>
            <a:endParaRPr lang="en-US" dirty="0"/>
          </a:p>
        </p:txBody>
      </p:sp>
    </p:spTree>
    <p:extLst>
      <p:ext uri="{BB962C8B-B14F-4D97-AF65-F5344CB8AC3E}">
        <p14:creationId xmlns:p14="http://schemas.microsoft.com/office/powerpoint/2010/main" val="137130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हमारा ध्यान कहाँ है?</a:t>
            </a:r>
            <a:endParaRPr lang="en-CA" dirty="0"/>
          </a:p>
        </p:txBody>
      </p:sp>
      <p:sp>
        <p:nvSpPr>
          <p:cNvPr id="56323" name="Text Placeholder 2"/>
          <p:cNvSpPr>
            <a:spLocks noGrp="1"/>
          </p:cNvSpPr>
          <p:nvPr>
            <p:ph type="body" sz="quarter" idx="13"/>
          </p:nvPr>
        </p:nvSpPr>
        <p:spPr bwMode="auto">
          <a:xfrm>
            <a:off x="0" y="609600"/>
            <a:ext cx="9372600" cy="5943600"/>
          </a:xfrm>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a:lnSpc>
                <a:spcPct val="150000"/>
              </a:lnSpc>
            </a:pPr>
            <a:r>
              <a:rPr lang="hi-IN" dirty="0"/>
              <a:t>हमारा/मेरा (न कि आपका) ध्यान प्रधान रुप से कहाँ है-</a:t>
            </a:r>
          </a:p>
          <a:p>
            <a:pPr marL="0" indent="0">
              <a:lnSpc>
                <a:spcPct val="150000"/>
              </a:lnSpc>
              <a:buNone/>
            </a:pPr>
            <a:r>
              <a:rPr lang="hi-IN" dirty="0"/>
              <a:t>		समझाने पर, कि समझने पर</a:t>
            </a:r>
          </a:p>
          <a:p>
            <a:pPr marL="0" indent="0">
              <a:lnSpc>
                <a:spcPct val="150000"/>
              </a:lnSpc>
              <a:buNone/>
            </a:pPr>
            <a:r>
              <a:rPr lang="hi-IN" dirty="0"/>
              <a:t>		दूसरों को सुधारने पर, कि खुद सुधरने पर</a:t>
            </a:r>
          </a:p>
          <a:p>
            <a:pPr marL="0" indent="0">
              <a:lnSpc>
                <a:spcPct val="150000"/>
              </a:lnSpc>
              <a:buNone/>
            </a:pPr>
            <a:r>
              <a:rPr lang="hi-IN" dirty="0"/>
              <a:t>		दूसरों के विकास पर, कि खुद विकसित होने पर</a:t>
            </a:r>
          </a:p>
          <a:p>
            <a:pPr marL="0" indent="0">
              <a:lnSpc>
                <a:spcPct val="150000"/>
              </a:lnSpc>
              <a:buNone/>
            </a:pPr>
            <a:r>
              <a:rPr lang="hi-IN" dirty="0"/>
              <a:t>		सुनाने पर, कि सुनने पर</a:t>
            </a:r>
          </a:p>
          <a:p>
            <a:pPr marL="0" indent="0">
              <a:lnSpc>
                <a:spcPct val="150000"/>
              </a:lnSpc>
              <a:buNone/>
            </a:pPr>
            <a:r>
              <a:rPr lang="hi-IN" dirty="0"/>
              <a:t>		दूसरे मुझे समझदार मान लें, इस पर, कि खुद समझदार होने पर</a:t>
            </a:r>
          </a:p>
          <a:p>
            <a:pPr marL="0" indent="0">
              <a:lnSpc>
                <a:spcPct val="150000"/>
              </a:lnSpc>
              <a:buNone/>
            </a:pPr>
            <a:r>
              <a:rPr lang="hi-IN" dirty="0"/>
              <a:t>		शब्दों की विशद व्याख्या पर, कि मूल में उसके अर्थ-बोध पर</a:t>
            </a:r>
          </a:p>
          <a:p>
            <a:pPr marL="0" indent="0">
              <a:lnSpc>
                <a:spcPct val="150000"/>
              </a:lnSpc>
              <a:buNone/>
            </a:pPr>
            <a:r>
              <a:rPr lang="hi-IN" dirty="0"/>
              <a:t>		विद्वता प्रदर्शित करने पर, कि विद्वान होने पर</a:t>
            </a:r>
          </a:p>
          <a:p>
            <a:pPr marL="0" indent="0">
              <a:lnSpc>
                <a:spcPct val="150000"/>
              </a:lnSpc>
              <a:buNone/>
            </a:pPr>
            <a:r>
              <a:rPr lang="hi-IN" dirty="0"/>
              <a:t>		दूसरों की समीक्षा पर, कि वास्तविकता के अध्ययन-अभ्यास पर</a:t>
            </a:r>
          </a:p>
          <a:p>
            <a:pPr marL="0" indent="0">
              <a:lnSpc>
                <a:spcPct val="150000"/>
              </a:lnSpc>
              <a:buNone/>
            </a:pPr>
            <a:r>
              <a:rPr lang="hi-IN" dirty="0"/>
              <a:t>		दूसरों को गलत और कमतर सिद्ध करने पर, कि खुद सही और श्रेष्ठ 			होने पर </a:t>
            </a:r>
          </a:p>
        </p:txBody>
      </p:sp>
    </p:spTree>
    <p:extLst>
      <p:ext uri="{BB962C8B-B14F-4D97-AF65-F5344CB8AC3E}">
        <p14:creationId xmlns:p14="http://schemas.microsoft.com/office/powerpoint/2010/main" val="240790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अभ्यास-दर्शन</a:t>
            </a:r>
            <a:endParaRPr lang="en-CA"/>
          </a:p>
        </p:txBody>
      </p:sp>
      <p:sp>
        <p:nvSpPr>
          <p:cNvPr id="55299" name="Text Placeholder 2"/>
          <p:cNvSpPr>
            <a:spLocks noGrp="1"/>
          </p:cNvSpPr>
          <p:nvPr>
            <p:ph type="body" sz="quarter" idx="13"/>
          </p:nvPr>
        </p:nvSpPr>
        <p:spPr bwMode="auto">
          <a:xfrm>
            <a:off x="0" y="685800"/>
            <a:ext cx="9144000" cy="5638800"/>
          </a:xfrm>
          <a:noFill/>
          <a:ln>
            <a:miter lim="800000"/>
            <a:headEnd/>
            <a:tailEnd/>
          </a:ln>
        </p:spPr>
        <p:txBody>
          <a:bodyPr vert="horz" wrap="square" lIns="91440" tIns="45720" rIns="91440" bIns="45720" numCol="1" anchor="t" anchorCtr="0" compatLnSpc="1">
            <a:prstTxWarp prst="textNoShape">
              <a:avLst/>
            </a:prstTxWarp>
          </a:bodyPr>
          <a:lstStyle/>
          <a:p>
            <a:pPr>
              <a:buFont typeface="Symbol" pitchFamily="18" charset="2"/>
              <a:buNone/>
            </a:pPr>
            <a:endParaRPr lang="en-CA"/>
          </a:p>
          <a:p>
            <a:pPr>
              <a:buFont typeface="Symbol" pitchFamily="18" charset="2"/>
              <a:buNone/>
            </a:pPr>
            <a:r>
              <a:rPr lang="hi-IN"/>
              <a:t>			</a:t>
            </a:r>
          </a:p>
          <a:p>
            <a:pPr>
              <a:buFont typeface="Symbol" pitchFamily="18" charset="2"/>
              <a:buNone/>
            </a:pPr>
            <a:endParaRPr lang="hi-IN"/>
          </a:p>
          <a:p>
            <a:pPr>
              <a:buFont typeface="Symbol" pitchFamily="18" charset="2"/>
              <a:buNone/>
            </a:pPr>
            <a:r>
              <a:rPr lang="hi-IN"/>
              <a:t>		       		  	</a:t>
            </a:r>
          </a:p>
          <a:p>
            <a:pPr>
              <a:buFont typeface="Symbol" pitchFamily="18" charset="2"/>
              <a:buNone/>
            </a:pPr>
            <a:r>
              <a:rPr lang="hi-IN"/>
              <a:t>		       			  </a:t>
            </a:r>
          </a:p>
          <a:p>
            <a:pPr>
              <a:buFont typeface="Symbol" pitchFamily="18" charset="2"/>
              <a:buNone/>
            </a:pPr>
            <a:endParaRPr lang="hi-IN"/>
          </a:p>
          <a:p>
            <a:pPr>
              <a:buFont typeface="Symbol" pitchFamily="18" charset="2"/>
              <a:buNone/>
            </a:pPr>
            <a:r>
              <a:rPr lang="hi-IN"/>
              <a:t>		    								</a:t>
            </a:r>
          </a:p>
          <a:p>
            <a:pPr>
              <a:buFont typeface="Symbol" pitchFamily="18" charset="2"/>
              <a:buNone/>
            </a:pPr>
            <a:r>
              <a:rPr lang="hi-IN"/>
              <a:t>					</a:t>
            </a:r>
            <a:endParaRPr lang="en-CA"/>
          </a:p>
        </p:txBody>
      </p:sp>
      <p:grpSp>
        <p:nvGrpSpPr>
          <p:cNvPr id="55300" name="Group 28"/>
          <p:cNvGrpSpPr>
            <a:grpSpLocks/>
          </p:cNvGrpSpPr>
          <p:nvPr/>
        </p:nvGrpSpPr>
        <p:grpSpPr bwMode="auto">
          <a:xfrm>
            <a:off x="4537075" y="1524000"/>
            <a:ext cx="2508250" cy="762000"/>
            <a:chOff x="2736670" y="1524000"/>
            <a:chExt cx="1863632" cy="381000"/>
          </a:xfrm>
        </p:grpSpPr>
        <p:cxnSp>
          <p:nvCxnSpPr>
            <p:cNvPr id="12" name="Straight Arrow Connector 11"/>
            <p:cNvCxnSpPr/>
            <p:nvPr/>
          </p:nvCxnSpPr>
          <p:spPr>
            <a:xfrm rot="10800000" flipV="1">
              <a:off x="2736670" y="1524000"/>
              <a:ext cx="761966" cy="3810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838336" y="1524000"/>
              <a:ext cx="761966" cy="3810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5301" name="Group 31"/>
          <p:cNvGrpSpPr>
            <a:grpSpLocks/>
          </p:cNvGrpSpPr>
          <p:nvPr/>
        </p:nvGrpSpPr>
        <p:grpSpPr bwMode="auto">
          <a:xfrm>
            <a:off x="5181600" y="2590800"/>
            <a:ext cx="1143000" cy="425450"/>
            <a:chOff x="5181600" y="2069880"/>
            <a:chExt cx="1143000" cy="424792"/>
          </a:xfrm>
        </p:grpSpPr>
        <p:sp>
          <p:nvSpPr>
            <p:cNvPr id="55327" name="TextBox 23"/>
            <p:cNvSpPr txBox="1">
              <a:spLocks noChangeArrowheads="1"/>
            </p:cNvSpPr>
            <p:nvPr/>
          </p:nvSpPr>
          <p:spPr bwMode="auto">
            <a:xfrm>
              <a:off x="5257800" y="2125340"/>
              <a:ext cx="1066800" cy="369332"/>
            </a:xfrm>
            <a:prstGeom prst="rect">
              <a:avLst/>
            </a:prstGeom>
            <a:noFill/>
            <a:ln w="9525">
              <a:noFill/>
              <a:miter lim="800000"/>
              <a:headEnd/>
              <a:tailEnd/>
            </a:ln>
          </p:spPr>
          <p:txBody>
            <a:bodyPr>
              <a:spAutoFit/>
            </a:bodyPr>
            <a:lstStyle/>
            <a:p>
              <a:r>
                <a:rPr lang="hi-IN"/>
                <a:t>अंतर्संबंध</a:t>
              </a:r>
              <a:endParaRPr lang="en-CA"/>
            </a:p>
          </p:txBody>
        </p:sp>
        <p:cxnSp>
          <p:nvCxnSpPr>
            <p:cNvPr id="25" name="Straight Arrow Connector 24"/>
            <p:cNvCxnSpPr/>
            <p:nvPr/>
          </p:nvCxnSpPr>
          <p:spPr>
            <a:xfrm>
              <a:off x="5181600" y="2069880"/>
              <a:ext cx="1143000" cy="158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5181600" y="2470897"/>
              <a:ext cx="1143000" cy="1585"/>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5302" name="Group 30"/>
          <p:cNvGrpSpPr>
            <a:grpSpLocks/>
          </p:cNvGrpSpPr>
          <p:nvPr/>
        </p:nvGrpSpPr>
        <p:grpSpPr bwMode="auto">
          <a:xfrm>
            <a:off x="2057400" y="609600"/>
            <a:ext cx="4800600" cy="923925"/>
            <a:chOff x="2743200" y="609600"/>
            <a:chExt cx="4800600" cy="923330"/>
          </a:xfrm>
        </p:grpSpPr>
        <p:grpSp>
          <p:nvGrpSpPr>
            <p:cNvPr id="55321" name="Group 27"/>
            <p:cNvGrpSpPr>
              <a:grpSpLocks/>
            </p:cNvGrpSpPr>
            <p:nvPr/>
          </p:nvGrpSpPr>
          <p:grpSpPr bwMode="auto">
            <a:xfrm>
              <a:off x="4343400" y="609600"/>
              <a:ext cx="1371600" cy="923330"/>
              <a:chOff x="1371600" y="844060"/>
              <a:chExt cx="1371600" cy="923330"/>
            </a:xfrm>
          </p:grpSpPr>
          <p:sp>
            <p:nvSpPr>
              <p:cNvPr id="55324" name="TextBox 3"/>
              <p:cNvSpPr txBox="1">
                <a:spLocks noChangeArrowheads="1"/>
              </p:cNvSpPr>
              <p:nvPr/>
            </p:nvSpPr>
            <p:spPr bwMode="auto">
              <a:xfrm>
                <a:off x="1447800" y="844060"/>
                <a:ext cx="1295400" cy="923330"/>
              </a:xfrm>
              <a:prstGeom prst="rect">
                <a:avLst/>
              </a:prstGeom>
              <a:noFill/>
              <a:ln w="9525">
                <a:noFill/>
                <a:miter lim="800000"/>
                <a:headEnd/>
                <a:tailEnd/>
              </a:ln>
            </p:spPr>
            <p:txBody>
              <a:bodyPr>
                <a:spAutoFit/>
              </a:bodyPr>
              <a:lstStyle/>
              <a:p>
                <a:r>
                  <a:rPr lang="hi-IN"/>
                  <a:t>का लक्ष्य</a:t>
                </a:r>
              </a:p>
              <a:p>
                <a:endParaRPr lang="hi-IN"/>
              </a:p>
              <a:p>
                <a:r>
                  <a:rPr lang="hi-IN"/>
                  <a:t>के लिए</a:t>
                </a:r>
                <a:endParaRPr lang="en-CA"/>
              </a:p>
            </p:txBody>
          </p:sp>
          <p:cxnSp>
            <p:nvCxnSpPr>
              <p:cNvPr id="6" name="Straight Arrow Connector 5"/>
              <p:cNvCxnSpPr/>
              <p:nvPr/>
            </p:nvCxnSpPr>
            <p:spPr>
              <a:xfrm>
                <a:off x="1371600" y="1204191"/>
                <a:ext cx="1143000" cy="158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1371600" y="1356493"/>
                <a:ext cx="1143000" cy="158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5322" name="TextBox 21"/>
            <p:cNvSpPr txBox="1">
              <a:spLocks noChangeArrowheads="1"/>
            </p:cNvSpPr>
            <p:nvPr/>
          </p:nvSpPr>
          <p:spPr bwMode="auto">
            <a:xfrm>
              <a:off x="2743200" y="838200"/>
              <a:ext cx="1600200" cy="430887"/>
            </a:xfrm>
            <a:prstGeom prst="rect">
              <a:avLst/>
            </a:prstGeom>
            <a:noFill/>
            <a:ln w="9525">
              <a:noFill/>
              <a:miter lim="800000"/>
              <a:headEnd/>
              <a:tailEnd/>
            </a:ln>
          </p:spPr>
          <p:txBody>
            <a:bodyPr>
              <a:spAutoFit/>
            </a:bodyPr>
            <a:lstStyle/>
            <a:p>
              <a:r>
                <a:rPr lang="hi-IN" sz="2200">
                  <a:solidFill>
                    <a:srgbClr val="000000"/>
                  </a:solidFill>
                </a:rPr>
                <a:t>अभ्यास</a:t>
              </a:r>
              <a:endParaRPr lang="en-CA" sz="2200">
                <a:solidFill>
                  <a:srgbClr val="000000"/>
                </a:solidFill>
              </a:endParaRPr>
            </a:p>
          </p:txBody>
        </p:sp>
        <p:sp>
          <p:nvSpPr>
            <p:cNvPr id="55323" name="TextBox 26"/>
            <p:cNvSpPr txBox="1">
              <a:spLocks noChangeArrowheads="1"/>
            </p:cNvSpPr>
            <p:nvPr/>
          </p:nvSpPr>
          <p:spPr bwMode="auto">
            <a:xfrm>
              <a:off x="5943600" y="838200"/>
              <a:ext cx="1600200" cy="430887"/>
            </a:xfrm>
            <a:prstGeom prst="rect">
              <a:avLst/>
            </a:prstGeom>
            <a:noFill/>
            <a:ln w="9525">
              <a:noFill/>
              <a:miter lim="800000"/>
              <a:headEnd/>
              <a:tailEnd/>
            </a:ln>
          </p:spPr>
          <p:txBody>
            <a:bodyPr>
              <a:spAutoFit/>
            </a:bodyPr>
            <a:lstStyle/>
            <a:p>
              <a:r>
                <a:rPr lang="hi-IN" sz="2200">
                  <a:solidFill>
                    <a:srgbClr val="000000"/>
                  </a:solidFill>
                </a:rPr>
                <a:t>अभ्युदय</a:t>
              </a:r>
              <a:endParaRPr lang="en-CA" sz="2200">
                <a:solidFill>
                  <a:srgbClr val="000000"/>
                </a:solidFill>
              </a:endParaRPr>
            </a:p>
          </p:txBody>
        </p:sp>
      </p:grpSp>
      <p:grpSp>
        <p:nvGrpSpPr>
          <p:cNvPr id="55303" name="Group 41"/>
          <p:cNvGrpSpPr>
            <a:grpSpLocks/>
          </p:cNvGrpSpPr>
          <p:nvPr/>
        </p:nvGrpSpPr>
        <p:grpSpPr bwMode="auto">
          <a:xfrm>
            <a:off x="685800" y="2438400"/>
            <a:ext cx="8686800" cy="4559300"/>
            <a:chOff x="685800" y="2209800"/>
            <a:chExt cx="8686800" cy="4559320"/>
          </a:xfrm>
        </p:grpSpPr>
        <p:sp>
          <p:nvSpPr>
            <p:cNvPr id="55307" name="TextBox 17"/>
            <p:cNvSpPr txBox="1">
              <a:spLocks noChangeArrowheads="1"/>
            </p:cNvSpPr>
            <p:nvPr/>
          </p:nvSpPr>
          <p:spPr bwMode="auto">
            <a:xfrm>
              <a:off x="6400800" y="3352800"/>
              <a:ext cx="2971800" cy="3416320"/>
            </a:xfrm>
            <a:prstGeom prst="rect">
              <a:avLst/>
            </a:prstGeom>
            <a:noFill/>
            <a:ln w="9525">
              <a:noFill/>
              <a:miter lim="800000"/>
              <a:headEnd/>
              <a:tailEnd/>
            </a:ln>
          </p:spPr>
          <p:txBody>
            <a:bodyPr>
              <a:spAutoFit/>
            </a:bodyPr>
            <a:lstStyle/>
            <a:p>
              <a:r>
                <a:rPr lang="hi-IN" sz="2200"/>
                <a:t>शिक्षा-व्यवस्था</a:t>
              </a:r>
            </a:p>
            <a:p>
              <a:r>
                <a:rPr lang="hi-IN" sz="2200"/>
                <a:t>संस्कृति-सभ्यता</a:t>
              </a:r>
            </a:p>
            <a:p>
              <a:r>
                <a:rPr lang="hi-IN" sz="2200"/>
                <a:t>विधि-व्यवस्था	</a:t>
              </a:r>
            </a:p>
            <a:p>
              <a:r>
                <a:rPr lang="hi-IN" sz="2200"/>
                <a:t>विविध संस्कार</a:t>
              </a:r>
            </a:p>
            <a:p>
              <a:r>
                <a:rPr lang="hi-IN" sz="2200"/>
                <a:t>प्रचार-प्रदर्शन-प्रकाशन</a:t>
              </a:r>
            </a:p>
            <a:p>
              <a:r>
                <a:rPr lang="hi-IN" sz="2200"/>
                <a:t>नीति-त्रय/ कार्यक्रम-त्रय</a:t>
              </a:r>
            </a:p>
            <a:p>
              <a:r>
                <a:rPr lang="hi-IN" sz="2200"/>
                <a:t>प्रणाली-पद्धति-नीति</a:t>
              </a:r>
            </a:p>
            <a:p>
              <a:r>
                <a:rPr lang="hi-IN" sz="2200"/>
                <a:t>विधि-निषेध</a:t>
              </a:r>
            </a:p>
            <a:p>
              <a:r>
                <a:rPr lang="hi-IN" sz="2200"/>
                <a:t>उत्पादन-विनिमय</a:t>
              </a:r>
            </a:p>
            <a:p>
              <a:endParaRPr lang="en-CA"/>
            </a:p>
          </p:txBody>
        </p:sp>
        <p:grpSp>
          <p:nvGrpSpPr>
            <p:cNvPr id="55308" name="Group 40"/>
            <p:cNvGrpSpPr>
              <a:grpSpLocks/>
            </p:cNvGrpSpPr>
            <p:nvPr/>
          </p:nvGrpSpPr>
          <p:grpSpPr bwMode="auto">
            <a:xfrm>
              <a:off x="685800" y="2209800"/>
              <a:ext cx="7239000" cy="3945017"/>
              <a:chOff x="685800" y="2209800"/>
              <a:chExt cx="7239000" cy="3945017"/>
            </a:xfrm>
          </p:grpSpPr>
          <p:grpSp>
            <p:nvGrpSpPr>
              <p:cNvPr id="55309" name="Group 29"/>
              <p:cNvGrpSpPr>
                <a:grpSpLocks/>
              </p:cNvGrpSpPr>
              <p:nvPr/>
            </p:nvGrpSpPr>
            <p:grpSpPr bwMode="auto">
              <a:xfrm>
                <a:off x="6858000" y="2923736"/>
                <a:ext cx="990600" cy="457200"/>
                <a:chOff x="5257800" y="2695136"/>
                <a:chExt cx="990600" cy="457200"/>
              </a:xfrm>
            </p:grpSpPr>
            <p:cxnSp>
              <p:nvCxnSpPr>
                <p:cNvPr id="20" name="Straight Arrow Connector 19"/>
                <p:cNvCxnSpPr/>
                <p:nvPr/>
              </p:nvCxnSpPr>
              <p:spPr>
                <a:xfrm rot="5400000">
                  <a:off x="5029993" y="2923385"/>
                  <a:ext cx="457202"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320" name="TextBox 22"/>
                <p:cNvSpPr txBox="1">
                  <a:spLocks noChangeArrowheads="1"/>
                </p:cNvSpPr>
                <p:nvPr/>
              </p:nvSpPr>
              <p:spPr bwMode="auto">
                <a:xfrm>
                  <a:off x="5334000" y="2754868"/>
                  <a:ext cx="914400" cy="369332"/>
                </a:xfrm>
                <a:prstGeom prst="rect">
                  <a:avLst/>
                </a:prstGeom>
                <a:noFill/>
                <a:ln w="9525">
                  <a:noFill/>
                  <a:miter lim="800000"/>
                  <a:headEnd/>
                  <a:tailEnd/>
                </a:ln>
              </p:spPr>
              <p:txBody>
                <a:bodyPr>
                  <a:spAutoFit/>
                </a:bodyPr>
                <a:lstStyle/>
                <a:p>
                  <a:r>
                    <a:rPr lang="hi-IN"/>
                    <a:t>के लिए</a:t>
                  </a:r>
                  <a:endParaRPr lang="en-CA"/>
                </a:p>
              </p:txBody>
            </p:sp>
          </p:grpSp>
          <p:cxnSp>
            <p:nvCxnSpPr>
              <p:cNvPr id="14" name="Straight Arrow Connector 13"/>
              <p:cNvCxnSpPr/>
              <p:nvPr/>
            </p:nvCxnSpPr>
            <p:spPr>
              <a:xfrm rot="5400000">
                <a:off x="4039393" y="3123410"/>
                <a:ext cx="457202"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311" name="TextBox 14"/>
              <p:cNvSpPr txBox="1">
                <a:spLocks noChangeArrowheads="1"/>
              </p:cNvSpPr>
              <p:nvPr/>
            </p:nvSpPr>
            <p:spPr bwMode="auto">
              <a:xfrm>
                <a:off x="4343400" y="2983468"/>
                <a:ext cx="914400" cy="369332"/>
              </a:xfrm>
              <a:prstGeom prst="rect">
                <a:avLst/>
              </a:prstGeom>
              <a:noFill/>
              <a:ln w="9525">
                <a:noFill/>
                <a:miter lim="800000"/>
                <a:headEnd/>
                <a:tailEnd/>
              </a:ln>
            </p:spPr>
            <p:txBody>
              <a:bodyPr>
                <a:spAutoFit/>
              </a:bodyPr>
              <a:lstStyle/>
              <a:p>
                <a:r>
                  <a:rPr lang="hi-IN"/>
                  <a:t>के लिए</a:t>
                </a:r>
                <a:endParaRPr lang="en-CA"/>
              </a:p>
            </p:txBody>
          </p:sp>
          <p:sp>
            <p:nvSpPr>
              <p:cNvPr id="55312" name="TextBox 16"/>
              <p:cNvSpPr txBox="1">
                <a:spLocks noChangeArrowheads="1"/>
              </p:cNvSpPr>
              <p:nvPr/>
            </p:nvSpPr>
            <p:spPr bwMode="auto">
              <a:xfrm>
                <a:off x="3429000" y="3354050"/>
                <a:ext cx="2971800" cy="2800767"/>
              </a:xfrm>
              <a:prstGeom prst="rect">
                <a:avLst/>
              </a:prstGeom>
              <a:noFill/>
              <a:ln w="9525">
                <a:noFill/>
                <a:miter lim="800000"/>
                <a:headEnd/>
                <a:tailEnd/>
              </a:ln>
            </p:spPr>
            <p:txBody>
              <a:bodyPr>
                <a:spAutoFit/>
              </a:bodyPr>
              <a:lstStyle/>
              <a:p>
                <a:r>
                  <a:rPr lang="hi-IN" sz="2200">
                    <a:solidFill>
                      <a:srgbClr val="000000"/>
                    </a:solidFill>
                  </a:rPr>
                  <a:t>अध्ययन-अभ्यास</a:t>
                </a:r>
              </a:p>
              <a:p>
                <a:r>
                  <a:rPr lang="hi-IN" sz="2200">
                    <a:solidFill>
                      <a:srgbClr val="000000"/>
                    </a:solidFill>
                  </a:rPr>
                  <a:t>कर्म-व्यवहार अभ्यास</a:t>
                </a:r>
              </a:p>
              <a:p>
                <a:r>
                  <a:rPr lang="hi-IN" sz="2200">
                    <a:solidFill>
                      <a:srgbClr val="000000"/>
                    </a:solidFill>
                  </a:rPr>
                  <a:t>विचार-चिंतन अभ्यास</a:t>
                </a:r>
              </a:p>
              <a:p>
                <a:r>
                  <a:rPr lang="hi-IN" sz="2200">
                    <a:solidFill>
                      <a:srgbClr val="000000"/>
                    </a:solidFill>
                  </a:rPr>
                  <a:t>मूल्यानुभूति क्रम से प्रेमानुभूति</a:t>
                </a:r>
              </a:p>
              <a:p>
                <a:r>
                  <a:rPr lang="hi-IN" sz="2200">
                    <a:solidFill>
                      <a:srgbClr val="000000"/>
                    </a:solidFill>
                  </a:rPr>
                  <a:t>श्रवण-मनन-निदिध्यासन</a:t>
                </a:r>
              </a:p>
              <a:p>
                <a:r>
                  <a:rPr lang="hi-IN" sz="2200">
                    <a:solidFill>
                      <a:srgbClr val="000000"/>
                    </a:solidFill>
                  </a:rPr>
                  <a:t>धारणा-ध्यान-समाधि</a:t>
                </a:r>
              </a:p>
              <a:p>
                <a:r>
                  <a:rPr lang="hi-IN" sz="2200">
                    <a:solidFill>
                      <a:srgbClr val="000000"/>
                    </a:solidFill>
                  </a:rPr>
                  <a:t>भक्ति</a:t>
                </a:r>
                <a:endParaRPr lang="en-CA"/>
              </a:p>
            </p:txBody>
          </p:sp>
          <p:sp>
            <p:nvSpPr>
              <p:cNvPr id="55313" name="TextBox 18"/>
              <p:cNvSpPr txBox="1">
                <a:spLocks noChangeArrowheads="1"/>
              </p:cNvSpPr>
              <p:nvPr/>
            </p:nvSpPr>
            <p:spPr bwMode="auto">
              <a:xfrm>
                <a:off x="3810000" y="2209800"/>
                <a:ext cx="1600200" cy="769441"/>
              </a:xfrm>
              <a:prstGeom prst="rect">
                <a:avLst/>
              </a:prstGeom>
              <a:noFill/>
              <a:ln w="9525">
                <a:noFill/>
                <a:miter lim="800000"/>
                <a:headEnd/>
                <a:tailEnd/>
              </a:ln>
            </p:spPr>
            <p:txBody>
              <a:bodyPr>
                <a:spAutoFit/>
              </a:bodyPr>
              <a:lstStyle/>
              <a:p>
                <a:r>
                  <a:rPr lang="hi-IN" sz="2200">
                    <a:solidFill>
                      <a:srgbClr val="000000"/>
                    </a:solidFill>
                  </a:rPr>
                  <a:t>व्यक्तिगत</a:t>
                </a:r>
              </a:p>
              <a:p>
                <a:r>
                  <a:rPr lang="hi-IN" sz="2200">
                    <a:solidFill>
                      <a:srgbClr val="000000"/>
                    </a:solidFill>
                  </a:rPr>
                  <a:t>अभ्युदय</a:t>
                </a:r>
                <a:endParaRPr lang="en-CA" sz="2200">
                  <a:solidFill>
                    <a:srgbClr val="000000"/>
                  </a:solidFill>
                </a:endParaRPr>
              </a:p>
            </p:txBody>
          </p:sp>
          <p:sp>
            <p:nvSpPr>
              <p:cNvPr id="55314" name="TextBox 20"/>
              <p:cNvSpPr txBox="1">
                <a:spLocks noChangeArrowheads="1"/>
              </p:cNvSpPr>
              <p:nvPr/>
            </p:nvSpPr>
            <p:spPr bwMode="auto">
              <a:xfrm>
                <a:off x="6324600" y="2209800"/>
                <a:ext cx="1600200" cy="769441"/>
              </a:xfrm>
              <a:prstGeom prst="rect">
                <a:avLst/>
              </a:prstGeom>
              <a:noFill/>
              <a:ln w="9525">
                <a:noFill/>
                <a:miter lim="800000"/>
                <a:headEnd/>
                <a:tailEnd/>
              </a:ln>
            </p:spPr>
            <p:txBody>
              <a:bodyPr>
                <a:spAutoFit/>
              </a:bodyPr>
              <a:lstStyle/>
              <a:p>
                <a:r>
                  <a:rPr lang="hi-IN" sz="2200">
                    <a:solidFill>
                      <a:srgbClr val="000000"/>
                    </a:solidFill>
                  </a:rPr>
                  <a:t>सामाजिक</a:t>
                </a:r>
              </a:p>
              <a:p>
                <a:r>
                  <a:rPr lang="hi-IN" sz="2200">
                    <a:solidFill>
                      <a:srgbClr val="000000"/>
                    </a:solidFill>
                  </a:rPr>
                  <a:t>अभ्युदय</a:t>
                </a:r>
                <a:endParaRPr lang="en-CA" sz="2200">
                  <a:solidFill>
                    <a:srgbClr val="000000"/>
                  </a:solidFill>
                </a:endParaRPr>
              </a:p>
            </p:txBody>
          </p:sp>
          <p:sp>
            <p:nvSpPr>
              <p:cNvPr id="55315" name="TextBox 33"/>
              <p:cNvSpPr txBox="1">
                <a:spLocks noChangeArrowheads="1"/>
              </p:cNvSpPr>
              <p:nvPr/>
            </p:nvSpPr>
            <p:spPr bwMode="auto">
              <a:xfrm>
                <a:off x="685800" y="3352800"/>
                <a:ext cx="2971800" cy="1107996"/>
              </a:xfrm>
              <a:prstGeom prst="rect">
                <a:avLst/>
              </a:prstGeom>
              <a:noFill/>
              <a:ln w="9525">
                <a:noFill/>
                <a:miter lim="800000"/>
                <a:headEnd/>
                <a:tailEnd/>
              </a:ln>
            </p:spPr>
            <p:txBody>
              <a:bodyPr>
                <a:spAutoFit/>
              </a:bodyPr>
              <a:lstStyle/>
              <a:p>
                <a:r>
                  <a:rPr lang="hi-IN" sz="2200">
                    <a:solidFill>
                      <a:srgbClr val="000000"/>
                    </a:solidFill>
                  </a:rPr>
                  <a:t>जीवन का स्वरुप</a:t>
                </a:r>
              </a:p>
              <a:p>
                <a:r>
                  <a:rPr lang="hi-IN" sz="2200">
                    <a:solidFill>
                      <a:srgbClr val="000000"/>
                    </a:solidFill>
                  </a:rPr>
                  <a:t>मानव के आचरण का स्वरुप</a:t>
                </a:r>
                <a:endParaRPr lang="en-CA" sz="2200">
                  <a:solidFill>
                    <a:srgbClr val="000000"/>
                  </a:solidFill>
                </a:endParaRPr>
              </a:p>
            </p:txBody>
          </p:sp>
          <p:grpSp>
            <p:nvGrpSpPr>
              <p:cNvPr id="55316" name="Group 39"/>
              <p:cNvGrpSpPr>
                <a:grpSpLocks/>
              </p:cNvGrpSpPr>
              <p:nvPr/>
            </p:nvGrpSpPr>
            <p:grpSpPr bwMode="auto">
              <a:xfrm>
                <a:off x="2514601" y="2824103"/>
                <a:ext cx="1371599" cy="604897"/>
                <a:chOff x="2133602" y="2443102"/>
                <a:chExt cx="1371599" cy="604897"/>
              </a:xfrm>
            </p:grpSpPr>
            <p:cxnSp>
              <p:nvCxnSpPr>
                <p:cNvPr id="16" name="Straight Arrow Connector 15"/>
                <p:cNvCxnSpPr/>
                <p:nvPr/>
              </p:nvCxnSpPr>
              <p:spPr>
                <a:xfrm rot="10800000" flipV="1">
                  <a:off x="2133601" y="2443165"/>
                  <a:ext cx="1295400" cy="53340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318" name="TextBox 34"/>
                <p:cNvSpPr txBox="1">
                  <a:spLocks noChangeArrowheads="1"/>
                </p:cNvSpPr>
                <p:nvPr/>
              </p:nvSpPr>
              <p:spPr bwMode="auto">
                <a:xfrm>
                  <a:off x="2667001" y="2678667"/>
                  <a:ext cx="838200" cy="369332"/>
                </a:xfrm>
                <a:prstGeom prst="rect">
                  <a:avLst/>
                </a:prstGeom>
                <a:noFill/>
                <a:ln w="9525">
                  <a:noFill/>
                  <a:miter lim="800000"/>
                  <a:headEnd/>
                  <a:tailEnd/>
                </a:ln>
              </p:spPr>
              <p:txBody>
                <a:bodyPr>
                  <a:spAutoFit/>
                </a:bodyPr>
                <a:lstStyle/>
                <a:p>
                  <a:r>
                    <a:rPr lang="hi-IN"/>
                    <a:t>संपन्न</a:t>
                  </a:r>
                  <a:endParaRPr lang="en-CA"/>
                </a:p>
              </p:txBody>
            </p:sp>
          </p:grpSp>
        </p:grpSp>
      </p:grpSp>
      <p:cxnSp>
        <p:nvCxnSpPr>
          <p:cNvPr id="36" name="Straight Arrow Connector 35"/>
          <p:cNvCxnSpPr/>
          <p:nvPr/>
        </p:nvCxnSpPr>
        <p:spPr>
          <a:xfrm rot="10800000" flipV="1">
            <a:off x="1752600" y="1219200"/>
            <a:ext cx="838200" cy="3048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305" name="TextBox 37"/>
          <p:cNvSpPr txBox="1">
            <a:spLocks noChangeArrowheads="1"/>
          </p:cNvSpPr>
          <p:nvPr/>
        </p:nvSpPr>
        <p:spPr bwMode="auto">
          <a:xfrm>
            <a:off x="2209800" y="1295400"/>
            <a:ext cx="685800" cy="369888"/>
          </a:xfrm>
          <a:prstGeom prst="rect">
            <a:avLst/>
          </a:prstGeom>
          <a:noFill/>
          <a:ln w="9525">
            <a:noFill/>
            <a:miter lim="800000"/>
            <a:headEnd/>
            <a:tailEnd/>
          </a:ln>
        </p:spPr>
        <p:txBody>
          <a:bodyPr>
            <a:spAutoFit/>
          </a:bodyPr>
          <a:lstStyle/>
          <a:p>
            <a:r>
              <a:rPr lang="hi-IN"/>
              <a:t>की</a:t>
            </a:r>
            <a:endParaRPr lang="en-CA"/>
          </a:p>
        </p:txBody>
      </p:sp>
      <p:sp>
        <p:nvSpPr>
          <p:cNvPr id="55306" name="TextBox 38"/>
          <p:cNvSpPr txBox="1">
            <a:spLocks noChangeArrowheads="1"/>
          </p:cNvSpPr>
          <p:nvPr/>
        </p:nvSpPr>
        <p:spPr bwMode="auto">
          <a:xfrm>
            <a:off x="228600" y="1644650"/>
            <a:ext cx="3581400" cy="1784350"/>
          </a:xfrm>
          <a:prstGeom prst="rect">
            <a:avLst/>
          </a:prstGeom>
          <a:noFill/>
          <a:ln w="9525">
            <a:noFill/>
            <a:miter lim="800000"/>
            <a:headEnd/>
            <a:tailEnd/>
          </a:ln>
        </p:spPr>
        <p:txBody>
          <a:bodyPr>
            <a:spAutoFit/>
          </a:bodyPr>
          <a:lstStyle/>
          <a:p>
            <a:r>
              <a:rPr lang="hi-IN" sz="2200">
                <a:solidFill>
                  <a:srgbClr val="000000"/>
                </a:solidFill>
              </a:rPr>
              <a:t>अनिवार्यता, संभावना, अवसर</a:t>
            </a:r>
          </a:p>
          <a:p>
            <a:r>
              <a:rPr lang="hi-IN" sz="2200">
                <a:solidFill>
                  <a:srgbClr val="000000"/>
                </a:solidFill>
              </a:rPr>
              <a:t>पूर्व-तैयारी/ </a:t>
            </a:r>
            <a:r>
              <a:rPr lang="en-CA" sz="2200">
                <a:solidFill>
                  <a:srgbClr val="000000"/>
                </a:solidFill>
              </a:rPr>
              <a:t>Prerequisites</a:t>
            </a:r>
            <a:endParaRPr lang="hi-IN" sz="2200">
              <a:solidFill>
                <a:srgbClr val="000000"/>
              </a:solidFill>
            </a:endParaRPr>
          </a:p>
          <a:p>
            <a:r>
              <a:rPr lang="hi-IN" sz="2200">
                <a:solidFill>
                  <a:srgbClr val="000000"/>
                </a:solidFill>
              </a:rPr>
              <a:t>बाधाएँ</a:t>
            </a:r>
          </a:p>
          <a:p>
            <a:r>
              <a:rPr lang="hi-IN" sz="2200">
                <a:solidFill>
                  <a:srgbClr val="000000"/>
                </a:solidFill>
              </a:rPr>
              <a:t>वर्तमान स्थिति की समीक्षा</a:t>
            </a:r>
          </a:p>
          <a:p>
            <a:r>
              <a:rPr lang="hi-IN" sz="2200">
                <a:solidFill>
                  <a:srgbClr val="000000"/>
                </a:solidFill>
              </a:rPr>
              <a:t>उपलब्धि के लक्षण</a:t>
            </a:r>
            <a:endParaRPr lang="en-CA" sz="22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अभ्यास क्या?</a:t>
            </a:r>
            <a:endParaRPr lang="en-CA" dirty="0"/>
          </a:p>
        </p:txBody>
      </p:sp>
      <p:sp>
        <p:nvSpPr>
          <p:cNvPr id="3" name="Text Placeholder 2"/>
          <p:cNvSpPr>
            <a:spLocks noGrp="1"/>
          </p:cNvSpPr>
          <p:nvPr>
            <p:ph type="body" sz="quarter" idx="13"/>
          </p:nvPr>
        </p:nvSpPr>
        <p:spPr/>
        <p:txBody>
          <a:bodyPr/>
          <a:lstStyle/>
          <a:p>
            <a:r>
              <a:rPr lang="hi-IN" dirty="0"/>
              <a:t>लक्ष्य (अभ्युदय) प्राप्ति हेतु आकांक्षा एवं हर्ष पूर्वक किया गया प्रयास</a:t>
            </a:r>
            <a:endParaRPr lang="en-IN" dirty="0"/>
          </a:p>
          <a:p>
            <a:endParaRPr lang="en-IN" dirty="0"/>
          </a:p>
          <a:p>
            <a:r>
              <a:rPr lang="hi-IN" dirty="0"/>
              <a:t>समाधान संपन्न होने के लिए किया गया प्रयास</a:t>
            </a:r>
            <a:endParaRPr lang="en-IN" dirty="0"/>
          </a:p>
          <a:p>
            <a:endParaRPr lang="hi-IN" dirty="0"/>
          </a:p>
          <a:p>
            <a:r>
              <a:rPr lang="hi-IN" dirty="0"/>
              <a:t>क्यों, कैसे का उत्तर पाने के लिए किया गया बौद्धिक, कायिक, वाचिक क्रियाकलाप</a:t>
            </a:r>
          </a:p>
          <a:p>
            <a:endParaRPr lang="hi-IN" dirty="0"/>
          </a:p>
          <a:p>
            <a:r>
              <a:rPr lang="hi-IN" dirty="0"/>
              <a:t>नियति-क्रम-अनुषंगी विधि से जागृति की ओर गति</a:t>
            </a:r>
          </a:p>
          <a:p>
            <a:endParaRPr lang="hi-IN" dirty="0"/>
          </a:p>
          <a:p>
            <a:r>
              <a:rPr lang="hi-IN" b="1" dirty="0"/>
              <a:t>जाने हुए को मानना </a:t>
            </a:r>
            <a:r>
              <a:rPr lang="hi-IN" dirty="0"/>
              <a:t>और माने हुए को जानना</a:t>
            </a:r>
          </a:p>
          <a:p>
            <a:endParaRPr lang="hi-IN" dirty="0"/>
          </a:p>
          <a:p>
            <a:endParaRPr lang="hi-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अभ्यास क्या?</a:t>
            </a:r>
            <a:endParaRPr lang="en-CA" dirty="0"/>
          </a:p>
        </p:txBody>
      </p:sp>
      <p:sp>
        <p:nvSpPr>
          <p:cNvPr id="3" name="Text Placeholder 2"/>
          <p:cNvSpPr>
            <a:spLocks noGrp="1"/>
          </p:cNvSpPr>
          <p:nvPr>
            <p:ph type="body" sz="quarter" idx="13"/>
          </p:nvPr>
        </p:nvSpPr>
        <p:spPr/>
        <p:txBody>
          <a:bodyPr/>
          <a:lstStyle/>
          <a:p>
            <a:pPr>
              <a:lnSpc>
                <a:spcPct val="150000"/>
              </a:lnSpc>
            </a:pPr>
            <a:r>
              <a:rPr lang="hi-IN" dirty="0"/>
              <a:t>क्या अध्ययन ही पर्याप्त नहीं है? अभ्यास की आवश्यकता ही क्या है?</a:t>
            </a:r>
          </a:p>
          <a:p>
            <a:pPr>
              <a:lnSpc>
                <a:spcPct val="150000"/>
              </a:lnSpc>
            </a:pPr>
            <a:r>
              <a:rPr lang="hi-IN" dirty="0"/>
              <a:t>अध्ययन एवं अभ्यास में अंतर तथा इनकी पूरकता का स्वरूप</a:t>
            </a:r>
            <a:endParaRPr lang="en-GB" dirty="0"/>
          </a:p>
          <a:p>
            <a:pPr>
              <a:lnSpc>
                <a:spcPct val="150000"/>
              </a:lnSpc>
            </a:pPr>
            <a:r>
              <a:rPr lang="hi-IN" dirty="0"/>
              <a:t>पठन/श्रवण करने की शुरुआती उपलब्धि; फिर सघन अभ्यास की आवश्यकता</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अभ्युदय</a:t>
            </a:r>
            <a:endParaRPr lang="en-CA" dirty="0"/>
          </a:p>
        </p:txBody>
      </p:sp>
      <p:sp>
        <p:nvSpPr>
          <p:cNvPr id="3" name="Text Placeholder 2"/>
          <p:cNvSpPr>
            <a:spLocks noGrp="1"/>
          </p:cNvSpPr>
          <p:nvPr>
            <p:ph type="body" sz="quarter" idx="13"/>
          </p:nvPr>
        </p:nvSpPr>
        <p:spPr/>
        <p:txBody>
          <a:bodyPr/>
          <a:lstStyle/>
          <a:p>
            <a:r>
              <a:rPr lang="hi-IN" dirty="0"/>
              <a:t>अभ्युदय-	व्यक्तिगत,  सामाजिक</a:t>
            </a:r>
          </a:p>
          <a:p>
            <a:endParaRPr lang="hi-IN" dirty="0"/>
          </a:p>
          <a:p>
            <a:r>
              <a:rPr lang="hi-IN" dirty="0"/>
              <a:t>व्यक्तिगत अभ्युदय-	अनुभव, विचार, व्यवहार एवं व्यवसाय में एकसूत्रता</a:t>
            </a:r>
          </a:p>
          <a:p>
            <a:r>
              <a:rPr lang="hi-IN" dirty="0"/>
              <a:t>सामाजिक अभ्युदय-	व्यक्ति, परिवार, समाज, राष्ट्र एवं अंतर्राष्ट्र में एकसूत्रता</a:t>
            </a:r>
            <a:endParaRPr lang="en-CA" dirty="0"/>
          </a:p>
          <a:p>
            <a:endParaRPr lang="en-C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व्यक्तिगत अभ्युदय</a:t>
            </a:r>
            <a:endParaRPr lang="en-CA" dirty="0"/>
          </a:p>
        </p:txBody>
      </p:sp>
      <p:sp>
        <p:nvSpPr>
          <p:cNvPr id="3" name="Text Placeholder 2"/>
          <p:cNvSpPr>
            <a:spLocks noGrp="1"/>
          </p:cNvSpPr>
          <p:nvPr>
            <p:ph type="body" sz="quarter" idx="13"/>
          </p:nvPr>
        </p:nvSpPr>
        <p:spPr/>
        <p:txBody>
          <a:bodyPr/>
          <a:lstStyle/>
          <a:p>
            <a:pPr>
              <a:buNone/>
            </a:pPr>
            <a:r>
              <a:rPr lang="hi-IN" sz="2000" dirty="0"/>
              <a:t>जीने का आयाम		अनुभव			विचार	</a:t>
            </a:r>
          </a:p>
          <a:p>
            <a:pPr>
              <a:buNone/>
            </a:pPr>
            <a:r>
              <a:rPr lang="hi-IN" sz="2000" dirty="0"/>
              <a:t>	</a:t>
            </a:r>
          </a:p>
          <a:p>
            <a:pPr>
              <a:buNone/>
            </a:pPr>
            <a:r>
              <a:rPr lang="hi-IN" sz="2000" dirty="0"/>
              <a:t>सुनिश्चितता		सत्य 			समाधान</a:t>
            </a:r>
          </a:p>
          <a:p>
            <a:pPr>
              <a:buNone/>
            </a:pPr>
            <a:r>
              <a:rPr lang="hi-IN" sz="2000" dirty="0"/>
              <a:t>	</a:t>
            </a:r>
          </a:p>
          <a:p>
            <a:pPr>
              <a:buNone/>
            </a:pPr>
            <a:r>
              <a:rPr lang="hi-IN" sz="2000" dirty="0"/>
              <a:t>उपलब्धि			निरंतर सुख		सुख, शान्ति	</a:t>
            </a:r>
            <a:endParaRPr sz="2000"/>
          </a:p>
          <a:p>
            <a:endParaRPr lang="en-CA" dirty="0"/>
          </a:p>
        </p:txBody>
      </p:sp>
      <p:cxnSp>
        <p:nvCxnSpPr>
          <p:cNvPr id="5" name="Straight Arrow Connector 4"/>
          <p:cNvCxnSpPr/>
          <p:nvPr/>
        </p:nvCxnSpPr>
        <p:spPr>
          <a:xfrm rot="5400000">
            <a:off x="2946974" y="1181100"/>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2934494" y="1866106"/>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5752306" y="1894242"/>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5753894" y="1180306"/>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व्यक्तिगत अभ्युदय</a:t>
            </a:r>
            <a:endParaRPr lang="en-CA" dirty="0"/>
          </a:p>
        </p:txBody>
      </p:sp>
      <p:sp>
        <p:nvSpPr>
          <p:cNvPr id="3" name="Text Placeholder 2"/>
          <p:cNvSpPr>
            <a:spLocks noGrp="1"/>
          </p:cNvSpPr>
          <p:nvPr>
            <p:ph type="body" sz="quarter" idx="13"/>
          </p:nvPr>
        </p:nvSpPr>
        <p:spPr/>
        <p:txBody>
          <a:bodyPr/>
          <a:lstStyle/>
          <a:p>
            <a:pPr>
              <a:buNone/>
            </a:pPr>
            <a:r>
              <a:rPr lang="hi-IN" sz="2000" dirty="0"/>
              <a:t>जीने का आयाम		व्यवहार		कार्य		व्यवस्था में भागीदारी</a:t>
            </a:r>
          </a:p>
          <a:p>
            <a:pPr>
              <a:buNone/>
            </a:pPr>
            <a:endParaRPr lang="hi-IN" sz="2000" dirty="0"/>
          </a:p>
          <a:p>
            <a:pPr>
              <a:buNone/>
            </a:pPr>
            <a:r>
              <a:rPr lang="hi-IN" sz="2000" dirty="0"/>
              <a:t>सुनिश्चितता 		न्याय		नियम		धर्म/ समाधान</a:t>
            </a:r>
          </a:p>
          <a:p>
            <a:pPr>
              <a:buNone/>
            </a:pPr>
            <a:endParaRPr lang="hi-IN" sz="2000" dirty="0"/>
          </a:p>
          <a:p>
            <a:pPr>
              <a:buNone/>
            </a:pPr>
            <a:r>
              <a:rPr lang="hi-IN" sz="2000" dirty="0"/>
              <a:t>उपलब्धि 		उभय सुख	उभय समृद्धि	मानव लक्ष्य की पूर्ति</a:t>
            </a:r>
            <a:endParaRPr sz="2000"/>
          </a:p>
          <a:p>
            <a:endParaRPr lang="en-CA" dirty="0"/>
          </a:p>
        </p:txBody>
      </p:sp>
      <p:cxnSp>
        <p:nvCxnSpPr>
          <p:cNvPr id="4" name="Straight Arrow Connector 3"/>
          <p:cNvCxnSpPr/>
          <p:nvPr/>
        </p:nvCxnSpPr>
        <p:spPr>
          <a:xfrm rot="5400000">
            <a:off x="2946974" y="1181100"/>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5400000">
            <a:off x="4687094" y="1180306"/>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2934494" y="1866106"/>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4687094" y="1866106"/>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7049294" y="1866106"/>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7049294" y="1180306"/>
            <a:ext cx="3810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व्यक्तिगत अभ्युदय</a:t>
            </a:r>
            <a:endParaRPr lang="en-CA" dirty="0"/>
          </a:p>
        </p:txBody>
      </p:sp>
      <p:sp>
        <p:nvSpPr>
          <p:cNvPr id="3" name="Text Placeholder 2"/>
          <p:cNvSpPr>
            <a:spLocks noGrp="1"/>
          </p:cNvSpPr>
          <p:nvPr>
            <p:ph type="body" sz="quarter" idx="13"/>
          </p:nvPr>
        </p:nvSpPr>
        <p:spPr/>
        <p:txBody>
          <a:bodyPr>
            <a:normAutofit fontScale="92500" lnSpcReduction="10000"/>
          </a:bodyPr>
          <a:lstStyle/>
          <a:p>
            <a:pPr>
              <a:lnSpc>
                <a:spcPct val="170000"/>
              </a:lnSpc>
            </a:pPr>
            <a:r>
              <a:rPr lang="hi-IN" sz="2400" dirty="0">
                <a:solidFill>
                  <a:srgbClr val="7030A0"/>
                </a:solidFill>
              </a:rPr>
              <a:t>अनुभव, विचार, व्यवहार एवं व्यवसाय/ व्यवस्था में भागीदारी में एकसूत्रता</a:t>
            </a:r>
          </a:p>
          <a:p>
            <a:endParaRPr lang="hi-IN" sz="2400" dirty="0">
              <a:solidFill>
                <a:srgbClr val="7030A0"/>
              </a:solidFill>
            </a:endParaRPr>
          </a:p>
          <a:p>
            <a:r>
              <a:rPr lang="hi-IN" sz="2400" b="1" dirty="0">
                <a:solidFill>
                  <a:srgbClr val="7030A0"/>
                </a:solidFill>
              </a:rPr>
              <a:t>चिदानंद, आत्मानंद, ब्रह्मानंद</a:t>
            </a:r>
          </a:p>
          <a:p>
            <a:endParaRPr lang="hi-IN" sz="2400" dirty="0">
              <a:solidFill>
                <a:srgbClr val="7030A0"/>
              </a:solidFill>
            </a:endParaRPr>
          </a:p>
          <a:p>
            <a:r>
              <a:rPr lang="hi-IN" sz="2400" dirty="0">
                <a:solidFill>
                  <a:srgbClr val="7030A0"/>
                </a:solidFill>
              </a:rPr>
              <a:t>क्रियापूर्णता एवं आचरणपूर्णता</a:t>
            </a:r>
          </a:p>
          <a:p>
            <a:endParaRPr lang="hi-IN" sz="2400" dirty="0">
              <a:solidFill>
                <a:srgbClr val="7030A0"/>
              </a:solidFill>
            </a:endParaRPr>
          </a:p>
          <a:p>
            <a:r>
              <a:rPr lang="hi-IN" sz="2400" dirty="0">
                <a:solidFill>
                  <a:srgbClr val="7030A0"/>
                </a:solidFill>
              </a:rPr>
              <a:t>व्यापक सत्ता में ज्ञान एवं प्रकृति-दर्शन-	अभ्युदय-पूर्णता</a:t>
            </a:r>
          </a:p>
          <a:p>
            <a:endParaRPr lang="en-CA" sz="2400" dirty="0">
              <a:solidFill>
                <a:srgbClr val="7030A0"/>
              </a:solidFill>
            </a:endParaRPr>
          </a:p>
          <a:p>
            <a:r>
              <a:rPr lang="hi-IN" sz="2400" b="1" dirty="0">
                <a:solidFill>
                  <a:srgbClr val="7030A0"/>
                </a:solidFill>
              </a:rPr>
              <a:t>प्रेमानुभूति</a:t>
            </a:r>
            <a:r>
              <a:rPr lang="hi-IN" sz="2400" dirty="0">
                <a:solidFill>
                  <a:srgbClr val="7030A0"/>
                </a:solidFill>
              </a:rPr>
              <a:t>, सत्यानुभूति, ब्रह्मानुभूति</a:t>
            </a:r>
          </a:p>
          <a:p>
            <a:endParaRPr lang="hi-IN" sz="2400" dirty="0">
              <a:solidFill>
                <a:srgbClr val="7030A0"/>
              </a:solidFill>
            </a:endParaRPr>
          </a:p>
          <a:p>
            <a:r>
              <a:rPr lang="hi-IN" sz="2400" dirty="0">
                <a:solidFill>
                  <a:srgbClr val="7030A0"/>
                </a:solidFill>
              </a:rPr>
              <a:t>संस्कार-पूर्णता</a:t>
            </a:r>
          </a:p>
          <a:p>
            <a:endParaRPr lang="hi-IN" sz="2400" dirty="0">
              <a:solidFill>
                <a:srgbClr val="7030A0"/>
              </a:solidFill>
            </a:endParaRPr>
          </a:p>
          <a:p>
            <a:r>
              <a:rPr lang="hi-IN" sz="2400" dirty="0">
                <a:solidFill>
                  <a:srgbClr val="7030A0"/>
                </a:solidFill>
              </a:rPr>
              <a:t>सर्वतोमुखी समाधान</a:t>
            </a:r>
          </a:p>
          <a:p>
            <a:endParaRPr lang="hi-IN" sz="2400" dirty="0">
              <a:solidFill>
                <a:srgbClr val="7030A0"/>
              </a:solidFill>
            </a:endParaRPr>
          </a:p>
          <a:p>
            <a:r>
              <a:rPr lang="hi-IN" sz="2400" dirty="0">
                <a:solidFill>
                  <a:srgbClr val="7030A0"/>
                </a:solidFill>
              </a:rPr>
              <a:t>जागृति-पूर्णता</a:t>
            </a:r>
            <a:endParaRPr lang="en-C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सामाजिक अभ्युदय</a:t>
            </a:r>
            <a:endParaRPr lang="en-CA" dirty="0"/>
          </a:p>
        </p:txBody>
      </p:sp>
      <p:sp>
        <p:nvSpPr>
          <p:cNvPr id="3" name="Text Placeholder 2"/>
          <p:cNvSpPr>
            <a:spLocks noGrp="1"/>
          </p:cNvSpPr>
          <p:nvPr>
            <p:ph type="body" sz="quarter" idx="13"/>
          </p:nvPr>
        </p:nvSpPr>
        <p:spPr/>
        <p:txBody>
          <a:bodyPr/>
          <a:lstStyle/>
          <a:p>
            <a:pPr>
              <a:buNone/>
            </a:pPr>
            <a:r>
              <a:rPr lang="hi-IN" dirty="0"/>
              <a:t>समाधान</a:t>
            </a:r>
            <a:r>
              <a:rPr lang="en-GB" dirty="0"/>
              <a:t>	</a:t>
            </a:r>
            <a:r>
              <a:rPr lang="hi-IN" dirty="0"/>
              <a:t>	समृद्धि		अभय		सह-अस्तित्व</a:t>
            </a:r>
          </a:p>
          <a:p>
            <a:pPr>
              <a:buNone/>
            </a:pPr>
            <a:endParaRPr lang="hi-IN" dirty="0"/>
          </a:p>
          <a:p>
            <a:pPr>
              <a:buNone/>
            </a:pPr>
            <a:r>
              <a:rPr lang="hi-IN" dirty="0"/>
              <a:t>व्यक्ति 		परिवार		समाज		प्रकृति/ अस्तित्व</a:t>
            </a:r>
          </a:p>
          <a:p>
            <a:pPr>
              <a:buNone/>
            </a:pPr>
            <a:endParaRPr lang="hi-IN" dirty="0"/>
          </a:p>
          <a:p>
            <a:pPr>
              <a:buNone/>
            </a:pPr>
            <a:endParaRPr lang="hi-IN" dirty="0"/>
          </a:p>
          <a:p>
            <a:pPr>
              <a:buNone/>
            </a:pPr>
            <a:endParaRPr lang="hi-IN" dirty="0"/>
          </a:p>
          <a:p>
            <a:pPr>
              <a:buNone/>
            </a:pPr>
            <a:endParaRPr lang="hi-IN" dirty="0"/>
          </a:p>
          <a:p>
            <a:pPr>
              <a:buNone/>
            </a:pPr>
            <a:r>
              <a:rPr lang="hi-IN" dirty="0"/>
              <a:t>परिवार व्यवस्था से विश्व परिवार व्यवस्था तक</a:t>
            </a:r>
          </a:p>
          <a:p>
            <a:pPr>
              <a:buNone/>
            </a:pPr>
            <a:r>
              <a:rPr lang="hi-IN" dirty="0"/>
              <a:t>			-अखण्ड समाज, सार्वभौम व्यवस्था </a:t>
            </a:r>
            <a:endParaRPr lang="en-CA" dirty="0"/>
          </a:p>
          <a:p>
            <a:pPr>
              <a:buNone/>
            </a:pPr>
            <a:r>
              <a:rPr lang="en-CA" dirty="0"/>
              <a:t>						</a:t>
            </a:r>
            <a:r>
              <a:rPr lang="hi-IN" dirty="0"/>
              <a:t>-मानवीय परम्परा</a:t>
            </a:r>
            <a:endParaRPr lang="en-CA" dirty="0"/>
          </a:p>
        </p:txBody>
      </p:sp>
      <p:cxnSp>
        <p:nvCxnSpPr>
          <p:cNvPr id="5" name="Straight Arrow Connector 4"/>
          <p:cNvCxnSpPr/>
          <p:nvPr/>
        </p:nvCxnSpPr>
        <p:spPr>
          <a:xfrm rot="5400000">
            <a:off x="228600" y="1170342"/>
            <a:ext cx="4572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3885406" y="1218406"/>
            <a:ext cx="4572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2058194" y="1218406"/>
            <a:ext cx="4572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6171406" y="1218406"/>
            <a:ext cx="4572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अभ्युदय की चाहना, आवश्यकता (अभ्यास दर्शन)</a:t>
            </a:r>
            <a:br>
              <a:rPr lang="hi-IN" dirty="0"/>
            </a:br>
            <a:endParaRPr lang="en-CA" dirty="0"/>
          </a:p>
        </p:txBody>
      </p:sp>
      <p:sp>
        <p:nvSpPr>
          <p:cNvPr id="3" name="Text Placeholder 2"/>
          <p:cNvSpPr>
            <a:spLocks noGrp="1"/>
          </p:cNvSpPr>
          <p:nvPr>
            <p:ph type="body" sz="quarter" idx="13"/>
          </p:nvPr>
        </p:nvSpPr>
        <p:spPr/>
        <p:txBody>
          <a:bodyPr/>
          <a:lstStyle/>
          <a:p>
            <a:pPr>
              <a:lnSpc>
                <a:spcPct val="170000"/>
              </a:lnSpc>
            </a:pPr>
            <a:r>
              <a:rPr lang="hi-IN" sz="2000" dirty="0"/>
              <a:t>मानव में कुछ मूलभूत चाहना का सहज स्वीकृत होना</a:t>
            </a:r>
          </a:p>
          <a:p>
            <a:pPr>
              <a:lnSpc>
                <a:spcPct val="170000"/>
              </a:lnSpc>
              <a:buNone/>
            </a:pPr>
            <a:r>
              <a:rPr lang="hi-IN" sz="2000" dirty="0"/>
              <a:t>				- स्वयं का शुभ</a:t>
            </a:r>
            <a:r>
              <a:rPr lang="en-IN" sz="2000" dirty="0"/>
              <a:t>/ </a:t>
            </a:r>
            <a:r>
              <a:rPr lang="hi-IN" sz="2000" dirty="0"/>
              <a:t>व्यक्तिगत अभ्युदय</a:t>
            </a:r>
          </a:p>
          <a:p>
            <a:pPr>
              <a:lnSpc>
                <a:spcPct val="170000"/>
              </a:lnSpc>
              <a:buNone/>
            </a:pPr>
            <a:r>
              <a:rPr lang="hi-IN" sz="2000" dirty="0"/>
              <a:t>				- सर्व शुभ/ सामाजिक अभ्युदय</a:t>
            </a:r>
          </a:p>
          <a:p>
            <a:pPr>
              <a:lnSpc>
                <a:spcPct val="170000"/>
              </a:lnSpc>
            </a:pPr>
            <a:endParaRPr lang="hi-IN" sz="2000" dirty="0"/>
          </a:p>
          <a:p>
            <a:pPr>
              <a:lnSpc>
                <a:spcPct val="170000"/>
              </a:lnSpc>
            </a:pPr>
            <a:r>
              <a:rPr lang="hi-IN" sz="2000" dirty="0"/>
              <a:t>मानव में अभ्युदय की चाहना; अभ्युदय हमारी मूल चाहना</a:t>
            </a:r>
          </a:p>
          <a:p>
            <a:pPr>
              <a:lnSpc>
                <a:spcPct val="170000"/>
              </a:lnSpc>
            </a:pPr>
            <a:r>
              <a:rPr lang="hi-IN" sz="2000" dirty="0"/>
              <a:t>मानव जीवन में लक्ष्य के प्रति जिज्ञासा </a:t>
            </a:r>
          </a:p>
          <a:p>
            <a:pPr>
              <a:lnSpc>
                <a:spcPct val="170000"/>
              </a:lnSpc>
            </a:pPr>
            <a:r>
              <a:rPr lang="hi-IN" sz="2000" dirty="0"/>
              <a:t>मानव में अज्ञात को ज्ञात एवं अप्राप्त को प्राप्त करने के प्रति जिज्ञासा</a:t>
            </a:r>
          </a:p>
          <a:p>
            <a:pPr>
              <a:lnSpc>
                <a:spcPct val="170000"/>
              </a:lnSpc>
            </a:pPr>
            <a:endParaRPr lang="hi-IN" sz="2000" dirty="0"/>
          </a:p>
          <a:p>
            <a:pPr>
              <a:lnSpc>
                <a:spcPct val="170000"/>
              </a:lnSpc>
            </a:pPr>
            <a:r>
              <a:rPr lang="hi-IN" sz="2000" dirty="0"/>
              <a:t>अभ्युदय-पूर्वक ही मानव में निरंतर तृप्ति, संतुलन संभव</a:t>
            </a:r>
          </a:p>
          <a:p>
            <a:pPr>
              <a:lnSpc>
                <a:spcPct val="170000"/>
              </a:lnSpc>
            </a:pPr>
            <a:r>
              <a:rPr lang="hi-IN" sz="2000" dirty="0"/>
              <a:t>मानव एक धर्म-प्रधान इकाई; धर्मानुभूति एवं धर्म पूर्वक जीना ही अभ्युदय</a:t>
            </a:r>
          </a:p>
          <a:p>
            <a:pPr>
              <a:lnSpc>
                <a:spcPct val="170000"/>
              </a:lnSpc>
            </a:pPr>
            <a:endParaRPr sz="2000"/>
          </a:p>
          <a:p>
            <a:endParaRPr lang="en-CA" dirty="0"/>
          </a:p>
        </p:txBody>
      </p:sp>
    </p:spTree>
    <p:extLst>
      <p:ext uri="{BB962C8B-B14F-4D97-AF65-F5344CB8AC3E}">
        <p14:creationId xmlns:p14="http://schemas.microsoft.com/office/powerpoint/2010/main" val="3845816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अभ्युदय की संभावना एवं अवसर (अभ्यास दर्शन)</a:t>
            </a:r>
            <a:endParaRPr lang="en-CA" dirty="0"/>
          </a:p>
        </p:txBody>
      </p:sp>
      <p:sp>
        <p:nvSpPr>
          <p:cNvPr id="3" name="Text Placeholder 2"/>
          <p:cNvSpPr>
            <a:spLocks noGrp="1"/>
          </p:cNvSpPr>
          <p:nvPr>
            <p:ph type="body" sz="quarter" idx="13"/>
          </p:nvPr>
        </p:nvSpPr>
        <p:spPr/>
        <p:txBody>
          <a:bodyPr>
            <a:normAutofit/>
          </a:bodyPr>
          <a:lstStyle/>
          <a:p>
            <a:r>
              <a:rPr lang="hi-IN" dirty="0"/>
              <a:t>मानव जीवन में मध्यस्थ क्रिया का अस्तित्व होना</a:t>
            </a:r>
          </a:p>
          <a:p>
            <a:r>
              <a:rPr lang="hi-IN" dirty="0"/>
              <a:t>किसी ना किसी अंश में व्यापक सत्ता में अनुभूति एवं प्रकृति की व्यंजना हर मानव में</a:t>
            </a:r>
          </a:p>
          <a:p>
            <a:endParaRPr lang="hi-IN" dirty="0"/>
          </a:p>
          <a:p>
            <a:r>
              <a:rPr lang="hi-IN" dirty="0"/>
              <a:t>मनुष्य जन्म से न्याय का याचक, सही कार्य-व्यवहार करने का इच्छुक एवं सत्यवक्ता- यही अभ्यास हेतु अन्तःप्रेरणा</a:t>
            </a:r>
          </a:p>
          <a:p>
            <a:r>
              <a:rPr lang="hi-IN" dirty="0"/>
              <a:t>मानव संतान का जन्म से ही वर्ग-विहीन होना</a:t>
            </a:r>
          </a:p>
          <a:p>
            <a:endParaRPr lang="hi-IN" dirty="0"/>
          </a:p>
          <a:p>
            <a:r>
              <a:rPr lang="hi-IN" dirty="0"/>
              <a:t>अभ्यास का आधार- स्थिति (समझ) से अधिक का उदय हो पाना; लक्ष्य के प्रति अनुमान (साधार) हो पाना</a:t>
            </a:r>
          </a:p>
          <a:p>
            <a:endParaRPr lang="hi-IN" dirty="0"/>
          </a:p>
          <a:p>
            <a:r>
              <a:rPr lang="hi-IN" dirty="0"/>
              <a:t>अस्तित्व में विकास एवं जागृति की एक निश्चित दिशा (नियति-क्रम)-</a:t>
            </a:r>
            <a:endParaRPr/>
          </a:p>
          <a:p>
            <a:pPr>
              <a:buNone/>
            </a:pPr>
            <a:r>
              <a:rPr lang="hi-IN" dirty="0"/>
              <a:t>सह-अस्तित्व    विकास-क्रम    विकास   जागृति-क्रम   जागृति         जागृतिपूर्णता</a:t>
            </a:r>
          </a:p>
          <a:p>
            <a:pPr>
              <a:buNone/>
            </a:pPr>
            <a:r>
              <a:rPr lang="hi-IN" dirty="0"/>
              <a:t>				       गठनपूर्णता		    क्रियापूर्णता   आचरणपूर्णता	</a:t>
            </a:r>
            <a:endParaRPr lang="en-CA" dirty="0"/>
          </a:p>
        </p:txBody>
      </p:sp>
    </p:spTree>
    <p:extLst>
      <p:ext uri="{BB962C8B-B14F-4D97-AF65-F5344CB8AC3E}">
        <p14:creationId xmlns:p14="http://schemas.microsoft.com/office/powerpoint/2010/main" val="3616890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269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अध्ययन-अभ्यास कैसे?				श्रवण, मनन, निदिध्यासन</a:t>
            </a:r>
            <a:endParaRPr lang="en-CA" dirty="0"/>
          </a:p>
        </p:txBody>
      </p:sp>
      <p:sp>
        <p:nvSpPr>
          <p:cNvPr id="24269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sz="1800" dirty="0"/>
              <a:t>शास्त्र-पठन, व्यक्ति-श्रवण (शास्त्र व व्यक्ति का चयन)</a:t>
            </a:r>
          </a:p>
          <a:p>
            <a:endParaRPr sz="1800" dirty="0"/>
          </a:p>
          <a:p>
            <a:r>
              <a:rPr lang="hi-IN" sz="1800" dirty="0"/>
              <a:t>पठन/श्रवण की गई वस्तु के सार-भूत भाग को स्मरण में रखना एवं होश-पूर्वक उसे 	(</a:t>
            </a:r>
            <a:r>
              <a:rPr lang="hi-IN" sz="1800" dirty="0">
                <a:solidFill>
                  <a:srgbClr val="7030A0"/>
                </a:solidFill>
              </a:rPr>
              <a:t>प्रस्ताव पूर्वक कही गई बातों को</a:t>
            </a:r>
            <a:r>
              <a:rPr lang="hi-IN" sz="1800" dirty="0"/>
              <a:t>) अपने में जाँचना</a:t>
            </a:r>
          </a:p>
          <a:p>
            <a:pPr>
              <a:buFont typeface="Symbol" pitchFamily="18" charset="2"/>
              <a:buNone/>
            </a:pPr>
            <a:r>
              <a:rPr lang="hi-IN" sz="1800" dirty="0"/>
              <a:t>		तर्क-संगत है या नहीं</a:t>
            </a:r>
          </a:p>
          <a:p>
            <a:pPr>
              <a:buFont typeface="Symbol" pitchFamily="18" charset="2"/>
              <a:buNone/>
            </a:pPr>
            <a:r>
              <a:rPr lang="hi-IN" sz="1800" dirty="0"/>
              <a:t>		जीने के सभी आयामों में पूरा पड़ता है या नहीं; हमारी वर्तमान समस्याएँ हल हो रही हैं या नहीं</a:t>
            </a:r>
          </a:p>
          <a:p>
            <a:pPr>
              <a:buFont typeface="Symbol" pitchFamily="18" charset="2"/>
              <a:buNone/>
            </a:pPr>
            <a:r>
              <a:rPr lang="hi-IN" sz="1800" dirty="0"/>
              <a:t>		सार्वभौमिक है या नहीं- हर मानव जी सकता है या नहीं</a:t>
            </a:r>
          </a:p>
          <a:p>
            <a:pPr>
              <a:buFont typeface="Symbol" pitchFamily="18" charset="2"/>
              <a:buNone/>
            </a:pPr>
            <a:r>
              <a:rPr lang="hi-IN" sz="1800" dirty="0"/>
              <a:t>		आपस में अंतर्विरोधी तो नहीं</a:t>
            </a:r>
          </a:p>
          <a:p>
            <a:pPr>
              <a:buFont typeface="Symbol" pitchFamily="18" charset="2"/>
              <a:buNone/>
            </a:pPr>
            <a:r>
              <a:rPr lang="hi-IN" sz="1800" dirty="0"/>
              <a:t>		आज की स्थिति-परिस्थिति में जीया जा सकता है कि नहीं</a:t>
            </a:r>
          </a:p>
          <a:p>
            <a:pPr>
              <a:buFont typeface="Symbol" pitchFamily="18" charset="2"/>
              <a:buNone/>
            </a:pPr>
            <a:r>
              <a:rPr lang="hi-IN" sz="1800" dirty="0"/>
              <a:t>		ऐसा विचार एवं जीना मुझे सहज रुप में स्वीकृत है या नहीं</a:t>
            </a:r>
          </a:p>
          <a:p>
            <a:pPr>
              <a:buFont typeface="Symbol" pitchFamily="18" charset="2"/>
              <a:buNone/>
            </a:pPr>
            <a:r>
              <a:rPr lang="hi-IN" sz="1800" dirty="0"/>
              <a:t>		ऐसा विचार एवं जीना मुझे सुखी/तृप्त करता है या नहीं</a:t>
            </a:r>
          </a:p>
          <a:p>
            <a:pPr>
              <a:buFont typeface="Symbol" pitchFamily="18" charset="2"/>
              <a:buNone/>
            </a:pPr>
            <a:r>
              <a:rPr lang="hi-IN" sz="1800" dirty="0"/>
              <a:t>		ऐसा विचार एवं जीना दूसरे के शुभ/ सर्व-शुभ के अर्थ में है या नहीं</a:t>
            </a:r>
            <a:endParaRPr lang="en-CA" sz="1800" dirty="0"/>
          </a:p>
          <a:p>
            <a:pPr>
              <a:buFont typeface="Symbol" pitchFamily="18" charset="2"/>
              <a:buNone/>
            </a:pPr>
            <a:r>
              <a:rPr lang="en-CA" sz="1800" dirty="0"/>
              <a:t>		</a:t>
            </a:r>
            <a:r>
              <a:rPr lang="hi-IN" sz="1800" dirty="0"/>
              <a:t>अस्तित्व सहज, प्रकृति सहज, मानव सहज है या नहीं</a:t>
            </a:r>
          </a:p>
          <a:p>
            <a:pPr>
              <a:buFont typeface="Symbol" pitchFamily="18" charset="2"/>
              <a:buNone/>
            </a:pPr>
            <a:endParaRPr lang="hi-IN" sz="1800" dirty="0"/>
          </a:p>
          <a:p>
            <a:r>
              <a:rPr lang="hi-IN" sz="1800" dirty="0"/>
              <a:t>तदनुरुप जीना- विचार, व्यवहार, कार्य, आहार-विहार एवं व्यवस्था में भागीदारी में</a:t>
            </a:r>
          </a:p>
          <a:p>
            <a:r>
              <a:rPr lang="hi-IN" sz="1800" dirty="0"/>
              <a:t>उपरोक्त तीनों के अभ्यास पूर्वक वास्तविकताओं की वैचारिक स्पष्टता एवं जीने में सटीकता</a:t>
            </a:r>
          </a:p>
          <a:p>
            <a:r>
              <a:rPr lang="hi-IN" sz="1800" dirty="0"/>
              <a:t>इसके अनंतर साक्षात्कार, बोध एवं अनुभव के लिए वास्तविकताओं को स्वयं में देखने का प्रयास</a:t>
            </a:r>
          </a:p>
          <a:p>
            <a:r>
              <a:rPr lang="hi-IN" sz="1800" dirty="0"/>
              <a:t>अनुभव के अनंतर जीवन की सभी क्रियाओं को अनुभव के अर्थ में व्यवस्थित करने का प्रयास</a:t>
            </a:r>
            <a:endParaRPr sz="1800" dirty="0"/>
          </a:p>
        </p:txBody>
      </p:sp>
    </p:spTree>
    <p:extLst>
      <p:ext uri="{BB962C8B-B14F-4D97-AF65-F5344CB8AC3E}">
        <p14:creationId xmlns:p14="http://schemas.microsoft.com/office/powerpoint/2010/main" val="4197799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269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अध्ययन-अभ्यास कैसे?				श्रवण, मनन, निदिध्यासन</a:t>
            </a:r>
            <a:endParaRPr lang="en-CA" dirty="0"/>
          </a:p>
        </p:txBody>
      </p:sp>
      <p:sp>
        <p:nvSpPr>
          <p:cNvPr id="24269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श्रवण/पठन/पुस्तकों के साथ मनन (विचार सहित ध्यान)- </a:t>
            </a:r>
          </a:p>
          <a:p>
            <a:pPr marL="0" indent="0">
              <a:buNone/>
            </a:pPr>
            <a:r>
              <a:rPr lang="hi-IN" dirty="0"/>
              <a:t>		तर्क शांति</a:t>
            </a:r>
          </a:p>
          <a:p>
            <a:pPr marL="0" indent="0">
              <a:buNone/>
            </a:pPr>
            <a:r>
              <a:rPr lang="hi-IN" dirty="0"/>
              <a:t>		विचार व्यवस्थित होना</a:t>
            </a:r>
          </a:p>
          <a:p>
            <a:pPr marL="0" indent="0">
              <a:buNone/>
            </a:pPr>
            <a:endParaRPr lang="hi-IN" dirty="0"/>
          </a:p>
          <a:p>
            <a:r>
              <a:rPr lang="hi-IN" dirty="0"/>
              <a:t>निदिध्यासन (विचार रहित ध्यान)	निरीक्षण/ध्यान देने का उच्चतम स्तर</a:t>
            </a:r>
          </a:p>
          <a:p>
            <a:endParaRPr sz="1800" dirty="0"/>
          </a:p>
        </p:txBody>
      </p:sp>
    </p:spTree>
    <p:extLst>
      <p:ext uri="{BB962C8B-B14F-4D97-AF65-F5344CB8AC3E}">
        <p14:creationId xmlns:p14="http://schemas.microsoft.com/office/powerpoint/2010/main" val="2951336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 की मूल प्रक्रिया</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lnSpcReduction="10000"/>
          </a:bodyPr>
          <a:lstStyle/>
          <a:p>
            <a:pPr>
              <a:lnSpc>
                <a:spcPct val="150000"/>
              </a:lnSpc>
            </a:pPr>
            <a:r>
              <a:rPr lang="hi-IN" dirty="0"/>
              <a:t>अभ्यास का मूल तरीका- </a:t>
            </a:r>
          </a:p>
          <a:p>
            <a:pPr lvl="1">
              <a:lnSpc>
                <a:spcPct val="150000"/>
              </a:lnSpc>
            </a:pPr>
            <a:r>
              <a:rPr lang="hi-IN" dirty="0"/>
              <a:t>स्वीकृति/मान्यता/समझ (अस्तित्व का साधार अनुमान) से भाव </a:t>
            </a:r>
          </a:p>
          <a:p>
            <a:pPr lvl="1">
              <a:lnSpc>
                <a:spcPct val="150000"/>
              </a:lnSpc>
            </a:pPr>
            <a:r>
              <a:rPr lang="hi-IN" dirty="0"/>
              <a:t>भाव से विचार </a:t>
            </a:r>
          </a:p>
          <a:p>
            <a:pPr lvl="1">
              <a:lnSpc>
                <a:spcPct val="150000"/>
              </a:lnSpc>
            </a:pPr>
            <a:r>
              <a:rPr lang="hi-IN" dirty="0"/>
              <a:t>विचार से चयन</a:t>
            </a:r>
          </a:p>
          <a:p>
            <a:pPr lvl="1">
              <a:lnSpc>
                <a:spcPct val="150000"/>
              </a:lnSpc>
            </a:pPr>
            <a:r>
              <a:rPr lang="hi-IN" dirty="0"/>
              <a:t>चयन से आचरण (व्यवहार-उपयोग-कार्य-भागीदारी)</a:t>
            </a:r>
          </a:p>
          <a:p>
            <a:pPr>
              <a:lnSpc>
                <a:spcPct val="150000"/>
              </a:lnSpc>
            </a:pPr>
            <a:endParaRPr lang="hi-IN" dirty="0"/>
          </a:p>
          <a:p>
            <a:pPr>
              <a:lnSpc>
                <a:spcPct val="150000"/>
              </a:lnSpc>
            </a:pPr>
            <a:r>
              <a:rPr lang="hi-IN" dirty="0"/>
              <a:t>स्वीकृति को व्यवस्थित करने के आधार पर क्रम से गुणात्मक परिवर्तन</a:t>
            </a:r>
          </a:p>
          <a:p>
            <a:pPr>
              <a:lnSpc>
                <a:spcPct val="150000"/>
              </a:lnSpc>
            </a:pPr>
            <a:r>
              <a:rPr lang="hi-IN" dirty="0"/>
              <a:t>स्वीकृति में चीजें कैसे आती हैं- सही है, सुख है; परम्परा से सुख से जुड़ा है</a:t>
            </a:r>
          </a:p>
          <a:p>
            <a:pPr marL="0" indent="0">
              <a:lnSpc>
                <a:spcPct val="150000"/>
              </a:lnSpc>
              <a:buNone/>
            </a:pPr>
            <a:r>
              <a:rPr lang="hi-IN" dirty="0"/>
              <a:t>				सत्य, शिव, सुंदर; समाधान, सुख, सौंदर्य</a:t>
            </a:r>
          </a:p>
          <a:p>
            <a:pPr>
              <a:lnSpc>
                <a:spcPct val="150000"/>
              </a:lnSpc>
            </a:pPr>
            <a:r>
              <a:rPr lang="hi-IN" dirty="0"/>
              <a:t>सुख- अच्छा होना (शुभ), अच्छा लगना</a:t>
            </a:r>
          </a:p>
          <a:p>
            <a:pPr>
              <a:lnSpc>
                <a:spcPct val="150000"/>
              </a:lnSpc>
            </a:pPr>
            <a:endParaRPr lang="hi-IN" dirty="0"/>
          </a:p>
          <a:p>
            <a:pPr>
              <a:lnSpc>
                <a:spcPct val="150000"/>
              </a:lnSpc>
            </a:pPr>
            <a:r>
              <a:rPr lang="hi-IN" dirty="0"/>
              <a:t>अध्ययन- अधिष्ठान की साक्षी में, अनुभव की रोशनी में </a:t>
            </a:r>
            <a:r>
              <a:rPr lang="hi-IN" b="1" dirty="0"/>
              <a:t>स्मरण</a:t>
            </a:r>
            <a:r>
              <a:rPr lang="hi-IN" dirty="0"/>
              <a:t> पूर्वक की गयी </a:t>
            </a:r>
            <a:r>
              <a:rPr lang="hi-IN" b="1" dirty="0"/>
              <a:t>क्रिया-प्रक्रिया</a:t>
            </a:r>
            <a:endParaRPr b="1" dirty="0"/>
          </a:p>
        </p:txBody>
      </p:sp>
    </p:spTree>
    <p:extLst>
      <p:ext uri="{BB962C8B-B14F-4D97-AF65-F5344CB8AC3E}">
        <p14:creationId xmlns:p14="http://schemas.microsoft.com/office/powerpoint/2010/main" val="424458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अभ्यास-क्रम?</a:t>
            </a:r>
            <a:endParaRPr lang="en-CA" dirty="0"/>
          </a:p>
        </p:txBody>
      </p:sp>
      <p:sp>
        <p:nvSpPr>
          <p:cNvPr id="24269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hi-IN" dirty="0"/>
              <a:t>वास्तविकता की तर्कसंगत स्वीकृति (साक्षात्कार-बोध अनिवार्य नहीं)</a:t>
            </a:r>
          </a:p>
          <a:p>
            <a:endParaRPr lang="hi-IN" dirty="0"/>
          </a:p>
          <a:p>
            <a:r>
              <a:rPr lang="hi-IN" dirty="0"/>
              <a:t>उसके प्रकाश में स्वयं (की स्वीकृति, भाव, विचार, आचरण) का मूल्यांकन (न कि दूसरे का)</a:t>
            </a:r>
          </a:p>
          <a:p>
            <a:endParaRPr lang="hi-IN" dirty="0"/>
          </a:p>
          <a:p>
            <a:r>
              <a:rPr lang="hi-IN" dirty="0"/>
              <a:t>मूल्यांकन पूर्वक जो सही पाया, उसकी पुष्टि; उसमें दृढता पूर्वक जीना</a:t>
            </a:r>
          </a:p>
          <a:p>
            <a:endParaRPr lang="hi-IN" dirty="0"/>
          </a:p>
          <a:p>
            <a:r>
              <a:rPr lang="hi-IN" dirty="0"/>
              <a:t>मूल्यांकन पूर्वक जो सही नहीं पाया, उसके बदलने के उपाय की स्पष्टता एवं </a:t>
            </a:r>
          </a:p>
          <a:p>
            <a:pPr marL="0" indent="0">
              <a:buNone/>
            </a:pPr>
            <a:r>
              <a:rPr lang="hi-IN" dirty="0"/>
              <a:t>   निष्ठा व ईमानदारी पूर्वक उसका अभ्यास</a:t>
            </a:r>
          </a:p>
          <a:p>
            <a:pPr marL="0" indent="0">
              <a:buNone/>
            </a:pPr>
            <a:endParaRPr lang="hi-IN" dirty="0"/>
          </a:p>
          <a:p>
            <a:pPr marL="0" indent="0">
              <a:buNone/>
            </a:pPr>
            <a:endParaRPr lang="hi-IN" dirty="0"/>
          </a:p>
          <a:p>
            <a:pPr marL="0" indent="0">
              <a:buNone/>
            </a:pPr>
            <a:endParaRPr lang="hi-IN" dirty="0"/>
          </a:p>
          <a:p>
            <a:pPr lvl="0"/>
            <a:r>
              <a:rPr lang="hi-IN" dirty="0">
                <a:solidFill>
                  <a:prstClr val="black"/>
                </a:solidFill>
              </a:rPr>
              <a:t>पूरा समझने के पहले भी जितने बिंदुओं की तर्कसंगत स्वीकृति हो गयी है, उतने का अभ्यास सम्भव</a:t>
            </a:r>
          </a:p>
          <a:p>
            <a:r>
              <a:rPr lang="hi-IN" dirty="0">
                <a:solidFill>
                  <a:prstClr val="black"/>
                </a:solidFill>
              </a:rPr>
              <a:t>पूरा समझने के पहले भी अभ्यास पूर्वक व्यवस्थित जीना सम्भव</a:t>
            </a:r>
          </a:p>
        </p:txBody>
      </p:sp>
    </p:spTree>
    <p:extLst>
      <p:ext uri="{BB962C8B-B14F-4D97-AF65-F5344CB8AC3E}">
        <p14:creationId xmlns:p14="http://schemas.microsoft.com/office/powerpoint/2010/main" val="3622757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 के पहले समझने के कुछ बिंदु</a:t>
            </a: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अभ्यास का मतलब है- जितना आप जानते हैं, उतना जी लेना</a:t>
            </a:r>
          </a:p>
          <a:p>
            <a:pPr>
              <a:lnSpc>
                <a:spcPct val="150000"/>
              </a:lnSpc>
            </a:pPr>
            <a:r>
              <a:rPr lang="hi-IN" dirty="0"/>
              <a:t>प्रक्रिया-अनुसार करने से ही फल मिलेगा; न कि सिर्फ़ वैचारिक स्पष्टता से</a:t>
            </a:r>
          </a:p>
          <a:p>
            <a:pPr>
              <a:lnSpc>
                <a:spcPct val="150000"/>
              </a:lnSpc>
            </a:pPr>
            <a:r>
              <a:rPr lang="hi-IN" dirty="0"/>
              <a:t>ईमानदारी एवं निष्ठा की भूमिका अति-महत्वपूर्ण</a:t>
            </a:r>
          </a:p>
          <a:p>
            <a:pPr>
              <a:lnSpc>
                <a:spcPct val="150000"/>
              </a:lnSpc>
            </a:pPr>
            <a:r>
              <a:rPr lang="hi-IN" dirty="0"/>
              <a:t>समझ कर करना</a:t>
            </a:r>
          </a:p>
          <a:p>
            <a:pPr>
              <a:lnSpc>
                <a:spcPct val="150000"/>
              </a:lnSpc>
            </a:pPr>
            <a:r>
              <a:rPr lang="hi-IN" dirty="0"/>
              <a:t>समझने के 5 स्तर- भास, आभास, प्रतीति, बोध और अनुभव</a:t>
            </a:r>
          </a:p>
          <a:p>
            <a:pPr>
              <a:lnSpc>
                <a:spcPct val="150000"/>
              </a:lnSpc>
            </a:pPr>
            <a:r>
              <a:rPr lang="hi-IN" dirty="0"/>
              <a:t>भास-आभास के प्रतीति-बोध में बदलने के लिए अभ्यास की महत्ता</a:t>
            </a:r>
          </a:p>
          <a:p>
            <a:pPr>
              <a:lnSpc>
                <a:spcPct val="150000"/>
              </a:lnSpc>
            </a:pPr>
            <a:endParaRPr lang="hi-IN" dirty="0"/>
          </a:p>
          <a:p>
            <a:pPr>
              <a:lnSpc>
                <a:spcPct val="150000"/>
              </a:lnSpc>
            </a:pPr>
            <a:endParaRPr lang="hi-IN" dirty="0"/>
          </a:p>
          <a:p>
            <a:pPr>
              <a:lnSpc>
                <a:spcPct val="150000"/>
              </a:lnSpc>
            </a:pPr>
            <a:r>
              <a:rPr lang="hi-IN" dirty="0"/>
              <a:t>अभी भी हम बहुत सारा ठीक ही कर रहे हैं; थोड़ा गलत है, जो पानी फेर दे रहा है</a:t>
            </a:r>
          </a:p>
          <a:p>
            <a:pPr>
              <a:lnSpc>
                <a:spcPct val="150000"/>
              </a:lnSpc>
            </a:pPr>
            <a:r>
              <a:rPr lang="hi-IN" dirty="0"/>
              <a:t>वही गलती पुनः-पुनः करने का यह मतलब नहीं है कि हम वहीं खड़े हैं</a:t>
            </a:r>
          </a:p>
        </p:txBody>
      </p:sp>
    </p:spTree>
    <p:extLst>
      <p:ext uri="{BB962C8B-B14F-4D97-AF65-F5344CB8AC3E}">
        <p14:creationId xmlns:p14="http://schemas.microsoft.com/office/powerpoint/2010/main" val="56316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 के पहले समझने के कुछ बिंदु</a:t>
            </a:r>
            <a:endParaRPr lang="en-CA" dirty="0"/>
          </a:p>
        </p:txBody>
      </p:sp>
      <p:sp>
        <p:nvSpPr>
          <p:cNvPr id="56323" name="Text Placeholder 2"/>
          <p:cNvSpPr>
            <a:spLocks noGrp="1"/>
          </p:cNvSpPr>
          <p:nvPr>
            <p:ph type="body" sz="quarter" idx="13"/>
          </p:nvPr>
        </p:nvSpPr>
        <p:spPr bwMode="auto">
          <a:xfrm>
            <a:off x="0" y="609600"/>
            <a:ext cx="9372600" cy="5943600"/>
          </a:xfrm>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संरचनात्मक एवं क्रियात्मक अंतर – काम क्रियात्मक स्तर पर होना है, हो सकता है; संरचनात्मक स्तर पर काम नहीं हो सकता; जरुरत भी नहीं है, क्योंकि हम वही हैं</a:t>
            </a:r>
          </a:p>
          <a:p>
            <a:pPr>
              <a:lnSpc>
                <a:spcPct val="150000"/>
              </a:lnSpc>
            </a:pPr>
            <a:endParaRPr lang="hi-IN" dirty="0"/>
          </a:p>
          <a:p>
            <a:pPr>
              <a:lnSpc>
                <a:spcPct val="150000"/>
              </a:lnSpc>
            </a:pPr>
            <a:r>
              <a:rPr lang="hi-IN" dirty="0"/>
              <a:t>चर्चा व अभ्यास में अंतर; अभ्यास में विधिवत सेवन का महत्व, अन्यथा कोरी चर्चा</a:t>
            </a:r>
          </a:p>
          <a:p>
            <a:pPr>
              <a:lnSpc>
                <a:spcPct val="150000"/>
              </a:lnSpc>
            </a:pPr>
            <a:r>
              <a:rPr lang="hi-IN" dirty="0"/>
              <a:t>रास्ते का पता/सूचना होना एक बात है और उस पर चलना दूसरी बात</a:t>
            </a:r>
          </a:p>
          <a:p>
            <a:pPr>
              <a:lnSpc>
                <a:spcPct val="150000"/>
              </a:lnSpc>
            </a:pPr>
            <a:endParaRPr lang="hi-IN" dirty="0"/>
          </a:p>
          <a:p>
            <a:pPr>
              <a:lnSpc>
                <a:spcPct val="150000"/>
              </a:lnSpc>
            </a:pPr>
            <a:r>
              <a:rPr lang="hi-IN" dirty="0"/>
              <a:t>रास्ते सभी ठीक होने पर भी चलना तो किसी एक मार्ग से ही होता है (कौन सा?)</a:t>
            </a:r>
          </a:p>
          <a:p>
            <a:pPr>
              <a:lnSpc>
                <a:spcPct val="150000"/>
              </a:lnSpc>
            </a:pPr>
            <a:r>
              <a:rPr lang="hi-IN" dirty="0"/>
              <a:t>आपकी भूमिका सबसे ज्यादा महत्वपूर्ण</a:t>
            </a:r>
          </a:p>
          <a:p>
            <a:pPr>
              <a:lnSpc>
                <a:spcPct val="150000"/>
              </a:lnSpc>
            </a:pPr>
            <a:r>
              <a:rPr lang="hi-IN" dirty="0"/>
              <a:t>थोड़ी सूचना ही पर्याप्त</a:t>
            </a:r>
          </a:p>
          <a:p>
            <a:pPr>
              <a:lnSpc>
                <a:spcPct val="150000"/>
              </a:lnSpc>
            </a:pPr>
            <a:r>
              <a:rPr lang="hi-IN" dirty="0"/>
              <a:t>आगे के कुछ कदम दिखना पर्याप्त; चलने के क्रम में आगे की बारीकियों की स्पष्टता</a:t>
            </a:r>
          </a:p>
          <a:p>
            <a:pPr>
              <a:lnSpc>
                <a:spcPct val="150000"/>
              </a:lnSpc>
            </a:pPr>
            <a:endParaRPr lang="hi-IN" dirty="0"/>
          </a:p>
          <a:p>
            <a:pPr>
              <a:lnSpc>
                <a:spcPct val="150000"/>
              </a:lnSpc>
            </a:pPr>
            <a:endParaRPr lang="hi-IN" dirty="0"/>
          </a:p>
          <a:p>
            <a:pPr>
              <a:lnSpc>
                <a:spcPct val="150000"/>
              </a:lnSpc>
            </a:pPr>
            <a:endParaRPr lang="hi-IN" dirty="0"/>
          </a:p>
          <a:p>
            <a:pPr>
              <a:lnSpc>
                <a:spcPct val="150000"/>
              </a:lnSpc>
            </a:pPr>
            <a:endParaRPr lang="hi-IN" dirty="0"/>
          </a:p>
          <a:p>
            <a:pPr>
              <a:lnSpc>
                <a:spcPct val="150000"/>
              </a:lnSpc>
            </a:pPr>
            <a:endParaRPr lang="hi-IN" dirty="0"/>
          </a:p>
          <a:p>
            <a:pPr>
              <a:lnSpc>
                <a:spcPct val="150000"/>
              </a:lnSpc>
            </a:pPr>
            <a:endParaRPr lang="hi-IN" dirty="0"/>
          </a:p>
          <a:p>
            <a:pPr>
              <a:lnSpc>
                <a:spcPct val="150000"/>
              </a:lnSpc>
            </a:pPr>
            <a:endParaRPr lang="hi-IN" dirty="0"/>
          </a:p>
          <a:p>
            <a:pPr>
              <a:lnSpc>
                <a:spcPct val="150000"/>
              </a:lnSpc>
            </a:pPr>
            <a:endParaRPr lang="hi-IN" dirty="0"/>
          </a:p>
        </p:txBody>
      </p:sp>
    </p:spTree>
    <p:extLst>
      <p:ext uri="{BB962C8B-B14F-4D97-AF65-F5344CB8AC3E}">
        <p14:creationId xmlns:p14="http://schemas.microsoft.com/office/powerpoint/2010/main" val="265994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 के पहले समझने के कुछ बिंदु</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a:lnSpc>
                <a:spcPct val="150000"/>
              </a:lnSpc>
            </a:pPr>
            <a:r>
              <a:rPr lang="hi-IN" dirty="0"/>
              <a:t>अपने से श्रेष्ठ व्यक्ति की पहचान, श्रेष्ठता की पहचान</a:t>
            </a:r>
          </a:p>
          <a:p>
            <a:pPr>
              <a:lnSpc>
                <a:spcPct val="150000"/>
              </a:lnSpc>
            </a:pPr>
            <a:r>
              <a:rPr lang="hi-IN" dirty="0"/>
              <a:t>बाह्य समस्या/अपना दुख दूसरे व्यक्ति/परिस्थिति के कारण है- प्रभाव</a:t>
            </a:r>
          </a:p>
          <a:p>
            <a:pPr>
              <a:lnSpc>
                <a:spcPct val="150000"/>
              </a:lnSpc>
            </a:pPr>
            <a:r>
              <a:rPr lang="hi-IN" dirty="0"/>
              <a:t>अपना दुख समझ से ठीक हो सकता है एवं हम बाह्य परिस्थिति के ठीक होने में सहयोग कर सकते हैं</a:t>
            </a:r>
          </a:p>
          <a:p>
            <a:pPr>
              <a:lnSpc>
                <a:spcPct val="150000"/>
              </a:lnSpc>
            </a:pPr>
            <a:r>
              <a:rPr lang="hi-IN" dirty="0"/>
              <a:t>स्वभाव (जिसमें हम सहज रूप से होना चाहते हैं) - समझ आधारित या वातावरण आधारित</a:t>
            </a:r>
          </a:p>
          <a:p>
            <a:pPr>
              <a:lnSpc>
                <a:spcPct val="150000"/>
              </a:lnSpc>
            </a:pPr>
            <a:r>
              <a:rPr lang="hi-IN" dirty="0"/>
              <a:t>अहं विस्मृति का सुख; आत्म-स्मृति का सुख</a:t>
            </a:r>
          </a:p>
          <a:p>
            <a:pPr>
              <a:lnSpc>
                <a:spcPct val="150000"/>
              </a:lnSpc>
            </a:pPr>
            <a:r>
              <a:rPr lang="hi-IN" dirty="0"/>
              <a:t>स्थिति को यथावत स्वीकारा जाए</a:t>
            </a:r>
          </a:p>
          <a:p>
            <a:pPr>
              <a:lnSpc>
                <a:spcPct val="150000"/>
              </a:lnSpc>
            </a:pPr>
            <a:r>
              <a:rPr lang="hi-IN" dirty="0"/>
              <a:t>जो भी नहीं हो</a:t>
            </a:r>
            <a:r>
              <a:rPr lang="en-GB" dirty="0"/>
              <a:t> </a:t>
            </a:r>
            <a:r>
              <a:rPr lang="hi-IN" dirty="0"/>
              <a:t>पाये- उसके लिए मन में एक ही भाव हो कि फिर से प्रयास करना है</a:t>
            </a:r>
          </a:p>
          <a:p>
            <a:pPr>
              <a:lnSpc>
                <a:spcPct val="150000"/>
              </a:lnSpc>
            </a:pPr>
            <a:r>
              <a:rPr lang="hi-IN" dirty="0"/>
              <a:t>निरीक्षण के दौरान जजमेंट से बचा जाए</a:t>
            </a:r>
          </a:p>
          <a:p>
            <a:pPr marL="0" indent="0">
              <a:lnSpc>
                <a:spcPct val="150000"/>
              </a:lnSpc>
              <a:buNone/>
            </a:pPr>
            <a:r>
              <a:rPr lang="hi-IN" dirty="0"/>
              <a:t>		अहंकार कि अच्छा हूँ या नालायक हूँ- दोनों ही जजमेंट हैं</a:t>
            </a:r>
          </a:p>
          <a:p>
            <a:pPr marL="0" indent="0">
              <a:lnSpc>
                <a:spcPct val="150000"/>
              </a:lnSpc>
              <a:buNone/>
            </a:pPr>
            <a:endParaRPr lang="hi-IN" dirty="0"/>
          </a:p>
        </p:txBody>
      </p:sp>
    </p:spTree>
    <p:extLst>
      <p:ext uri="{BB962C8B-B14F-4D97-AF65-F5344CB8AC3E}">
        <p14:creationId xmlns:p14="http://schemas.microsoft.com/office/powerpoint/2010/main" val="248629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 के पहले समझने के कुछ बिंदु</a:t>
            </a:r>
            <a:endParaRPr lang="en-CA" dirty="0"/>
          </a:p>
        </p:txBody>
      </p:sp>
      <p:sp>
        <p:nvSpPr>
          <p:cNvPr id="24269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lvl="0">
              <a:lnSpc>
                <a:spcPct val="150000"/>
              </a:lnSpc>
            </a:pPr>
            <a:r>
              <a:rPr lang="hi-IN" dirty="0">
                <a:solidFill>
                  <a:prstClr val="black"/>
                </a:solidFill>
              </a:rPr>
              <a:t>अपने बारे में सबसे ज्यादा आप स्वयं ही जानते हैं/ जान सकते हैं; क्योंकि आपकी उपस्थिति आपके हर क्रियाकलाप के समय रहती है।</a:t>
            </a:r>
          </a:p>
          <a:p>
            <a:pPr lvl="0">
              <a:lnSpc>
                <a:spcPct val="150000"/>
              </a:lnSpc>
            </a:pPr>
            <a:r>
              <a:rPr lang="hi-IN" dirty="0">
                <a:solidFill>
                  <a:prstClr val="black"/>
                </a:solidFill>
              </a:rPr>
              <a:t>अपनी स्थिति/परिस्थिति को आप ही जी/झेल रहे हैं। इसलिए अपनी समस्याओं का अंतिम समाधान भी आपको ही ढूँढना होगा।</a:t>
            </a:r>
          </a:p>
          <a:p>
            <a:pPr lvl="0">
              <a:lnSpc>
                <a:spcPct val="150000"/>
              </a:lnSpc>
            </a:pPr>
            <a:endParaRPr lang="hi-IN" dirty="0">
              <a:solidFill>
                <a:prstClr val="black"/>
              </a:solidFill>
            </a:endParaRPr>
          </a:p>
          <a:p>
            <a:pPr lvl="0">
              <a:lnSpc>
                <a:spcPct val="150000"/>
              </a:lnSpc>
            </a:pPr>
            <a:endParaRPr lang="hi-IN" dirty="0">
              <a:solidFill>
                <a:prstClr val="black"/>
              </a:solidFill>
            </a:endParaRPr>
          </a:p>
          <a:p>
            <a:pPr lvl="0">
              <a:lnSpc>
                <a:spcPct val="150000"/>
              </a:lnSpc>
            </a:pPr>
            <a:r>
              <a:rPr lang="hi-IN" dirty="0">
                <a:solidFill>
                  <a:prstClr val="black"/>
                </a:solidFill>
              </a:rPr>
              <a:t>सामान्य विवरण से शुरु करके विशिष्ट/निश्चित अभ्यास को पहचान पाना</a:t>
            </a:r>
          </a:p>
          <a:p>
            <a:pPr lvl="0">
              <a:lnSpc>
                <a:spcPct val="150000"/>
              </a:lnSpc>
            </a:pPr>
            <a:r>
              <a:rPr lang="hi-IN" dirty="0">
                <a:solidFill>
                  <a:prstClr val="black"/>
                </a:solidFill>
              </a:rPr>
              <a:t>किसी भी अभ्यास के वरीयता में सर्वोपरि होने पर ही अभ्यास नियमित हो पाता है</a:t>
            </a:r>
          </a:p>
          <a:p>
            <a:pPr lvl="0">
              <a:lnSpc>
                <a:spcPct val="150000"/>
              </a:lnSpc>
            </a:pPr>
            <a:endParaRPr lang="hi-IN" sz="1800" dirty="0">
              <a:solidFill>
                <a:prstClr val="black"/>
              </a:solidFill>
            </a:endParaRPr>
          </a:p>
        </p:txBody>
      </p:sp>
    </p:spTree>
    <p:extLst>
      <p:ext uri="{BB962C8B-B14F-4D97-AF65-F5344CB8AC3E}">
        <p14:creationId xmlns:p14="http://schemas.microsoft.com/office/powerpoint/2010/main" val="21283414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चिदानन्द, आत्मानन्द, एवं ब्रह्मानन्द (अभ्यास दर्शन, अध्याय 51)</a:t>
            </a:r>
            <a:endParaRPr lang="en-CA" dirty="0"/>
          </a:p>
        </p:txBody>
      </p:sp>
      <p:sp>
        <p:nvSpPr>
          <p:cNvPr id="3" name="Text Placeholder 2"/>
          <p:cNvSpPr>
            <a:spLocks noGrp="1"/>
          </p:cNvSpPr>
          <p:nvPr>
            <p:ph type="body" sz="quarter" idx="13"/>
          </p:nvPr>
        </p:nvSpPr>
        <p:spPr/>
        <p:txBody>
          <a:bodyPr/>
          <a:lstStyle/>
          <a:p>
            <a:pPr algn="just"/>
            <a:r>
              <a:rPr lang="hi-IN" dirty="0"/>
              <a:t>चिदानन्द, आत्मानन्द, एवं ब्रह्मानन्द ही परमावधि उपलब्धि</a:t>
            </a:r>
          </a:p>
          <a:p>
            <a:pPr algn="just"/>
            <a:endParaRPr lang="hi-IN" dirty="0"/>
          </a:p>
          <a:p>
            <a:pPr algn="just"/>
            <a:r>
              <a:rPr lang="hi-IN" dirty="0"/>
              <a:t>चिदानंद- अभय, सतर्कता, सामजिकता, अभाव का अभाव</a:t>
            </a:r>
          </a:p>
          <a:p>
            <a:pPr algn="just">
              <a:buNone/>
            </a:pPr>
            <a:r>
              <a:rPr lang="hi-IN" dirty="0"/>
              <a:t>			विधिवत अभ्यास की प्रथमोपलब्धि</a:t>
            </a:r>
          </a:p>
          <a:p>
            <a:pPr algn="just"/>
            <a:endParaRPr lang="hi-IN" dirty="0"/>
          </a:p>
          <a:p>
            <a:pPr algn="just"/>
            <a:endParaRPr lang="hi-IN" dirty="0"/>
          </a:p>
          <a:p>
            <a:pPr algn="just"/>
            <a:r>
              <a:rPr lang="hi-IN" dirty="0"/>
              <a:t>आत्मानन्द- प्रत्यावर्तन सिद्धि</a:t>
            </a:r>
          </a:p>
          <a:p>
            <a:pPr algn="just">
              <a:buNone/>
            </a:pPr>
            <a:r>
              <a:rPr lang="hi-IN" dirty="0"/>
              <a:t>			प्रत्यावर्तन के अनंतर ही आत्मा से बुद्धि, बुद्धि से चित्त, चित्त से वृत्ति एवं वृत्ति से मन अनुशासित होता है। मन से मेधस, मेधस से इंद्रिय व्यापार संपन्न होता है</a:t>
            </a:r>
          </a:p>
          <a:p>
            <a:pPr algn="just">
              <a:buNone/>
            </a:pPr>
            <a:endParaRPr lang="hi-IN" dirty="0"/>
          </a:p>
          <a:p>
            <a:pPr algn="just"/>
            <a:r>
              <a:rPr lang="hi-IN" dirty="0"/>
              <a:t>ब्रह्मानंद ही अभ्यास की परमोपलब्धि; यही सत्तामयता में अनुभूति</a:t>
            </a:r>
          </a:p>
          <a:p>
            <a:pPr algn="just">
              <a:buNone/>
            </a:pPr>
            <a:r>
              <a:rPr lang="hi-IN" dirty="0"/>
              <a:t>	यही मध्यस्थ जीवन की सर्वोच्च स्थिति</a:t>
            </a:r>
          </a:p>
          <a:p>
            <a:pPr algn="just">
              <a:buNone/>
            </a:pPr>
            <a:r>
              <a:rPr lang="hi-IN" dirty="0"/>
              <a:t>	यही आचरणपूर्णता; ऐसे पुरुष ही आप्त-पुरुष</a:t>
            </a:r>
            <a:endParaRPr lang="en-CA"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चिदानन्द, आत्मानन्द, एवं ब्रह्मानन्द (अभ्यास दर्शन, अध्याय 51)</a:t>
            </a:r>
            <a:endParaRPr lang="en-CA" dirty="0"/>
          </a:p>
        </p:txBody>
      </p:sp>
      <p:sp>
        <p:nvSpPr>
          <p:cNvPr id="3" name="Text Placeholder 2"/>
          <p:cNvSpPr>
            <a:spLocks noGrp="1"/>
          </p:cNvSpPr>
          <p:nvPr>
            <p:ph type="body" sz="quarter" idx="13"/>
          </p:nvPr>
        </p:nvSpPr>
        <p:spPr/>
        <p:txBody>
          <a:bodyPr/>
          <a:lstStyle/>
          <a:p>
            <a:pPr algn="just"/>
            <a:r>
              <a:rPr lang="hi-IN" dirty="0"/>
              <a:t>चिदानंद- स्थूल एवं सूक्ष्म जीवन की निर्विरोधिता में</a:t>
            </a:r>
          </a:p>
          <a:p>
            <a:pPr algn="just"/>
            <a:r>
              <a:rPr lang="hi-IN" dirty="0"/>
              <a:t>आत्मानंद- स्थूल-सूक्ष्म-कारण जीवन में एकसूत्रता के रुप में</a:t>
            </a:r>
          </a:p>
          <a:p>
            <a:pPr algn="just"/>
            <a:r>
              <a:rPr lang="hi-IN" dirty="0"/>
              <a:t>ब्रह्मानंद- सत्तामयता में अनुभूति के रुप में प्रमाणित है</a:t>
            </a:r>
          </a:p>
          <a:p>
            <a:pPr algn="just"/>
            <a:endParaRPr lang="hi-IN" dirty="0"/>
          </a:p>
          <a:p>
            <a:pPr algn="just"/>
            <a:r>
              <a:rPr lang="hi-IN" dirty="0"/>
              <a:t>ब्रह्मानंद में आत्मानंद एवं चिदानंद समाए रहते हैं</a:t>
            </a:r>
          </a:p>
          <a:p>
            <a:pPr algn="just"/>
            <a:r>
              <a:rPr lang="hi-IN" dirty="0"/>
              <a:t>चिदानंद के सर्व-सुलभ होने की संभावना है। मानवीय समाज-संरचना, शिक्षा एवं व्यवस्था ही उसके लिए आवश्यकीय तत्व हैं।</a:t>
            </a:r>
            <a:endParaRPr lang="en-CA"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 किसका</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xfrm>
            <a:off x="0" y="533400"/>
            <a:ext cx="9144000" cy="6172200"/>
          </a:xfrm>
          <a:noFill/>
          <a:ln>
            <a:miter lim="800000"/>
            <a:headEnd/>
            <a:tailEnd/>
          </a:ln>
        </p:spPr>
        <p:txBody>
          <a:bodyPr vert="horz" wrap="square" lIns="91440" tIns="45720" rIns="91440" bIns="45720" numCol="1" anchor="t" anchorCtr="0" compatLnSpc="1">
            <a:prstTxWarp prst="textNoShape">
              <a:avLst/>
            </a:prstTxWarp>
            <a:normAutofit fontScale="85000" lnSpcReduction="20000"/>
          </a:bodyPr>
          <a:lstStyle/>
          <a:p>
            <a:pPr>
              <a:lnSpc>
                <a:spcPct val="150000"/>
              </a:lnSpc>
            </a:pPr>
            <a:r>
              <a:rPr lang="hi-IN" dirty="0"/>
              <a:t>होश/सजगता (</a:t>
            </a:r>
            <a:r>
              <a:rPr lang="en-US" dirty="0"/>
              <a:t>awareness</a:t>
            </a:r>
            <a:r>
              <a:rPr lang="hi-IN" dirty="0"/>
              <a:t>) का</a:t>
            </a:r>
          </a:p>
          <a:p>
            <a:pPr>
              <a:lnSpc>
                <a:spcPct val="150000"/>
              </a:lnSpc>
            </a:pPr>
            <a:r>
              <a:rPr lang="hi-IN" b="1" dirty="0"/>
              <a:t>नियम, न्याय, धर्म, सत्य पर ध्यान एवं तदनुरूप जीना</a:t>
            </a:r>
          </a:p>
          <a:p>
            <a:pPr>
              <a:lnSpc>
                <a:spcPct val="150000"/>
              </a:lnSpc>
            </a:pPr>
            <a:r>
              <a:rPr lang="hi-IN" dirty="0"/>
              <a:t>संतोष-सहकारिता, दया-सेवा, पूज्य-गौरव, तटस्थ-उपेक्षा (मैत्री-करुणा-मुदिता-उपेक्षा)</a:t>
            </a:r>
          </a:p>
          <a:p>
            <a:pPr>
              <a:lnSpc>
                <a:spcPct val="150000"/>
              </a:lnSpc>
            </a:pPr>
            <a:r>
              <a:rPr lang="hi-IN" dirty="0"/>
              <a:t>चारो अवस्थाओं के गुण, स्वभाव, धर्म का निरीक्षण (पर ध्यान)</a:t>
            </a:r>
          </a:p>
          <a:p>
            <a:pPr>
              <a:lnSpc>
                <a:spcPct val="150000"/>
              </a:lnSpc>
            </a:pPr>
            <a:r>
              <a:rPr lang="hi-IN" dirty="0"/>
              <a:t>जीवन (स्वीकृति/समझ, भाव, विचार, प्रवृत्ति/आस्वादन), शरीर (सुविधा, संवेदना, स्वास्थ्य) एवं व्यापक/सह-अस्तित्व का निरीक्षण (पर ध्यान)</a:t>
            </a:r>
          </a:p>
          <a:p>
            <a:pPr>
              <a:lnSpc>
                <a:spcPct val="150000"/>
              </a:lnSpc>
            </a:pPr>
            <a:r>
              <a:rPr lang="hi-IN" b="1" dirty="0"/>
              <a:t>चिदानंद, आत्मानंद, ब्रह्मानंद	-स्थूल-सूक्ष्म-कारण की निर्विरोधिता, एकसूत्रता</a:t>
            </a:r>
          </a:p>
          <a:p>
            <a:pPr>
              <a:lnSpc>
                <a:spcPct val="150000"/>
              </a:lnSpc>
            </a:pPr>
            <a:endParaRPr lang="hi-IN" dirty="0"/>
          </a:p>
          <a:p>
            <a:pPr>
              <a:lnSpc>
                <a:spcPct val="150000"/>
              </a:lnSpc>
            </a:pPr>
            <a:r>
              <a:rPr lang="hi-IN" dirty="0"/>
              <a:t>मल-विक्षेप-आवरण से मुक्ति हेतु</a:t>
            </a:r>
          </a:p>
          <a:p>
            <a:pPr>
              <a:lnSpc>
                <a:spcPct val="150000"/>
              </a:lnSpc>
            </a:pPr>
            <a:r>
              <a:rPr lang="hi-IN" dirty="0"/>
              <a:t>आसक्ति से मुक्ति हेतु </a:t>
            </a:r>
          </a:p>
          <a:p>
            <a:pPr marL="0" indent="0">
              <a:lnSpc>
                <a:spcPct val="150000"/>
              </a:lnSpc>
              <a:buNone/>
            </a:pPr>
            <a:r>
              <a:rPr lang="hi-IN" dirty="0"/>
              <a:t>		अनासक्ति का स्वरूप-	पाप से मुक्ति, पुण्य से अनासक्ति</a:t>
            </a:r>
          </a:p>
          <a:p>
            <a:pPr>
              <a:lnSpc>
                <a:spcPct val="150000"/>
              </a:lnSpc>
            </a:pPr>
            <a:r>
              <a:rPr lang="hi-IN" dirty="0"/>
              <a:t>विषयों, संवेदनाओं, प्रवृत्तियों एवं एषणाओं के स्वरूप में बदलाव हेतु</a:t>
            </a:r>
          </a:p>
          <a:p>
            <a:pPr>
              <a:lnSpc>
                <a:spcPct val="150000"/>
              </a:lnSpc>
            </a:pPr>
            <a:endParaRPr lang="hi-IN" dirty="0"/>
          </a:p>
          <a:p>
            <a:pPr>
              <a:lnSpc>
                <a:spcPct val="150000"/>
              </a:lnSpc>
            </a:pPr>
            <a:r>
              <a:rPr lang="hi-IN" dirty="0"/>
              <a:t>रास्ते सभी ठीक होने पर भी चलना तो किसी एक मार्ग से ही होता है (कौन सा?)</a:t>
            </a:r>
          </a:p>
        </p:txBody>
      </p:sp>
    </p:spTree>
    <p:extLst>
      <p:ext uri="{BB962C8B-B14F-4D97-AF65-F5344CB8AC3E}">
        <p14:creationId xmlns:p14="http://schemas.microsoft.com/office/powerpoint/2010/main" val="273879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अभ्यास का लक्ष्य</a:t>
            </a:r>
            <a:br>
              <a:rPr lang="hi-IN" dirty="0"/>
            </a:br>
            <a:endParaRPr lang="en-US" dirty="0"/>
          </a:p>
        </p:txBody>
      </p:sp>
      <p:sp>
        <p:nvSpPr>
          <p:cNvPr id="3" name="Text Placeholder 2"/>
          <p:cNvSpPr>
            <a:spLocks noGrp="1"/>
          </p:cNvSpPr>
          <p:nvPr>
            <p:ph type="body" sz="quarter" idx="13"/>
          </p:nvPr>
        </p:nvSpPr>
        <p:spPr/>
        <p:txBody>
          <a:bodyPr/>
          <a:lstStyle/>
          <a:p>
            <a:r>
              <a:rPr lang="hi-IN" b="1" dirty="0"/>
              <a:t>अमानवीयता/जीव चेतना से मानवीयता/मानव चेतना में संक्रमण</a:t>
            </a:r>
          </a:p>
          <a:p>
            <a:pPr>
              <a:buNone/>
            </a:pPr>
            <a:r>
              <a:rPr lang="hi-IN" dirty="0"/>
              <a:t>						जीवन में विकास/जागृति, न कि शरीर में</a:t>
            </a:r>
          </a:p>
          <a:p>
            <a:pPr>
              <a:buNone/>
            </a:pPr>
            <a:endParaRPr lang="hi-IN" dirty="0"/>
          </a:p>
          <a:p>
            <a:r>
              <a:rPr lang="hi-IN" dirty="0"/>
              <a:t>मानवीयता से देव, दिव्य मानवीयता में संक्रमण</a:t>
            </a:r>
          </a:p>
          <a:p>
            <a:endParaRPr lang="hi-IN" dirty="0"/>
          </a:p>
          <a:p>
            <a:endParaRPr lang="hi-IN" dirty="0"/>
          </a:p>
          <a:p>
            <a:endParaRPr lang="hi-IN" dirty="0"/>
          </a:p>
          <a:p>
            <a:endParaRPr lang="hi-IN" dirty="0"/>
          </a:p>
          <a:p>
            <a:r>
              <a:rPr lang="hi-IN" b="1" dirty="0"/>
              <a:t>वृहद्-परिवार में समाधान-समृद्धि पूर्वक जीना</a:t>
            </a:r>
          </a:p>
          <a:p>
            <a:endParaRPr lang="hi-IN" dirty="0"/>
          </a:p>
          <a:p>
            <a:r>
              <a:rPr lang="hi-IN" dirty="0"/>
              <a:t>समाज एवं व्यवस्था में समाधान-समृद्धि के साथ-साथ अभय-सहअस्तित्व को प्रमाणित करना</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चेतना विकास (संस्कार में गुणात्मक परिवर्तन-परिमार्जन) की विधियाँ</a:t>
            </a:r>
            <a:endParaRPr lang="en-US" dirty="0"/>
          </a:p>
        </p:txBody>
      </p:sp>
      <p:sp>
        <p:nvSpPr>
          <p:cNvPr id="3" name="Text Placeholder 2"/>
          <p:cNvSpPr>
            <a:spLocks noGrp="1"/>
          </p:cNvSpPr>
          <p:nvPr>
            <p:ph type="body" sz="quarter" idx="13"/>
          </p:nvPr>
        </p:nvSpPr>
        <p:spPr/>
        <p:txBody>
          <a:bodyPr/>
          <a:lstStyle/>
          <a:p>
            <a:r>
              <a:rPr lang="hi-IN" dirty="0"/>
              <a:t>समाधि-संयम विधि</a:t>
            </a:r>
          </a:p>
          <a:p>
            <a:r>
              <a:rPr lang="hi-IN" dirty="0"/>
              <a:t>अध्ययन-अभ्यास विधि		शिक्षा एवं दीक्षा संस्कार</a:t>
            </a:r>
          </a:p>
          <a:p>
            <a:pPr>
              <a:buNone/>
            </a:pPr>
            <a:r>
              <a:rPr lang="hi-IN" dirty="0"/>
              <a:t>					प्रतीक विहीन उपासना</a:t>
            </a:r>
          </a:p>
          <a:p>
            <a:endParaRPr lang="hi-IN" dirty="0"/>
          </a:p>
          <a:p>
            <a:endParaRPr lang="hi-IN" dirty="0"/>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अभ्यास किन-किन स्तरों पर करना होता है</a:t>
            </a:r>
            <a:endParaRPr lang="en-US" dirty="0"/>
          </a:p>
        </p:txBody>
      </p:sp>
      <p:sp>
        <p:nvSpPr>
          <p:cNvPr id="3" name="Text Placeholder 2"/>
          <p:cNvSpPr>
            <a:spLocks noGrp="1"/>
          </p:cNvSpPr>
          <p:nvPr>
            <p:ph type="body" sz="quarter" idx="13"/>
          </p:nvPr>
        </p:nvSpPr>
        <p:spPr>
          <a:xfrm>
            <a:off x="0" y="609600"/>
            <a:ext cx="4343400" cy="5943600"/>
          </a:xfrm>
        </p:spPr>
        <p:txBody>
          <a:bodyPr>
            <a:normAutofit lnSpcReduction="10000"/>
          </a:bodyPr>
          <a:lstStyle/>
          <a:p>
            <a:r>
              <a:rPr lang="hi-IN" b="1" dirty="0"/>
              <a:t>समाधि-संयम विधि</a:t>
            </a:r>
          </a:p>
          <a:p>
            <a:endParaRPr lang="hi-IN" dirty="0"/>
          </a:p>
          <a:p>
            <a:pPr>
              <a:lnSpc>
                <a:spcPct val="150000"/>
              </a:lnSpc>
            </a:pPr>
            <a:r>
              <a:rPr lang="hi-IN" dirty="0"/>
              <a:t>मानवीयतापूर्ण आचरण का पालन</a:t>
            </a:r>
          </a:p>
          <a:p>
            <a:pPr>
              <a:lnSpc>
                <a:spcPct val="150000"/>
              </a:lnSpc>
            </a:pPr>
            <a:r>
              <a:rPr lang="hi-IN" dirty="0"/>
              <a:t>एकाग्रता/सजगता/होश का अभ्यास</a:t>
            </a:r>
          </a:p>
          <a:p>
            <a:pPr>
              <a:lnSpc>
                <a:spcPct val="150000"/>
              </a:lnSpc>
            </a:pPr>
            <a:r>
              <a:rPr lang="hi-IN" dirty="0"/>
              <a:t>अंतःकरण की शुद्धि- मल से मुक्ति</a:t>
            </a:r>
          </a:p>
          <a:p>
            <a:pPr>
              <a:lnSpc>
                <a:spcPct val="150000"/>
              </a:lnSpc>
            </a:pPr>
            <a:r>
              <a:rPr lang="hi-IN" dirty="0"/>
              <a:t>सत्ता में अनुभव, प्रकृति का दर्शन</a:t>
            </a:r>
          </a:p>
          <a:p>
            <a:pPr>
              <a:lnSpc>
                <a:spcPct val="150000"/>
              </a:lnSpc>
            </a:pPr>
            <a:r>
              <a:rPr lang="hi-IN" dirty="0"/>
              <a:t>अनुभव के अनुरूप अंतःकरण को व्यवस्थित करना एवं अवसर के अनुरूप भागीदारी करना- मानवीयता, देव मानवीयता, दिव्य मानवीयता</a:t>
            </a:r>
          </a:p>
          <a:p>
            <a:pPr>
              <a:lnSpc>
                <a:spcPct val="150000"/>
              </a:lnSpc>
            </a:pPr>
            <a:r>
              <a:rPr lang="hi-IN" dirty="0"/>
              <a:t>उपकार के अर्थ में योग्यता का विकास</a:t>
            </a:r>
            <a:endParaRPr lang="en-US" dirty="0"/>
          </a:p>
        </p:txBody>
      </p:sp>
      <p:sp>
        <p:nvSpPr>
          <p:cNvPr id="5" name="Text Placeholder 2"/>
          <p:cNvSpPr txBox="1">
            <a:spLocks/>
          </p:cNvSpPr>
          <p:nvPr/>
        </p:nvSpPr>
        <p:spPr>
          <a:xfrm>
            <a:off x="4343400" y="569612"/>
            <a:ext cx="4800600" cy="5943600"/>
          </a:xfrm>
          <a:prstGeom prst="rect">
            <a:avLst/>
          </a:prstGeom>
        </p:spPr>
        <p:txBody>
          <a:bodyPr>
            <a:normAutofit fontScale="85000" lnSpcReduction="20000"/>
          </a:bodyPr>
          <a:lstStyle/>
          <a:p>
            <a:pPr marL="228600" marR="0" lvl="0" indent="-228600" algn="l" defTabSz="914400" rtl="0" eaLnBrk="1" fontAlgn="base" latinLnBrk="0" hangingPunct="1">
              <a:spcBef>
                <a:spcPct val="20000"/>
              </a:spcBef>
              <a:spcAft>
                <a:spcPct val="0"/>
              </a:spcAft>
              <a:buClrTx/>
              <a:buSzTx/>
              <a:buFont typeface="Symbol" pitchFamily="18" charset="2"/>
              <a:buChar char="·"/>
              <a:tabLst/>
              <a:defRPr/>
            </a:pPr>
            <a:r>
              <a:rPr kumimoji="0" lang="hi-IN" sz="2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अध्ययन विधि</a:t>
            </a:r>
          </a:p>
          <a:p>
            <a:pPr marL="228600" marR="0" lvl="0" indent="-228600" algn="l" defTabSz="914400" rtl="0" eaLnBrk="1" fontAlgn="base" latinLnBrk="0" hangingPunct="1">
              <a:spcBef>
                <a:spcPct val="20000"/>
              </a:spcBef>
              <a:spcAft>
                <a:spcPct val="0"/>
              </a:spcAft>
              <a:buClrTx/>
              <a:buSzTx/>
              <a:buFont typeface="Symbol" pitchFamily="18" charset="2"/>
              <a:buChar char="·"/>
              <a:tabLst/>
              <a:defRPr/>
            </a:pPr>
            <a:endParaRPr kumimoji="0" lang="hi-IN" sz="2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228600" marR="0" lvl="0" indent="-228600" algn="l" defTabSz="914400" rtl="0" eaLnBrk="1" fontAlgn="base" latinLnBrk="0" hangingPunct="1">
              <a:lnSpc>
                <a:spcPct val="150000"/>
              </a:lnSpc>
              <a:spcBef>
                <a:spcPct val="20000"/>
              </a:spcBef>
              <a:spcAft>
                <a:spcPct val="0"/>
              </a:spcAft>
              <a:buClrTx/>
              <a:buSzTx/>
              <a:buFont typeface="Symbol" pitchFamily="18" charset="2"/>
              <a:buChar char="·"/>
              <a:tabLst/>
              <a:defRPr/>
            </a:pPr>
            <a:r>
              <a:rPr kumimoji="0" lang="hi-IN" sz="2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सत्ता एवं प्रकृति का तर्कसंगत अनुमान</a:t>
            </a:r>
          </a:p>
          <a:p>
            <a:pPr marL="228600" indent="-228600" eaLnBrk="1" hangingPunct="1">
              <a:lnSpc>
                <a:spcPct val="150000"/>
              </a:lnSpc>
              <a:spcBef>
                <a:spcPct val="20000"/>
              </a:spcBef>
              <a:buFont typeface="Symbol" pitchFamily="18" charset="2"/>
              <a:buChar char="·"/>
            </a:pPr>
            <a:r>
              <a:rPr lang="hi-IN" sz="2200" dirty="0">
                <a:cs typeface="Arial" pitchFamily="34" charset="0"/>
              </a:rPr>
              <a:t>अनुमान के अनुरूप अंतःकरण को मानवीयता के अर्थ में व्यवस्थित करना तथा तदनुरूप मानवीयतापूर्ण आचरण का अभ्यास करना- इसके लिए एकाग्रता/सजगता/होश की अनिवार्यता</a:t>
            </a:r>
          </a:p>
          <a:p>
            <a:pPr marL="228600" indent="-228600" eaLnBrk="1" hangingPunct="1">
              <a:lnSpc>
                <a:spcPct val="150000"/>
              </a:lnSpc>
              <a:spcBef>
                <a:spcPct val="20000"/>
              </a:spcBef>
              <a:buFont typeface="Symbol" pitchFamily="18" charset="2"/>
              <a:buChar char="·"/>
            </a:pPr>
            <a:endParaRPr lang="hi-IN" sz="2200" dirty="0">
              <a:cs typeface="Arial" pitchFamily="34" charset="0"/>
            </a:endParaRPr>
          </a:p>
          <a:p>
            <a:pPr marL="228600" indent="-228600" eaLnBrk="1" hangingPunct="1">
              <a:lnSpc>
                <a:spcPct val="150000"/>
              </a:lnSpc>
              <a:spcBef>
                <a:spcPct val="20000"/>
              </a:spcBef>
              <a:buFont typeface="Symbol" pitchFamily="18" charset="2"/>
              <a:buChar char="·"/>
            </a:pPr>
            <a:r>
              <a:rPr lang="hi-IN" sz="2200" dirty="0">
                <a:cs typeface="Arial" pitchFamily="34" charset="0"/>
              </a:rPr>
              <a:t>एकाग्रता- </a:t>
            </a:r>
            <a:r>
              <a:rPr lang="en-GB" sz="2200" dirty="0">
                <a:cs typeface="Arial" pitchFamily="34" charset="0"/>
              </a:rPr>
              <a:t>Integrated, </a:t>
            </a:r>
            <a:r>
              <a:rPr lang="hi-IN" sz="2200" dirty="0">
                <a:cs typeface="Arial" pitchFamily="34" charset="0"/>
              </a:rPr>
              <a:t>हम जहाँ जितनी देर खुद को लगाना चाहें</a:t>
            </a:r>
            <a:r>
              <a:rPr lang="en-GB" sz="2200" dirty="0">
                <a:cs typeface="Arial" pitchFamily="34" charset="0"/>
              </a:rPr>
              <a:t>, </a:t>
            </a:r>
            <a:r>
              <a:rPr lang="hi-IN" sz="2200" dirty="0">
                <a:cs typeface="Arial" pitchFamily="34" charset="0"/>
              </a:rPr>
              <a:t>लगा सकते हैं</a:t>
            </a:r>
            <a:r>
              <a:rPr lang="en-GB" sz="2200" dirty="0">
                <a:cs typeface="Arial" pitchFamily="34" charset="0"/>
              </a:rPr>
              <a:t>; </a:t>
            </a:r>
            <a:r>
              <a:rPr lang="hi-IN" sz="2200" dirty="0">
                <a:cs typeface="Arial" pitchFamily="34" charset="0"/>
              </a:rPr>
              <a:t>समझने के लिए तथा प्रमाणित करने के लिए </a:t>
            </a:r>
            <a:endParaRPr lang="en-US" sz="2200" dirty="0">
              <a:cs typeface="Arial" pitchFamily="34" charset="0"/>
            </a:endParaRPr>
          </a:p>
          <a:p>
            <a:pPr marL="228600" indent="-228600" eaLnBrk="1" hangingPunct="1">
              <a:lnSpc>
                <a:spcPct val="150000"/>
              </a:lnSpc>
              <a:spcBef>
                <a:spcPct val="20000"/>
              </a:spcBef>
              <a:buFont typeface="Symbol" pitchFamily="18" charset="2"/>
              <a:buChar char="·"/>
            </a:pPr>
            <a:r>
              <a:rPr lang="hi-IN" sz="2200" dirty="0">
                <a:cs typeface="Arial" pitchFamily="34" charset="0"/>
              </a:rPr>
              <a:t>एकाग्रता/सजगता/होश/</a:t>
            </a:r>
            <a:r>
              <a:rPr lang="en-IN" sz="2200" dirty="0">
                <a:cs typeface="Arial" pitchFamily="34" charset="0"/>
              </a:rPr>
              <a:t>awareness/mindfulness </a:t>
            </a:r>
            <a:r>
              <a:rPr lang="hi-IN" sz="2200" dirty="0">
                <a:cs typeface="Arial" pitchFamily="34" charset="0"/>
              </a:rPr>
              <a:t>का अभ्यास</a:t>
            </a:r>
          </a:p>
          <a:p>
            <a:pPr marL="228600" indent="-228600" eaLnBrk="1" hangingPunct="1">
              <a:lnSpc>
                <a:spcPct val="150000"/>
              </a:lnSpc>
              <a:spcBef>
                <a:spcPct val="20000"/>
              </a:spcBef>
              <a:buFont typeface="Symbol" pitchFamily="18" charset="2"/>
              <a:buChar char="·"/>
            </a:pPr>
            <a:r>
              <a:rPr lang="en-GB" sz="2200" dirty="0">
                <a:cs typeface="Arial" pitchFamily="34" charset="0"/>
              </a:rPr>
              <a:t>Regular &amp; Irregular steps</a:t>
            </a:r>
          </a:p>
          <a:p>
            <a:pPr marL="228600" indent="-228600" eaLnBrk="1" hangingPunct="1">
              <a:lnSpc>
                <a:spcPct val="150000"/>
              </a:lnSpc>
              <a:spcBef>
                <a:spcPct val="20000"/>
              </a:spcBef>
              <a:buFont typeface="Symbol" pitchFamily="18" charset="2"/>
              <a:buChar char="·"/>
            </a:pPr>
            <a:endParaRPr lang="hi-IN" sz="2200" dirty="0">
              <a:cs typeface="Arial"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संस्कार में गुणात्मक परिवर्तन-परिमार्जन  हेतु अध्ययन-अभ्यास विधि</a:t>
            </a:r>
            <a:br>
              <a:rPr lang="hi-IN" dirty="0"/>
            </a:br>
            <a:endParaRPr lang="en-US" dirty="0"/>
          </a:p>
        </p:txBody>
      </p:sp>
      <p:sp>
        <p:nvSpPr>
          <p:cNvPr id="3" name="Text Placeholder 2"/>
          <p:cNvSpPr>
            <a:spLocks noGrp="1"/>
          </p:cNvSpPr>
          <p:nvPr>
            <p:ph type="body" sz="quarter" idx="13"/>
          </p:nvPr>
        </p:nvSpPr>
        <p:spPr/>
        <p:txBody>
          <a:bodyPr/>
          <a:lstStyle/>
          <a:p>
            <a:r>
              <a:rPr lang="hi-IN" dirty="0"/>
              <a:t>प्रत्यक्ष तरीका (</a:t>
            </a:r>
            <a:r>
              <a:rPr lang="en-GB" dirty="0"/>
              <a:t>Direct Method</a:t>
            </a:r>
            <a:r>
              <a:rPr lang="hi-IN" dirty="0"/>
              <a:t>)- अध्ययन एवं अभ्यास</a:t>
            </a:r>
          </a:p>
          <a:p>
            <a:endParaRPr lang="hi-IN" dirty="0"/>
          </a:p>
          <a:p>
            <a:r>
              <a:rPr lang="hi-IN" dirty="0"/>
              <a:t>अप्रत्यक्ष तरीका/सहयोगी साधन- वातावरण	</a:t>
            </a:r>
          </a:p>
          <a:p>
            <a:pPr>
              <a:buNone/>
            </a:pPr>
            <a:r>
              <a:rPr lang="hi-IN" dirty="0"/>
              <a:t>		</a:t>
            </a:r>
            <a:r>
              <a:rPr lang="en-GB" dirty="0"/>
              <a:t>(Indirect Method)</a:t>
            </a:r>
            <a:r>
              <a:rPr lang="hi-IN" dirty="0"/>
              <a:t>		सत्संगति/ श्रेष्ठ लोगों का सानिध्य</a:t>
            </a:r>
          </a:p>
          <a:p>
            <a:pPr>
              <a:buNone/>
            </a:pPr>
            <a:r>
              <a:rPr lang="hi-IN" dirty="0"/>
              <a:t>						पठन/श्रवण/चर्चा</a:t>
            </a:r>
          </a:p>
          <a:p>
            <a:pPr>
              <a:buNone/>
            </a:pPr>
            <a:r>
              <a:rPr lang="hi-IN" dirty="0"/>
              <a:t>						सार्थक भागीदारी</a:t>
            </a:r>
          </a:p>
          <a:p>
            <a:pPr>
              <a:buNone/>
            </a:pPr>
            <a:r>
              <a:rPr lang="hi-IN" dirty="0"/>
              <a:t>						अनुशासित दिनचर्या</a:t>
            </a:r>
          </a:p>
          <a:p>
            <a:pPr>
              <a:buNone/>
            </a:pPr>
            <a:r>
              <a:rPr lang="hi-IN" dirty="0"/>
              <a:t>						आसन-प्राणायाम</a:t>
            </a:r>
          </a:p>
          <a:p>
            <a:pPr>
              <a:buNone/>
            </a:pPr>
            <a:r>
              <a:rPr lang="hi-IN" dirty="0"/>
              <a:t>						कविता-नृत्य-संगीत (कला)</a:t>
            </a:r>
          </a:p>
          <a:p>
            <a:pPr>
              <a:buNone/>
            </a:pPr>
            <a:r>
              <a:rPr lang="hi-IN" dirty="0"/>
              <a:t>						पूज्यता की भावपूर्ण अभिव्यक्ति</a:t>
            </a:r>
          </a:p>
          <a:p>
            <a:pPr>
              <a:buNone/>
            </a:pPr>
            <a:r>
              <a:rPr lang="hi-IN" dirty="0"/>
              <a:t>						भावपूर्ण सेवा, जरूरतमंद को सहयोग</a:t>
            </a:r>
          </a:p>
          <a:p>
            <a:pPr>
              <a:buNone/>
            </a:pPr>
            <a:r>
              <a:rPr lang="hi-IN" dirty="0"/>
              <a:t>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अनुगमन हेतु (अभ्यास दर्शन)</a:t>
            </a:r>
            <a:endParaRPr lang="en-US" dirty="0"/>
          </a:p>
        </p:txBody>
      </p:sp>
      <p:sp>
        <p:nvSpPr>
          <p:cNvPr id="3" name="Text Placeholder 2"/>
          <p:cNvSpPr>
            <a:spLocks noGrp="1"/>
          </p:cNvSpPr>
          <p:nvPr>
            <p:ph type="body" sz="quarter" idx="13"/>
          </p:nvPr>
        </p:nvSpPr>
        <p:spPr/>
        <p:txBody>
          <a:bodyPr/>
          <a:lstStyle/>
          <a:p>
            <a:r>
              <a:rPr lang="hi-IN" dirty="0"/>
              <a:t>अमानवीयता से मानवीयता में अनुगमन के लिए नियम त्रय पूर्वक दायित्व व कर्तव्य को प्रमाणित करना</a:t>
            </a:r>
          </a:p>
          <a:p>
            <a:endParaRPr lang="hi-IN" dirty="0"/>
          </a:p>
          <a:p>
            <a:r>
              <a:rPr lang="hi-IN" dirty="0"/>
              <a:t>मानवीयता से अतिमानवीयता में अनुगमन के लिए छह स्वभाव पूर्वक दायित्व व कर्तव्य को प्रमाणित करना</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अभ्यास के दो तरीके</a:t>
            </a:r>
            <a:endParaRPr lang="en-US" dirty="0"/>
          </a:p>
        </p:txBody>
      </p:sp>
      <p:sp>
        <p:nvSpPr>
          <p:cNvPr id="3" name="Text Placeholder 2"/>
          <p:cNvSpPr>
            <a:spLocks noGrp="1"/>
          </p:cNvSpPr>
          <p:nvPr>
            <p:ph type="body" sz="quarter" idx="13"/>
          </p:nvPr>
        </p:nvSpPr>
        <p:spPr/>
        <p:txBody>
          <a:bodyPr/>
          <a:lstStyle/>
          <a:p>
            <a:r>
              <a:rPr lang="hi-IN" dirty="0"/>
              <a:t>सजगता पूर्वक सही जीने का प्रयास (मूल अभ्यास)</a:t>
            </a:r>
          </a:p>
          <a:p>
            <a:endParaRPr lang="hi-IN" dirty="0"/>
          </a:p>
          <a:p>
            <a:r>
              <a:rPr lang="hi-IN" dirty="0"/>
              <a:t>जो चल रहा है उसका निरीक्षण करके जो ठीक नहीं है, उसे बदलने का प्रयास (अपनी स्थिति की जाँच-परख के लिए)</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अध्ययन-अभ्यास क्रम में जीने के चार चरण</a:t>
            </a:r>
            <a:endParaRPr lang="en-CA"/>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a:lnSpc>
                <a:spcPct val="150000"/>
              </a:lnSpc>
            </a:pPr>
            <a:r>
              <a:rPr lang="hi-IN" b="1" dirty="0"/>
              <a:t>नियम को समझना एवं नियम पूर्वक जीना</a:t>
            </a:r>
          </a:p>
          <a:p>
            <a:pPr>
              <a:lnSpc>
                <a:spcPct val="150000"/>
              </a:lnSpc>
            </a:pPr>
            <a:r>
              <a:rPr lang="hi-IN" dirty="0"/>
              <a:t>न्याय को समझना एवं न्याय पूर्वक जीना</a:t>
            </a:r>
          </a:p>
          <a:p>
            <a:pPr>
              <a:lnSpc>
                <a:spcPct val="150000"/>
              </a:lnSpc>
            </a:pPr>
            <a:r>
              <a:rPr lang="hi-IN" dirty="0"/>
              <a:t>धर्म को समझना एवं धर्म पूर्वक जीना</a:t>
            </a:r>
          </a:p>
          <a:p>
            <a:pPr>
              <a:lnSpc>
                <a:spcPct val="150000"/>
              </a:lnSpc>
            </a:pPr>
            <a:r>
              <a:rPr lang="hi-IN" dirty="0"/>
              <a:t>सत्य को समझना एवं सत्य पूर्वक जीना</a:t>
            </a:r>
          </a:p>
          <a:p>
            <a:pPr>
              <a:lnSpc>
                <a:spcPct val="150000"/>
              </a:lnSpc>
            </a:pPr>
            <a:endParaRPr lang="hi-IN" dirty="0"/>
          </a:p>
          <a:p>
            <a:pPr>
              <a:lnSpc>
                <a:spcPct val="150000"/>
              </a:lnSpc>
            </a:pPr>
            <a:r>
              <a:rPr lang="hi-IN" b="1" dirty="0"/>
              <a:t>नियम- बौद्धिक, सामाजिक एवं प्राकृतिक नियम पूर्वक</a:t>
            </a:r>
          </a:p>
          <a:p>
            <a:pPr>
              <a:lnSpc>
                <a:spcPct val="150000"/>
              </a:lnSpc>
            </a:pPr>
            <a:r>
              <a:rPr lang="hi-IN" dirty="0"/>
              <a:t>न्याय- स्थापित एवं शिष्ट मूल्य- दायित्व, कर्तव्य का निर्वाह; सेवा का स्वरूप</a:t>
            </a:r>
          </a:p>
          <a:p>
            <a:pPr>
              <a:lnSpc>
                <a:spcPct val="150000"/>
              </a:lnSpc>
            </a:pPr>
            <a:r>
              <a:rPr lang="hi-IN" dirty="0"/>
              <a:t>धर्म पूर्वक जीना- मानवीय व्यवस्था में भागीदारी का स्वरूप</a:t>
            </a:r>
          </a:p>
          <a:p>
            <a:pPr>
              <a:lnSpc>
                <a:spcPct val="150000"/>
              </a:lnSpc>
            </a:pPr>
            <a:endParaRPr lang="hi-IN" dirty="0"/>
          </a:p>
          <a:p>
            <a:pPr>
              <a:lnSpc>
                <a:spcPct val="150000"/>
              </a:lnSpc>
            </a:pPr>
            <a:r>
              <a:rPr lang="hi-IN" dirty="0"/>
              <a:t>क्रमशः प्रयास कम, सहजता अधिक</a:t>
            </a:r>
          </a:p>
          <a:p>
            <a:pPr>
              <a:lnSpc>
                <a:spcPct val="150000"/>
              </a:lnSpc>
            </a:pPr>
            <a:r>
              <a:rPr lang="hi-IN" dirty="0"/>
              <a:t>क्रमशः स्थिरता बढ़ती है</a:t>
            </a:r>
            <a:endParaRPr lang="en-C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नियम पूर्वक जीना</a:t>
            </a:r>
            <a:endParaRPr lang="en-CA"/>
          </a:p>
        </p:txBody>
      </p:sp>
      <p:sp>
        <p:nvSpPr>
          <p:cNvPr id="57347"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pPr>
            <a:r>
              <a:rPr lang="hi-IN"/>
              <a:t>बौद्धिक नियम</a:t>
            </a:r>
          </a:p>
          <a:p>
            <a:pPr>
              <a:lnSpc>
                <a:spcPct val="150000"/>
              </a:lnSpc>
            </a:pPr>
            <a:r>
              <a:rPr lang="hi-IN"/>
              <a:t>सामाजिक नियम</a:t>
            </a:r>
          </a:p>
          <a:p>
            <a:pPr>
              <a:lnSpc>
                <a:spcPct val="150000"/>
              </a:lnSpc>
            </a:pPr>
            <a:r>
              <a:rPr lang="hi-IN"/>
              <a:t>प्राकृतिक नियम</a:t>
            </a:r>
            <a:endParaRPr lang="en-CA"/>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बौद्धिक नियम</a:t>
            </a:r>
            <a:endParaRPr lang="en-CA"/>
          </a:p>
        </p:txBody>
      </p:sp>
      <p:sp>
        <p:nvSpPr>
          <p:cNvPr id="5837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pPr>
            <a:r>
              <a:rPr lang="hi-IN"/>
              <a:t>असंग्रह</a:t>
            </a:r>
          </a:p>
          <a:p>
            <a:pPr>
              <a:lnSpc>
                <a:spcPct val="150000"/>
              </a:lnSpc>
            </a:pPr>
            <a:r>
              <a:rPr lang="hi-IN"/>
              <a:t>स्नेह</a:t>
            </a:r>
          </a:p>
          <a:p>
            <a:pPr>
              <a:lnSpc>
                <a:spcPct val="150000"/>
              </a:lnSpc>
            </a:pPr>
            <a:r>
              <a:rPr lang="hi-IN"/>
              <a:t>विद्या</a:t>
            </a:r>
          </a:p>
          <a:p>
            <a:pPr>
              <a:lnSpc>
                <a:spcPct val="150000"/>
              </a:lnSpc>
            </a:pPr>
            <a:r>
              <a:rPr lang="hi-IN"/>
              <a:t>सरलता</a:t>
            </a:r>
          </a:p>
          <a:p>
            <a:pPr>
              <a:lnSpc>
                <a:spcPct val="150000"/>
              </a:lnSpc>
            </a:pPr>
            <a:r>
              <a:rPr lang="hi-IN"/>
              <a:t>अभय</a:t>
            </a:r>
            <a:endParaRPr lang="en-CA"/>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स्नेह</a:t>
            </a:r>
            <a:endParaRPr lang="en-CA"/>
          </a:p>
        </p:txBody>
      </p:sp>
      <p:sp>
        <p:nvSpPr>
          <p:cNvPr id="59395"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34000"/>
              </a:lnSpc>
            </a:pPr>
            <a:r>
              <a:rPr lang="hi-IN" sz="2000"/>
              <a:t>स्नेह के मूल में शुभ-कामना (अगले के लिए शुभ की चाहना)</a:t>
            </a:r>
          </a:p>
          <a:p>
            <a:pPr>
              <a:lnSpc>
                <a:spcPct val="134000"/>
              </a:lnSpc>
            </a:pPr>
            <a:r>
              <a:rPr lang="hi-IN" sz="2000"/>
              <a:t>दूसरे के सुख-दुख को अपने सुख-दुख के समान देख पाना/ पहचान पाना</a:t>
            </a:r>
          </a:p>
          <a:p>
            <a:pPr>
              <a:lnSpc>
                <a:spcPct val="134000"/>
              </a:lnSpc>
            </a:pPr>
            <a:r>
              <a:rPr lang="hi-IN" sz="2000"/>
              <a:t>दूसरे की उपलब्धियों में उतना ही प्रसन्न हो पाना, जितना स्वयं की उपलब्धियों में होते हैं</a:t>
            </a:r>
          </a:p>
          <a:p>
            <a:pPr>
              <a:lnSpc>
                <a:spcPct val="134000"/>
              </a:lnSpc>
            </a:pPr>
            <a:endParaRPr lang="hi-IN" sz="2000"/>
          </a:p>
          <a:p>
            <a:pPr>
              <a:lnSpc>
                <a:spcPct val="134000"/>
              </a:lnSpc>
            </a:pPr>
            <a:r>
              <a:rPr lang="hi-IN" sz="2000"/>
              <a:t>दूसरे की गलतियों के लिए क्षमा कर पाना (शिकायत और दुख का अभाव) तथा</a:t>
            </a:r>
          </a:p>
          <a:p>
            <a:pPr>
              <a:lnSpc>
                <a:spcPct val="134000"/>
              </a:lnSpc>
            </a:pPr>
            <a:r>
              <a:rPr lang="hi-IN" sz="2000"/>
              <a:t>स्वयं की गलतियों के लिए क्षमा माँग पाना </a:t>
            </a:r>
          </a:p>
          <a:p>
            <a:pPr>
              <a:lnSpc>
                <a:spcPct val="134000"/>
              </a:lnSpc>
            </a:pPr>
            <a:endParaRPr lang="hi-IN" sz="2000"/>
          </a:p>
          <a:p>
            <a:pPr>
              <a:lnSpc>
                <a:spcPct val="134000"/>
              </a:lnSpc>
            </a:pPr>
            <a:r>
              <a:rPr lang="hi-IN" sz="2000"/>
              <a:t>अपने निर्वाह पर प्रधान रुप से ध्यान, न कि दूसरे कैसा जी रहे  हैं</a:t>
            </a:r>
          </a:p>
          <a:p>
            <a:pPr>
              <a:lnSpc>
                <a:spcPct val="134000"/>
              </a:lnSpc>
            </a:pPr>
            <a:endParaRPr lang="hi-IN" sz="2000"/>
          </a:p>
          <a:p>
            <a:pPr>
              <a:lnSpc>
                <a:spcPct val="134000"/>
              </a:lnSpc>
            </a:pPr>
            <a:r>
              <a:rPr lang="hi-IN" sz="2000"/>
              <a:t>अपने दायित्व व कर्तव्य का स्वेच्छा पूर्वक प्रसन्नता के साथ निर्वाह</a:t>
            </a:r>
          </a:p>
          <a:p>
            <a:pPr>
              <a:lnSpc>
                <a:spcPct val="134000"/>
              </a:lnSpc>
              <a:buFont typeface="Symbol" pitchFamily="18" charset="2"/>
              <a:buNone/>
            </a:pPr>
            <a:r>
              <a:rPr lang="hi-IN" sz="2000"/>
              <a:t>					भाव, सेवा, सुविधा का, ज्ञान का</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दम-क्षमा	मानव संचेतनावादी मनोविज्ञान</a:t>
            </a:r>
            <a:endParaRPr lang="en-CA" dirty="0"/>
          </a:p>
        </p:txBody>
      </p:sp>
      <p:sp>
        <p:nvSpPr>
          <p:cNvPr id="3" name="Text Placeholder 2"/>
          <p:cNvSpPr>
            <a:spLocks noGrp="1"/>
          </p:cNvSpPr>
          <p:nvPr>
            <p:ph type="body" sz="quarter" idx="13"/>
          </p:nvPr>
        </p:nvSpPr>
        <p:spPr/>
        <p:txBody>
          <a:bodyPr/>
          <a:lstStyle/>
          <a:p>
            <a:r>
              <a:rPr lang="hi-IN" dirty="0"/>
              <a:t>दम- ह्रास की ओर आसक्ति का समापन</a:t>
            </a:r>
            <a:endParaRPr lang="en-CA" dirty="0"/>
          </a:p>
          <a:p>
            <a:pPr>
              <a:buNone/>
            </a:pPr>
            <a:r>
              <a:rPr lang="hi-IN" dirty="0"/>
              <a:t>		पुरानी सारी पीड़ाओं से मुक्ति</a:t>
            </a:r>
            <a:r>
              <a:rPr lang="en-CA" dirty="0"/>
              <a:t>;</a:t>
            </a:r>
            <a:r>
              <a:rPr lang="hi-IN" dirty="0"/>
              <a:t> आवेश की किंचित भी पीड़ा शेष नहीं</a:t>
            </a:r>
            <a:endParaRPr lang="en-CA" dirty="0"/>
          </a:p>
          <a:p>
            <a:pPr>
              <a:buNone/>
            </a:pPr>
            <a:r>
              <a:rPr lang="hi-IN" dirty="0"/>
              <a:t>		भाव की सुनिश्चितता के आधार पर अभाव का विलय होना</a:t>
            </a:r>
          </a:p>
          <a:p>
            <a:pPr>
              <a:buNone/>
            </a:pPr>
            <a:endParaRPr lang="en-CA" dirty="0"/>
          </a:p>
          <a:p>
            <a:r>
              <a:rPr lang="hi-IN" dirty="0"/>
              <a:t>क्षमा- सहायता के क्रम में दूसरे द्वारा उत्पन्न की गई समस्याओं से अप्रभावित रहना</a:t>
            </a:r>
            <a:r>
              <a:rPr lang="en-CA" dirty="0"/>
              <a:t>;</a:t>
            </a:r>
            <a:r>
              <a:rPr lang="hi-IN" dirty="0"/>
              <a:t> बुरा नहीं मानना</a:t>
            </a:r>
          </a:p>
          <a:p>
            <a:endParaRPr lang="hi-IN" dirty="0"/>
          </a:p>
          <a:p>
            <a:r>
              <a:rPr lang="hi-IN" dirty="0"/>
              <a:t>भ्रमित मानव की ज्यादातर स्मृतियाँ इसी अर्थ (अपने साथ हुए अन्याय</a:t>
            </a:r>
            <a:r>
              <a:rPr lang="en-CA" dirty="0"/>
              <a:t>,</a:t>
            </a:r>
            <a:r>
              <a:rPr lang="hi-IN" dirty="0"/>
              <a:t> अत्याचार के संदर्भ) में क्रियाशील</a:t>
            </a:r>
          </a:p>
          <a:p>
            <a:endParaRPr lang="hi-IN" dirty="0"/>
          </a:p>
          <a:p>
            <a:r>
              <a:rPr lang="hi-IN" dirty="0"/>
              <a:t>समत्व- अपने सही भाव, विचार की स्थिरता</a:t>
            </a:r>
          </a:p>
          <a:p>
            <a:pPr marL="0" indent="0">
              <a:buNone/>
            </a:pPr>
            <a:r>
              <a:rPr lang="hi-IN" dirty="0"/>
              <a:t>	   अगले के लिए क्षमा, स्नेह, सहयोग, करुणा की मानसिकता</a:t>
            </a:r>
          </a:p>
          <a:p>
            <a:pPr marL="0" indent="0">
              <a:buNone/>
            </a:pPr>
            <a:r>
              <a:rPr lang="hi-IN" dirty="0"/>
              <a:t>	   </a:t>
            </a:r>
            <a:r>
              <a:rPr lang="en-US" dirty="0"/>
              <a:t>creative solutions </a:t>
            </a:r>
            <a:r>
              <a:rPr lang="hi-IN" dirty="0"/>
              <a:t>(पहले से ही हमारे पास हों)</a:t>
            </a:r>
          </a:p>
          <a:p>
            <a:endParaRPr lang="hi-IN" dirty="0"/>
          </a:p>
          <a:p>
            <a:r>
              <a:rPr lang="hi-IN" dirty="0"/>
              <a:t>अपने ही हाथ से स्वयं को चोट लग जाए, तो क्या सजा देंगे?</a:t>
            </a:r>
            <a:endParaRPr lang="en-CA" dirty="0"/>
          </a:p>
          <a:p>
            <a:endParaRPr lang="en-CA"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स्नेह</a:t>
            </a:r>
            <a:endParaRPr lang="en-CA"/>
          </a:p>
        </p:txBody>
      </p:sp>
      <p:sp>
        <p:nvSpPr>
          <p:cNvPr id="60419"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34000"/>
              </a:lnSpc>
            </a:pPr>
            <a:r>
              <a:rPr lang="hi-IN" sz="2000" dirty="0"/>
              <a:t>निर्वाह के दौरान अगले का शुभ/जागृति केंद्र में है, या अपना कोई एजेंडा  है, जिसके लिए अगले को </a:t>
            </a:r>
            <a:r>
              <a:rPr lang="en-CA" sz="2000" dirty="0"/>
              <a:t>use </a:t>
            </a:r>
            <a:r>
              <a:rPr lang="hi-IN" sz="2000" dirty="0"/>
              <a:t>कर रहे हैं</a:t>
            </a:r>
          </a:p>
          <a:p>
            <a:pPr>
              <a:lnSpc>
                <a:spcPct val="134000"/>
              </a:lnSpc>
            </a:pPr>
            <a:r>
              <a:rPr lang="hi-IN" sz="2000" dirty="0"/>
              <a:t>अपनी मानसिकता- दूसरे के सहयोग की, या उसे अपने हिसाब से चलाने की</a:t>
            </a:r>
          </a:p>
          <a:p>
            <a:pPr>
              <a:lnSpc>
                <a:spcPct val="134000"/>
              </a:lnSpc>
            </a:pPr>
            <a:endParaRPr lang="hi-IN" sz="2000" dirty="0"/>
          </a:p>
          <a:p>
            <a:pPr>
              <a:lnSpc>
                <a:spcPct val="134000"/>
              </a:lnSpc>
            </a:pPr>
            <a:r>
              <a:rPr lang="hi-IN" sz="2000" dirty="0"/>
              <a:t>अन्तर्विरोध की स्थिति में सामने वाले के सुख को वरीयता दे पाना (परार्थ दृष्टि)</a:t>
            </a:r>
          </a:p>
          <a:p>
            <a:pPr>
              <a:lnSpc>
                <a:spcPct val="134000"/>
              </a:lnSpc>
              <a:buFont typeface="Symbol" pitchFamily="18" charset="2"/>
              <a:buNone/>
            </a:pPr>
            <a:r>
              <a:rPr lang="hi-IN" sz="2000" dirty="0"/>
              <a:t>	उदाहरण- कम पड़ने पर सामने वाले को दे पाना</a:t>
            </a:r>
          </a:p>
          <a:p>
            <a:pPr>
              <a:lnSpc>
                <a:spcPct val="134000"/>
              </a:lnSpc>
              <a:buFont typeface="Symbol" pitchFamily="18" charset="2"/>
              <a:buNone/>
            </a:pPr>
            <a:endParaRPr lang="hi-IN" sz="2000" dirty="0"/>
          </a:p>
          <a:p>
            <a:pPr>
              <a:lnSpc>
                <a:spcPct val="134000"/>
              </a:lnSpc>
            </a:pPr>
            <a:r>
              <a:rPr lang="hi-IN" sz="2000" dirty="0"/>
              <a:t>विरोध, द्वेष, घृणा, ईर्ष्या, प्रतिस्पर्धा का अभाव</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ऐसा क्यों जियें </a:t>
            </a:r>
            <a:endParaRPr lang="en-CA"/>
          </a:p>
        </p:txBody>
      </p:sp>
      <p:sp>
        <p:nvSpPr>
          <p:cNvPr id="6144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hi-IN" dirty="0"/>
              <a:t>अपना सुख/शुभ इसी में है		स्वयं का शुभ</a:t>
            </a:r>
          </a:p>
          <a:p>
            <a:r>
              <a:rPr lang="hi-IN" dirty="0"/>
              <a:t>दूसरे का सुख/शुभ इसी में है		अगले का शुभ</a:t>
            </a:r>
          </a:p>
          <a:p>
            <a:r>
              <a:rPr lang="hi-IN" dirty="0"/>
              <a:t>तीसरे पक्ष का शुभ इसी में है		सर्व-शुभ</a:t>
            </a:r>
          </a:p>
          <a:p>
            <a:endParaRPr lang="hi-IN" dirty="0"/>
          </a:p>
          <a:p>
            <a:r>
              <a:rPr lang="hi-IN" b="1" dirty="0"/>
              <a:t>अपनी जागृति, प्रेमानुभूति का रास्ता/उपाय है</a:t>
            </a:r>
          </a:p>
          <a:p>
            <a:r>
              <a:rPr lang="hi-IN" dirty="0"/>
              <a:t>दूसरे का सहयोग भी इसी विधि से होता है</a:t>
            </a:r>
          </a:p>
          <a:p>
            <a:endParaRPr lang="hi-IN" dirty="0"/>
          </a:p>
          <a:p>
            <a:r>
              <a:rPr lang="hi-IN" dirty="0"/>
              <a:t>क्योंकि अगला भी मानव है</a:t>
            </a:r>
            <a:r>
              <a:rPr lang="en-GB" dirty="0"/>
              <a:t>; </a:t>
            </a:r>
            <a:r>
              <a:rPr lang="hi-IN" dirty="0"/>
              <a:t>क्योंकि मानव-मानव परस्परता में यही मेरा स्वभाव है</a:t>
            </a:r>
            <a:r>
              <a:rPr lang="en-GB" dirty="0"/>
              <a:t>; </a:t>
            </a:r>
            <a:r>
              <a:rPr lang="hi-IN" dirty="0"/>
              <a:t>क्योंकि यही मेरे जीने का स्वरूप है</a:t>
            </a:r>
            <a:endParaRPr dirty="0"/>
          </a:p>
          <a:p>
            <a:endParaRPr lang="hi-IN" dirty="0"/>
          </a:p>
          <a:p>
            <a:endParaRPr lang="en-CA"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अभ्यास कैसे करें</a:t>
            </a:r>
            <a:endParaRPr lang="en-CA"/>
          </a:p>
        </p:txBody>
      </p:sp>
      <p:sp>
        <p:nvSpPr>
          <p:cNvPr id="3" name="Text Placeholder 2"/>
          <p:cNvSpPr>
            <a:spLocks noGrp="1"/>
          </p:cNvSpPr>
          <p:nvPr>
            <p:ph type="body" sz="quarter" idx="13"/>
          </p:nvPr>
        </p:nvSpPr>
        <p:spPr/>
        <p:txBody>
          <a:bodyPr>
            <a:normAutofit fontScale="85000" lnSpcReduction="20000"/>
          </a:bodyPr>
          <a:lstStyle/>
          <a:p>
            <a:pPr>
              <a:defRPr/>
            </a:pPr>
            <a:r>
              <a:rPr lang="en-US" dirty="0"/>
              <a:t>Observation</a:t>
            </a:r>
            <a:r>
              <a:rPr lang="hi-IN" dirty="0"/>
              <a:t> (निरीक्षण), न कि सिर्फ</a:t>
            </a:r>
            <a:r>
              <a:rPr lang="en-US" dirty="0"/>
              <a:t> Analysis</a:t>
            </a:r>
            <a:r>
              <a:rPr lang="hi-IN" dirty="0"/>
              <a:t> (विश्लेषण)</a:t>
            </a:r>
            <a:endParaRPr lang="en-US" dirty="0"/>
          </a:p>
          <a:p>
            <a:pPr>
              <a:defRPr/>
            </a:pPr>
            <a:r>
              <a:rPr lang="hi-IN" dirty="0"/>
              <a:t>दूसरे के साथ अपने जुड़ाव को देखने पर ध्यान</a:t>
            </a:r>
          </a:p>
          <a:p>
            <a:pPr>
              <a:defRPr/>
            </a:pPr>
            <a:r>
              <a:rPr lang="hi-IN" dirty="0"/>
              <a:t>दूसरे के साथ ही अपने अस्तित्व को देखने पर ध्यान</a:t>
            </a:r>
          </a:p>
          <a:p>
            <a:pPr>
              <a:defRPr/>
            </a:pPr>
            <a:r>
              <a:rPr lang="hi-IN" dirty="0"/>
              <a:t>व्यापक में दोनों के सम्पृक्त होने पर ध्यान</a:t>
            </a:r>
          </a:p>
          <a:p>
            <a:pPr>
              <a:defRPr/>
            </a:pPr>
            <a:r>
              <a:rPr lang="hi-IN" dirty="0"/>
              <a:t>अस्तित्व-समग्र को एक अखण्ड वास्तविकता के रूप में देखने पर ध्यान</a:t>
            </a:r>
          </a:p>
          <a:p>
            <a:pPr>
              <a:defRPr/>
            </a:pPr>
            <a:r>
              <a:rPr lang="hi-IN" dirty="0"/>
              <a:t>स्नेह के भाव में जीने में ही मेरा अपना सुख है, मेरी अपनी सहजता है</a:t>
            </a:r>
          </a:p>
          <a:p>
            <a:pPr>
              <a:defRPr/>
            </a:pPr>
            <a:endParaRPr lang="hi-IN" dirty="0"/>
          </a:p>
          <a:p>
            <a:pPr>
              <a:defRPr/>
            </a:pPr>
            <a:r>
              <a:rPr lang="hi-IN" dirty="0"/>
              <a:t>पहले स्वयं के साथ (स्वयं को क्षमा तथा स्वयं में प्रसन्नता की स्थिति)</a:t>
            </a:r>
          </a:p>
          <a:p>
            <a:pPr>
              <a:defRPr/>
            </a:pPr>
            <a:r>
              <a:rPr lang="hi-IN" dirty="0"/>
              <a:t>मित्रों के साथ</a:t>
            </a:r>
          </a:p>
          <a:p>
            <a:pPr>
              <a:defRPr/>
            </a:pPr>
            <a:r>
              <a:rPr lang="hi-IN" dirty="0"/>
              <a:t>सम्पर्क के साथ</a:t>
            </a:r>
          </a:p>
          <a:p>
            <a:pPr>
              <a:defRPr/>
            </a:pPr>
            <a:r>
              <a:rPr lang="hi-IN" dirty="0"/>
              <a:t>विरोधियों/असहमति वाले लोगों के साथ</a:t>
            </a:r>
          </a:p>
          <a:p>
            <a:pPr>
              <a:defRPr/>
            </a:pPr>
            <a:r>
              <a:rPr lang="hi-IN" dirty="0"/>
              <a:t>पहले चारो के साथ एक जैसा</a:t>
            </a:r>
          </a:p>
          <a:p>
            <a:pPr>
              <a:defRPr/>
            </a:pPr>
            <a:r>
              <a:rPr lang="hi-IN" dirty="0"/>
              <a:t>हर किसी के साथ एक जैसा</a:t>
            </a:r>
          </a:p>
          <a:p>
            <a:pPr>
              <a:defRPr/>
            </a:pPr>
            <a:endParaRPr lang="hi-IN" dirty="0"/>
          </a:p>
          <a:p>
            <a:pPr>
              <a:defRPr/>
            </a:pPr>
            <a:r>
              <a:rPr lang="hi-IN" dirty="0"/>
              <a:t>क्रमशः भाव की शुद्धि एवं उसकी व्यापकता</a:t>
            </a:r>
          </a:p>
          <a:p>
            <a:pPr>
              <a:defRPr/>
            </a:pPr>
            <a:r>
              <a:rPr lang="hi-IN" dirty="0"/>
              <a:t>धीरे-धीरे भाव को व्यक्ति से मुक्त करके देखने व स्थिर करने का अभ्यास</a:t>
            </a:r>
          </a:p>
          <a:p>
            <a:pPr>
              <a:defRPr/>
            </a:pPr>
            <a:r>
              <a:rPr lang="hi-IN" dirty="0"/>
              <a:t>स्नेह का स्वाद मिलने पर- व्यक्ति गौण, भाव प्रमुख; पात्र गौण, वस्तु प्रमुख (जो बीत गयी.)</a:t>
            </a:r>
          </a:p>
          <a:p>
            <a:pPr>
              <a:defRPr/>
            </a:pPr>
            <a:endParaRPr lang="hi-IN" dirty="0"/>
          </a:p>
          <a:p>
            <a:pPr>
              <a:defRPr/>
            </a:pPr>
            <a:r>
              <a:rPr lang="hi-IN" dirty="0"/>
              <a:t>दूसरे के लिए शुभ-कामना = वह भी जागृति-पथ पर चले, अध्ययन-अभ्यास करे- इसकी आवश्यकता, प्रेरणा उसमें बने, इसके लिए मंगल-कामना</a:t>
            </a:r>
            <a:endParaRPr lang="en-CA"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स्नेह व मोह</a:t>
            </a:r>
            <a:endParaRPr lang="en-CA" dirty="0"/>
          </a:p>
        </p:txBody>
      </p:sp>
      <p:sp>
        <p:nvSpPr>
          <p:cNvPr id="3" name="Text Placeholder 2"/>
          <p:cNvSpPr>
            <a:spLocks noGrp="1"/>
          </p:cNvSpPr>
          <p:nvPr>
            <p:ph type="body" sz="quarter" idx="13"/>
          </p:nvPr>
        </p:nvSpPr>
        <p:spPr/>
        <p:txBody>
          <a:bodyPr>
            <a:normAutofit/>
          </a:bodyPr>
          <a:lstStyle/>
          <a:p>
            <a:pPr>
              <a:defRPr/>
            </a:pPr>
            <a:r>
              <a:rPr lang="hi-IN" dirty="0"/>
              <a:t>स्नेह का नजदीकी साथी/दुश्मन- मोह</a:t>
            </a:r>
          </a:p>
          <a:p>
            <a:pPr>
              <a:defRPr/>
            </a:pPr>
            <a:endParaRPr lang="hi-IN" dirty="0"/>
          </a:p>
          <a:p>
            <a:pPr>
              <a:defRPr/>
            </a:pPr>
            <a:r>
              <a:rPr lang="hi-IN" dirty="0"/>
              <a:t>मोह- रागजनित दृष्टि का परिणाम</a:t>
            </a:r>
          </a:p>
          <a:p>
            <a:pPr>
              <a:defRPr/>
            </a:pPr>
            <a:r>
              <a:rPr lang="hi-IN" dirty="0"/>
              <a:t>राग एवं द्वेष जनित दृष्टि के लक्षण</a:t>
            </a:r>
          </a:p>
          <a:p>
            <a:pPr>
              <a:defRPr/>
            </a:pPr>
            <a:endParaRPr lang="hi-IN" dirty="0"/>
          </a:p>
          <a:p>
            <a:pPr>
              <a:defRPr/>
            </a:pPr>
            <a:endParaRPr lang="hi-IN" dirty="0"/>
          </a:p>
          <a:p>
            <a:pPr>
              <a:defRPr/>
            </a:pPr>
            <a:r>
              <a:rPr lang="hi-IN" dirty="0"/>
              <a:t>हर व्यक्ति के साथ हर समय एक जैसा भाव को बनाये रखने के क्रम में मोह एवं द्वेष दोनों से मुक्ति</a:t>
            </a:r>
          </a:p>
          <a:p>
            <a:pPr>
              <a:defRPr/>
            </a:pPr>
            <a:r>
              <a:rPr lang="hi-IN" dirty="0"/>
              <a:t>सम्बंध को जिम्मेदारी की जगह से देखना, न कि अपेक्षा की जगह से</a:t>
            </a:r>
          </a:p>
          <a:p>
            <a:pPr>
              <a:defRPr/>
            </a:pPr>
            <a:endParaRPr lang="hi-IN" dirty="0"/>
          </a:p>
          <a:p>
            <a:pPr>
              <a:defRPr/>
            </a:pPr>
            <a:endParaRPr lang="hi-IN" dirty="0"/>
          </a:p>
          <a:p>
            <a:pPr>
              <a:defRPr/>
            </a:pPr>
            <a:r>
              <a:rPr lang="hi-IN" dirty="0"/>
              <a:t>ईमानदारी पूर्ण निरीक्षण</a:t>
            </a:r>
            <a:endParaRPr lang="en-CA" dirty="0"/>
          </a:p>
        </p:txBody>
      </p:sp>
    </p:spTree>
    <p:extLst>
      <p:ext uri="{BB962C8B-B14F-4D97-AF65-F5344CB8AC3E}">
        <p14:creationId xmlns:p14="http://schemas.microsoft.com/office/powerpoint/2010/main" val="19759543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0077-885E-4589-929B-C69EA8B2B666}"/>
              </a:ext>
            </a:extLst>
          </p:cNvPr>
          <p:cNvSpPr>
            <a:spLocks noGrp="1"/>
          </p:cNvSpPr>
          <p:nvPr>
            <p:ph type="title"/>
          </p:nvPr>
        </p:nvSpPr>
        <p:spPr/>
        <p:txBody>
          <a:bodyPr/>
          <a:lstStyle/>
          <a:p>
            <a:r>
              <a:rPr lang="hi-IN" dirty="0"/>
              <a:t>स्नेह/प्रेम का स्वरूप</a:t>
            </a:r>
            <a:endParaRPr lang="en-US" dirty="0"/>
          </a:p>
        </p:txBody>
      </p:sp>
      <p:sp>
        <p:nvSpPr>
          <p:cNvPr id="3" name="Text Placeholder 2">
            <a:extLst>
              <a:ext uri="{FF2B5EF4-FFF2-40B4-BE49-F238E27FC236}">
                <a16:creationId xmlns:a16="http://schemas.microsoft.com/office/drawing/2014/main" id="{47D67460-1D90-4269-B7C8-EB40804458EE}"/>
              </a:ext>
            </a:extLst>
          </p:cNvPr>
          <p:cNvSpPr>
            <a:spLocks noGrp="1"/>
          </p:cNvSpPr>
          <p:nvPr>
            <p:ph type="body" sz="quarter" idx="13"/>
          </p:nvPr>
        </p:nvSpPr>
        <p:spPr/>
        <p:txBody>
          <a:bodyPr/>
          <a:lstStyle/>
          <a:p>
            <a:pPr>
              <a:lnSpc>
                <a:spcPct val="150000"/>
              </a:lnSpc>
            </a:pPr>
            <a:r>
              <a:rPr lang="hi-IN" dirty="0"/>
              <a:t>तत्सुख सुखीत्वम् (नारद भक्ति-सूत्र) (तत् का फैलाव)</a:t>
            </a:r>
          </a:p>
          <a:p>
            <a:pPr>
              <a:lnSpc>
                <a:spcPct val="150000"/>
              </a:lnSpc>
            </a:pPr>
            <a:r>
              <a:rPr lang="hi-IN" dirty="0"/>
              <a:t>अन्यथा स्नेह के नाम पर दूसरे पर अधिकार जमाना</a:t>
            </a:r>
          </a:p>
          <a:p>
            <a:pPr marL="0" indent="0">
              <a:lnSpc>
                <a:spcPct val="150000"/>
              </a:lnSpc>
              <a:buNone/>
            </a:pPr>
            <a:r>
              <a:rPr lang="hi-IN" dirty="0"/>
              <a:t>			  दूसरे को अपने हिसाब से चलाने का प्रयास</a:t>
            </a:r>
          </a:p>
          <a:p>
            <a:pPr marL="0" indent="0">
              <a:lnSpc>
                <a:spcPct val="150000"/>
              </a:lnSpc>
              <a:buNone/>
            </a:pPr>
            <a:r>
              <a:rPr lang="hi-IN" dirty="0"/>
              <a:t>			  अपनी आकांक्षा-पूर्ति का प्रयास</a:t>
            </a:r>
          </a:p>
          <a:p>
            <a:pPr marL="0" indent="0">
              <a:lnSpc>
                <a:spcPct val="150000"/>
              </a:lnSpc>
              <a:buNone/>
            </a:pPr>
            <a:endParaRPr lang="hi-IN" dirty="0"/>
          </a:p>
          <a:p>
            <a:pPr lvl="0">
              <a:lnSpc>
                <a:spcPct val="150000"/>
              </a:lnSpc>
            </a:pPr>
            <a:r>
              <a:rPr lang="hi-IN" dirty="0">
                <a:solidFill>
                  <a:prstClr val="black"/>
                </a:solidFill>
              </a:rPr>
              <a:t>अपनी कामना पूर्ति के आधार पर दूसरे से स्नेह/मोह; कामना पूर्ति के अभाव में शिकायत व विरोध (सशर्त स्नेह/मोह का फल)</a:t>
            </a:r>
          </a:p>
          <a:p>
            <a:pPr lvl="0">
              <a:lnSpc>
                <a:spcPct val="150000"/>
              </a:lnSpc>
            </a:pPr>
            <a:endParaRPr lang="hi-IN" dirty="0">
              <a:solidFill>
                <a:prstClr val="black"/>
              </a:solidFill>
            </a:endParaRPr>
          </a:p>
          <a:p>
            <a:pPr lvl="0">
              <a:lnSpc>
                <a:spcPct val="150000"/>
              </a:lnSpc>
            </a:pPr>
            <a:r>
              <a:rPr lang="hi-IN" dirty="0">
                <a:solidFill>
                  <a:prstClr val="black"/>
                </a:solidFill>
              </a:rPr>
              <a:t>प्रेम की पहचान- पुष्प कहीं भी खिले, प्रसन्नता एक सी होती है</a:t>
            </a:r>
          </a:p>
          <a:p>
            <a:pPr lvl="0">
              <a:lnSpc>
                <a:spcPct val="150000"/>
              </a:lnSpc>
            </a:pPr>
            <a:r>
              <a:rPr lang="hi-IN" dirty="0">
                <a:solidFill>
                  <a:prstClr val="black"/>
                </a:solidFill>
              </a:rPr>
              <a:t>हमारी अपनी शर्तें/ </a:t>
            </a:r>
            <a:r>
              <a:rPr lang="en-US" dirty="0">
                <a:solidFill>
                  <a:prstClr val="black"/>
                </a:solidFill>
              </a:rPr>
              <a:t>conditions </a:t>
            </a:r>
            <a:r>
              <a:rPr lang="hi-IN" dirty="0">
                <a:solidFill>
                  <a:prstClr val="black"/>
                </a:solidFill>
              </a:rPr>
              <a:t>हैं, जो स्नेह को विस्तारित होने से रोक देती हैं।</a:t>
            </a:r>
          </a:p>
        </p:txBody>
      </p:sp>
    </p:spTree>
    <p:extLst>
      <p:ext uri="{BB962C8B-B14F-4D97-AF65-F5344CB8AC3E}">
        <p14:creationId xmlns:p14="http://schemas.microsoft.com/office/powerpoint/2010/main" val="40717126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अभ्यास कैसे करें</a:t>
            </a:r>
            <a:endParaRPr lang="en-CA"/>
          </a:p>
        </p:txBody>
      </p:sp>
      <p:sp>
        <p:nvSpPr>
          <p:cNvPr id="3" name="Text Placeholder 2"/>
          <p:cNvSpPr>
            <a:spLocks noGrp="1"/>
          </p:cNvSpPr>
          <p:nvPr>
            <p:ph type="body" sz="quarter" idx="13"/>
          </p:nvPr>
        </p:nvSpPr>
        <p:spPr/>
        <p:txBody>
          <a:bodyPr>
            <a:normAutofit/>
          </a:bodyPr>
          <a:lstStyle/>
          <a:p>
            <a:pPr>
              <a:defRPr/>
            </a:pPr>
            <a:r>
              <a:rPr lang="hi-IN" dirty="0"/>
              <a:t>मूल में हर मानव सुखी होना, सुखी करना चाहता है</a:t>
            </a:r>
          </a:p>
          <a:p>
            <a:pPr>
              <a:defRPr/>
            </a:pPr>
            <a:r>
              <a:rPr lang="hi-IN" dirty="0"/>
              <a:t>मूल में हर मानव सही को समझना और जीना चाहता है</a:t>
            </a:r>
          </a:p>
          <a:p>
            <a:pPr marL="0" indent="0">
              <a:buNone/>
              <a:defRPr/>
            </a:pPr>
            <a:endParaRPr lang="hi-IN" dirty="0"/>
          </a:p>
          <a:p>
            <a:pPr>
              <a:defRPr/>
            </a:pPr>
            <a:endParaRPr lang="hi-IN" dirty="0"/>
          </a:p>
          <a:p>
            <a:pPr>
              <a:defRPr/>
            </a:pPr>
            <a:r>
              <a:rPr lang="hi-IN" dirty="0"/>
              <a:t>गलती नासमझी का प्रकटन है, न कि मानव की मूल प्रवृत्ति</a:t>
            </a:r>
          </a:p>
          <a:p>
            <a:pPr>
              <a:defRPr/>
            </a:pPr>
            <a:r>
              <a:rPr lang="hi-IN" dirty="0"/>
              <a:t>मानव का जागृति-क्रम यही है (अमानव से मानव से अति-मानव)</a:t>
            </a:r>
          </a:p>
          <a:p>
            <a:pPr>
              <a:defRPr/>
            </a:pPr>
            <a:r>
              <a:rPr lang="hi-IN" dirty="0"/>
              <a:t>दिव्य-मानव का अतीत भी अमानव है और अमानव का भविष्य दिव्य-मानव</a:t>
            </a:r>
          </a:p>
          <a:p>
            <a:pPr>
              <a:defRPr/>
            </a:pPr>
            <a:r>
              <a:rPr lang="hi-IN" dirty="0"/>
              <a:t>हम भी ये सब अमानवीयता करके ही आये हैं, जिसे किसी और ने झेला है</a:t>
            </a:r>
          </a:p>
          <a:p>
            <a:pPr>
              <a:defRPr/>
            </a:pPr>
            <a:endParaRPr lang="hi-IN" dirty="0"/>
          </a:p>
          <a:p>
            <a:pPr>
              <a:defRPr/>
            </a:pPr>
            <a:endParaRPr lang="hi-IN" dirty="0"/>
          </a:p>
          <a:p>
            <a:pPr>
              <a:defRPr/>
            </a:pPr>
            <a:r>
              <a:rPr lang="hi-IN" dirty="0"/>
              <a:t>आदमी 51% से अधिक (ज्यादा भाग) सही ही है </a:t>
            </a:r>
          </a:p>
          <a:p>
            <a:pPr>
              <a:defRPr/>
            </a:pPr>
            <a:endParaRPr lang="hi-IN" dirty="0"/>
          </a:p>
          <a:p>
            <a:pPr>
              <a:defRPr/>
            </a:pPr>
            <a:r>
              <a:rPr lang="hi-IN" dirty="0"/>
              <a:t>हमारे साथ जीने में भी उसका अच्छा किया हुआ वाला भाग अधिक है</a:t>
            </a:r>
            <a:endParaRPr lang="en-CA" dirty="0"/>
          </a:p>
        </p:txBody>
      </p:sp>
    </p:spTree>
    <p:extLst>
      <p:ext uri="{BB962C8B-B14F-4D97-AF65-F5344CB8AC3E}">
        <p14:creationId xmlns:p14="http://schemas.microsoft.com/office/powerpoint/2010/main" val="6384068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विकास एवं जागृति क्रम</a:t>
            </a:r>
            <a:endParaRPr lang="en-CA" dirty="0"/>
          </a:p>
        </p:txBody>
      </p:sp>
      <p:sp>
        <p:nvSpPr>
          <p:cNvPr id="3" name="Text Placeholder 2"/>
          <p:cNvSpPr>
            <a:spLocks noGrp="1"/>
          </p:cNvSpPr>
          <p:nvPr>
            <p:ph type="body" sz="quarter" idx="13"/>
          </p:nvPr>
        </p:nvSpPr>
        <p:spPr/>
        <p:txBody>
          <a:bodyPr/>
          <a:lstStyle/>
          <a:p>
            <a:r>
              <a:rPr lang="hi-IN" dirty="0"/>
              <a:t>पदार्थावस्था		प्राणावस्था		जीवावस्था	भ्रमित</a:t>
            </a:r>
          </a:p>
          <a:p>
            <a:pPr>
              <a:buNone/>
            </a:pPr>
            <a:r>
              <a:rPr lang="hi-IN" dirty="0"/>
              <a:t>									ज्ञानावस्था</a:t>
            </a:r>
          </a:p>
          <a:p>
            <a:pPr>
              <a:buNone/>
            </a:pPr>
            <a:endParaRPr lang="hi-IN" dirty="0"/>
          </a:p>
          <a:p>
            <a:pPr>
              <a:buNone/>
            </a:pPr>
            <a:endParaRPr lang="hi-IN" dirty="0"/>
          </a:p>
          <a:p>
            <a:pPr>
              <a:buNone/>
            </a:pPr>
            <a:r>
              <a:rPr lang="hi-IN" dirty="0"/>
              <a:t>निर्भ्रांत दिव्य मानव		देव मानव		भ्रांताभ्रांत ज्ञानावस्था</a:t>
            </a:r>
          </a:p>
          <a:p>
            <a:pPr>
              <a:buNone/>
            </a:pPr>
            <a:r>
              <a:rPr lang="hi-IN" dirty="0"/>
              <a:t>									(मानव)</a:t>
            </a:r>
            <a:endParaRPr lang="en-CA" dirty="0"/>
          </a:p>
        </p:txBody>
      </p:sp>
      <p:cxnSp>
        <p:nvCxnSpPr>
          <p:cNvPr id="5" name="Straight Arrow Connector 4"/>
          <p:cNvCxnSpPr/>
          <p:nvPr/>
        </p:nvCxnSpPr>
        <p:spPr>
          <a:xfrm>
            <a:off x="1752600" y="838200"/>
            <a:ext cx="9906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343400" y="838200"/>
            <a:ext cx="9906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781800" y="838200"/>
            <a:ext cx="6096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a:off x="5181600" y="2436811"/>
            <a:ext cx="9906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7543006" y="1828006"/>
            <a:ext cx="7620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a:off x="2514600" y="2436811"/>
            <a:ext cx="9906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804041"/>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स्नेह के अभाव का कारण</a:t>
            </a:r>
            <a:endParaRPr lang="en-US" dirty="0"/>
          </a:p>
        </p:txBody>
      </p:sp>
      <p:sp>
        <p:nvSpPr>
          <p:cNvPr id="3" name="Text Placeholder 2"/>
          <p:cNvSpPr>
            <a:spLocks noGrp="1"/>
          </p:cNvSpPr>
          <p:nvPr>
            <p:ph type="body" sz="quarter" idx="13"/>
          </p:nvPr>
        </p:nvSpPr>
        <p:spPr/>
        <p:txBody>
          <a:bodyPr/>
          <a:lstStyle/>
          <a:p>
            <a:r>
              <a:rPr lang="hi-IN" dirty="0"/>
              <a:t>जो ठीक हो रहा है उस पर ध्यान न होकर जो ठीक नहीं लगता है उसकी शिकायत पर ध्यान</a:t>
            </a:r>
          </a:p>
          <a:p>
            <a:r>
              <a:rPr lang="hi-IN" dirty="0"/>
              <a:t>सम्बन्ध/ सहयोग को नहीं देख पाना</a:t>
            </a:r>
          </a:p>
          <a:p>
            <a:r>
              <a:rPr lang="hi-IN" dirty="0"/>
              <a:t>मानव की मौलिकता की समझ का अभाव</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स्नेह क्या नहीं है</a:t>
            </a:r>
            <a:endParaRPr lang="en-US" dirty="0"/>
          </a:p>
        </p:txBody>
      </p:sp>
      <p:sp>
        <p:nvSpPr>
          <p:cNvPr id="3" name="Text Placeholder 2"/>
          <p:cNvSpPr>
            <a:spLocks noGrp="1"/>
          </p:cNvSpPr>
          <p:nvPr>
            <p:ph type="body" sz="quarter" idx="13"/>
          </p:nvPr>
        </p:nvSpPr>
        <p:spPr/>
        <p:txBody>
          <a:bodyPr/>
          <a:lstStyle/>
          <a:p>
            <a:pPr>
              <a:lnSpc>
                <a:spcPct val="150000"/>
              </a:lnSpc>
            </a:pPr>
            <a:r>
              <a:rPr lang="hi-IN" dirty="0"/>
              <a:t>स्नेह का तात्पर्य दूसरों की कमियों से आँखें मूँदना नहीं है। किंतु स्वयं अप्रभावित रहते हुए दूसरे को अधिकतम सहयोग करना है।</a:t>
            </a:r>
          </a:p>
          <a:p>
            <a:pPr>
              <a:lnSpc>
                <a:spcPct val="150000"/>
              </a:lnSpc>
            </a:pPr>
            <a:r>
              <a:rPr lang="hi-IN" dirty="0"/>
              <a:t>प्रभावित हो जाने पर हम खुद ही सामान्य नहीं रहते हैं।</a:t>
            </a:r>
            <a:endParaRPr/>
          </a:p>
          <a:p>
            <a:r>
              <a:rPr lang="en-GB" dirty="0"/>
              <a:t>Unconditional love </a:t>
            </a:r>
            <a:r>
              <a:rPr lang="hi-IN" dirty="0"/>
              <a:t>का तात्पर्य दूसरों की गलतियों, बुराईयों को समर्थन (</a:t>
            </a:r>
            <a:r>
              <a:rPr lang="en-GB" dirty="0"/>
              <a:t>approval</a:t>
            </a:r>
            <a:r>
              <a:rPr lang="hi-IN" dirty="0"/>
              <a:t>) देना नहीं है। बल्कि वह चाहे जहाँ भी खड़ा है, वहाँ से उसे सहयोग देने के लिए तत्पर होना है।</a:t>
            </a:r>
            <a:r>
              <a:rPr lang="en-GB" dirty="0"/>
              <a:t> </a:t>
            </a:r>
            <a:endParaRPr lang="hi-IN" dirty="0"/>
          </a:p>
          <a:p>
            <a:endParaRPr lang="hi-IN" dirty="0"/>
          </a:p>
          <a:p>
            <a:r>
              <a:rPr lang="hi-IN" dirty="0"/>
              <a:t>सभी के साथ एक सा स्नेह का तात्पर्य सभी के साथ एक सा व्यवहार नहीं है</a:t>
            </a:r>
          </a:p>
          <a:p>
            <a:endParaRPr lang="hi-IN" dirty="0"/>
          </a:p>
          <a:p>
            <a:r>
              <a:rPr lang="hi-IN" dirty="0"/>
              <a:t>स्नेह का लक्ष्य दूसरों से अपना मनोनुकूल काम करवाना या कुछ लाभ पाना नहीं है</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संवाद- </a:t>
            </a:r>
            <a:r>
              <a:rPr lang="hi-IN" sz="2000" dirty="0"/>
              <a:t>सुनने के लिए</a:t>
            </a:r>
            <a:br>
              <a:rPr lang="en-US" dirty="0"/>
            </a:b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lnSpcReduction="20000"/>
          </a:bodyPr>
          <a:lstStyle/>
          <a:p>
            <a:pPr>
              <a:lnSpc>
                <a:spcPct val="160000"/>
              </a:lnSpc>
            </a:pPr>
            <a:r>
              <a:rPr lang="hi-IN" sz="2400" dirty="0"/>
              <a:t>अगले की भाषा को सुनने के बदले उसके भाव को पकड़ने का प्रयास</a:t>
            </a:r>
            <a:endParaRPr lang="en-US" sz="2400" dirty="0"/>
          </a:p>
          <a:p>
            <a:pPr>
              <a:lnSpc>
                <a:spcPct val="160000"/>
              </a:lnSpc>
            </a:pPr>
            <a:r>
              <a:rPr lang="hi-IN" sz="2400" dirty="0"/>
              <a:t>अगले की बात को बिना अपने पर लिये सुनने का प्रयास</a:t>
            </a:r>
            <a:r>
              <a:rPr lang="en-US" sz="2400" dirty="0"/>
              <a:t>; </a:t>
            </a:r>
            <a:r>
              <a:rPr lang="hi-IN" sz="2400" dirty="0"/>
              <a:t>अगले का कहना उसके समझ/ मान्यता-भाव-विचार की अभिव्यक्ति न कि मेरा सम्यक आंकलन</a:t>
            </a:r>
            <a:endParaRPr lang="en-US" sz="2400" dirty="0"/>
          </a:p>
          <a:p>
            <a:pPr>
              <a:lnSpc>
                <a:spcPct val="160000"/>
              </a:lnSpc>
            </a:pPr>
            <a:r>
              <a:rPr lang="hi-IN" sz="2400" dirty="0"/>
              <a:t>अपने पर लेकर सुनेंगे</a:t>
            </a:r>
            <a:r>
              <a:rPr lang="en-US" sz="2400" dirty="0"/>
              <a:t>, </a:t>
            </a:r>
            <a:r>
              <a:rPr lang="hi-IN" sz="2400" dirty="0"/>
              <a:t>तो डिफेंसिव होंगे या रियेक्टिव होंगे- सहज नहीं रह पाएँगे</a:t>
            </a:r>
          </a:p>
          <a:p>
            <a:pPr>
              <a:lnSpc>
                <a:spcPct val="160000"/>
              </a:lnSpc>
            </a:pPr>
            <a:r>
              <a:rPr lang="hi-IN" sz="2400" dirty="0"/>
              <a:t>सभी प्रकार का गुस्सा, विरोध, चीख-चिल्लहट वस्तुतः गलत तरीके से किया गया निवेदन है- सुनते समय </a:t>
            </a:r>
            <a:r>
              <a:rPr sz="2400"/>
              <a:t>need/</a:t>
            </a:r>
            <a:r>
              <a:rPr lang="hi-IN" sz="2400" dirty="0"/>
              <a:t>आवश्यकता को पकड़ने का प्रयास</a:t>
            </a:r>
          </a:p>
          <a:p>
            <a:pPr>
              <a:lnSpc>
                <a:spcPct val="160000"/>
              </a:lnSpc>
            </a:pPr>
            <a:r>
              <a:rPr lang="hi-IN" sz="2400" dirty="0"/>
              <a:t>सामने वाले के नकारात्मक भाव को देखकर यह पहचान पाना कि वह दुखी है और उसने अपना मानसिक दुर्घटना कर लिया है।</a:t>
            </a:r>
            <a:endParaRPr lang="en-US" sz="2400" dirty="0"/>
          </a:p>
          <a:p>
            <a:pPr>
              <a:lnSpc>
                <a:spcPct val="160000"/>
              </a:lnSpc>
            </a:pPr>
            <a:endParaRPr lang="hi-IN" sz="2400" dirty="0"/>
          </a:p>
          <a:p>
            <a:pPr>
              <a:lnSpc>
                <a:spcPct val="160000"/>
              </a:lnSpc>
            </a:pPr>
            <a:endParaRPr lang="hi-IN" sz="2400" dirty="0"/>
          </a:p>
          <a:p>
            <a:pPr>
              <a:lnSpc>
                <a:spcPct val="160000"/>
              </a:lnSpc>
            </a:pPr>
            <a:r>
              <a:rPr lang="hi-IN" sz="2400" dirty="0"/>
              <a:t>4 की टीम- दो पक्ष</a:t>
            </a:r>
            <a:r>
              <a:rPr lang="en-US" sz="2400" dirty="0"/>
              <a:t>, </a:t>
            </a:r>
            <a:r>
              <a:rPr lang="hi-IN" sz="2400" dirty="0"/>
              <a:t>दो निरीक्षक- 4 उदाहरण</a:t>
            </a:r>
            <a:endParaRPr lang="en-US" sz="2400" dirty="0"/>
          </a:p>
          <a:p>
            <a:pPr>
              <a:lnSpc>
                <a:spcPct val="150000"/>
              </a:lnSpc>
            </a:pPr>
            <a:endParaRPr lang="hi-IN" dirty="0"/>
          </a:p>
        </p:txBody>
      </p:sp>
    </p:spTree>
    <p:extLst>
      <p:ext uri="{BB962C8B-B14F-4D97-AF65-F5344CB8AC3E}">
        <p14:creationId xmlns:p14="http://schemas.microsoft.com/office/powerpoint/2010/main" val="164375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7675-E6B5-4EC2-9CDB-404B3C388C8B}"/>
              </a:ext>
            </a:extLst>
          </p:cNvPr>
          <p:cNvSpPr>
            <a:spLocks noGrp="1"/>
          </p:cNvSpPr>
          <p:nvPr>
            <p:ph type="title"/>
          </p:nvPr>
        </p:nvSpPr>
        <p:spPr/>
        <p:txBody>
          <a:bodyPr/>
          <a:lstStyle/>
          <a:p>
            <a:r>
              <a:rPr lang="hi-IN" dirty="0"/>
              <a:t>ध्यानाकर्षण के संदर्भ में</a:t>
            </a:r>
            <a:endParaRPr lang="en-US" dirty="0"/>
          </a:p>
        </p:txBody>
      </p:sp>
      <p:sp>
        <p:nvSpPr>
          <p:cNvPr id="3" name="Text Placeholder 2">
            <a:extLst>
              <a:ext uri="{FF2B5EF4-FFF2-40B4-BE49-F238E27FC236}">
                <a16:creationId xmlns:a16="http://schemas.microsoft.com/office/drawing/2014/main" id="{F8033F54-BA78-4A06-8AF3-6B57CC15089F}"/>
              </a:ext>
            </a:extLst>
          </p:cNvPr>
          <p:cNvSpPr>
            <a:spLocks noGrp="1"/>
          </p:cNvSpPr>
          <p:nvPr>
            <p:ph type="body" sz="quarter" idx="13"/>
          </p:nvPr>
        </p:nvSpPr>
        <p:spPr>
          <a:xfrm>
            <a:off x="0" y="609600"/>
            <a:ext cx="9372600" cy="5943600"/>
          </a:xfrm>
        </p:spPr>
        <p:txBody>
          <a:bodyPr>
            <a:normAutofit/>
          </a:bodyPr>
          <a:lstStyle/>
          <a:p>
            <a:pPr>
              <a:lnSpc>
                <a:spcPct val="150000"/>
              </a:lnSpc>
            </a:pPr>
            <a:r>
              <a:rPr lang="hi-IN" dirty="0"/>
              <a:t>किसी भी नकारात्मक भाव (शिकायत, विरोध, घृणा..) से मुक्त होना</a:t>
            </a:r>
          </a:p>
          <a:p>
            <a:pPr>
              <a:lnSpc>
                <a:spcPct val="150000"/>
              </a:lnSpc>
            </a:pPr>
            <a:r>
              <a:rPr lang="hi-IN" dirty="0"/>
              <a:t>स्वयं का जीना ठीक होना</a:t>
            </a:r>
            <a:endParaRPr lang="en-US" dirty="0"/>
          </a:p>
          <a:p>
            <a:pPr>
              <a:lnSpc>
                <a:spcPct val="150000"/>
              </a:lnSpc>
            </a:pPr>
            <a:r>
              <a:rPr lang="hi-IN" dirty="0"/>
              <a:t>अगले पर भरोसा कि वह सही को समझना-जीना चाहता है, समझ सकता है</a:t>
            </a:r>
          </a:p>
          <a:p>
            <a:pPr>
              <a:lnSpc>
                <a:spcPct val="150000"/>
              </a:lnSpc>
            </a:pPr>
            <a:r>
              <a:rPr lang="hi-IN" dirty="0"/>
              <a:t>निरीक्षण प्रक्रिया पर भरोसा</a:t>
            </a:r>
          </a:p>
          <a:p>
            <a:pPr>
              <a:lnSpc>
                <a:spcPct val="150000"/>
              </a:lnSpc>
            </a:pPr>
            <a:r>
              <a:rPr lang="hi-IN" dirty="0"/>
              <a:t>अगला भी एक कल्पनाशील, कर्मस्वतंत्र इकाई है</a:t>
            </a:r>
          </a:p>
          <a:p>
            <a:pPr>
              <a:lnSpc>
                <a:spcPct val="150000"/>
              </a:lnSpc>
            </a:pPr>
            <a:r>
              <a:rPr lang="hi-IN" dirty="0"/>
              <a:t>समझने के आधार पर ही जीने में बदलाव संभव; इसलिए समझने में सहयोग पर मुख्य ध्यान</a:t>
            </a:r>
          </a:p>
          <a:p>
            <a:pPr>
              <a:lnSpc>
                <a:spcPct val="150000"/>
              </a:lnSpc>
            </a:pPr>
            <a:endParaRPr lang="hi-IN" dirty="0"/>
          </a:p>
          <a:p>
            <a:pPr>
              <a:lnSpc>
                <a:spcPct val="150000"/>
              </a:lnSpc>
            </a:pPr>
            <a:r>
              <a:rPr lang="hi-IN" dirty="0"/>
              <a:t>अगले को बराबरी के स्तर पर रख कर संवाद </a:t>
            </a:r>
          </a:p>
        </p:txBody>
      </p:sp>
    </p:spTree>
    <p:extLst>
      <p:ext uri="{BB962C8B-B14F-4D97-AF65-F5344CB8AC3E}">
        <p14:creationId xmlns:p14="http://schemas.microsoft.com/office/powerpoint/2010/main" val="17043599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7675-E6B5-4EC2-9CDB-404B3C388C8B}"/>
              </a:ext>
            </a:extLst>
          </p:cNvPr>
          <p:cNvSpPr>
            <a:spLocks noGrp="1"/>
          </p:cNvSpPr>
          <p:nvPr>
            <p:ph type="title"/>
          </p:nvPr>
        </p:nvSpPr>
        <p:spPr/>
        <p:txBody>
          <a:bodyPr/>
          <a:lstStyle/>
          <a:p>
            <a:r>
              <a:rPr lang="hi-IN" dirty="0"/>
              <a:t>ध्यानाकर्षण के संदर्भ में</a:t>
            </a:r>
            <a:endParaRPr lang="en-US" dirty="0"/>
          </a:p>
        </p:txBody>
      </p:sp>
      <p:sp>
        <p:nvSpPr>
          <p:cNvPr id="3" name="Text Placeholder 2">
            <a:extLst>
              <a:ext uri="{FF2B5EF4-FFF2-40B4-BE49-F238E27FC236}">
                <a16:creationId xmlns:a16="http://schemas.microsoft.com/office/drawing/2014/main" id="{F8033F54-BA78-4A06-8AF3-6B57CC15089F}"/>
              </a:ext>
            </a:extLst>
          </p:cNvPr>
          <p:cNvSpPr>
            <a:spLocks noGrp="1"/>
          </p:cNvSpPr>
          <p:nvPr>
            <p:ph type="body" sz="quarter" idx="13"/>
          </p:nvPr>
        </p:nvSpPr>
        <p:spPr>
          <a:xfrm>
            <a:off x="0" y="609600"/>
            <a:ext cx="9372600" cy="5943600"/>
          </a:xfrm>
        </p:spPr>
        <p:txBody>
          <a:bodyPr>
            <a:normAutofit lnSpcReduction="10000"/>
          </a:bodyPr>
          <a:lstStyle/>
          <a:p>
            <a:pPr>
              <a:lnSpc>
                <a:spcPct val="150000"/>
              </a:lnSpc>
            </a:pPr>
            <a:r>
              <a:rPr lang="hi-IN" dirty="0"/>
              <a:t>दूसरे के शुभ को ध्यान में रख कर संवाद</a:t>
            </a:r>
          </a:p>
          <a:p>
            <a:pPr>
              <a:lnSpc>
                <a:spcPct val="150000"/>
              </a:lnSpc>
            </a:pPr>
            <a:r>
              <a:rPr lang="hi-IN" dirty="0"/>
              <a:t>अगले की आवश्यकता बोलने के केंद्र में; न कि अपना एजेंडा</a:t>
            </a:r>
          </a:p>
          <a:p>
            <a:pPr>
              <a:lnSpc>
                <a:spcPct val="150000"/>
              </a:lnSpc>
            </a:pPr>
            <a:r>
              <a:rPr lang="hi-IN" dirty="0"/>
              <a:t>अगले की आवश्यकता, योग्यता, रुचि को ध्यान में रखकर</a:t>
            </a:r>
          </a:p>
          <a:p>
            <a:pPr>
              <a:lnSpc>
                <a:spcPct val="150000"/>
              </a:lnSpc>
            </a:pPr>
            <a:endParaRPr lang="hi-IN" dirty="0"/>
          </a:p>
          <a:p>
            <a:pPr>
              <a:lnSpc>
                <a:spcPct val="150000"/>
              </a:lnSpc>
            </a:pPr>
            <a:r>
              <a:rPr lang="hi-IN" dirty="0"/>
              <a:t>कितना अधिकार अगले ने मुझे दे रखा है</a:t>
            </a:r>
          </a:p>
          <a:p>
            <a:pPr>
              <a:lnSpc>
                <a:spcPct val="150000"/>
              </a:lnSpc>
            </a:pPr>
            <a:r>
              <a:rPr lang="hi-IN" dirty="0"/>
              <a:t>अगले की योग्यता को ध्यान में रखकर अपेक्षा</a:t>
            </a:r>
          </a:p>
          <a:p>
            <a:pPr>
              <a:lnSpc>
                <a:spcPct val="150000"/>
              </a:lnSpc>
            </a:pPr>
            <a:endParaRPr lang="hi-IN" dirty="0"/>
          </a:p>
          <a:p>
            <a:pPr>
              <a:lnSpc>
                <a:spcPct val="150000"/>
              </a:lnSpc>
            </a:pPr>
            <a:r>
              <a:rPr lang="hi-IN" dirty="0"/>
              <a:t>दवाब की आवश्यकता नहीं</a:t>
            </a:r>
          </a:p>
          <a:p>
            <a:pPr>
              <a:lnSpc>
                <a:spcPct val="150000"/>
              </a:lnSpc>
            </a:pPr>
            <a:endParaRPr lang="hi-IN" dirty="0"/>
          </a:p>
          <a:p>
            <a:pPr>
              <a:lnSpc>
                <a:spcPct val="150000"/>
              </a:lnSpc>
            </a:pPr>
            <a:r>
              <a:rPr lang="hi-IN" dirty="0"/>
              <a:t>तृप्ति के लिए परस्पर योग्यता और अपेक्षा में एकरूपता आवश्यक</a:t>
            </a:r>
          </a:p>
          <a:p>
            <a:pPr>
              <a:lnSpc>
                <a:spcPct val="150000"/>
              </a:lnSpc>
            </a:pPr>
            <a:r>
              <a:rPr lang="hi-IN" dirty="0"/>
              <a:t>इसके लिए संवाद आवश्यक</a:t>
            </a:r>
          </a:p>
          <a:p>
            <a:endParaRPr lang="en-US" dirty="0"/>
          </a:p>
        </p:txBody>
      </p:sp>
    </p:spTree>
    <p:extLst>
      <p:ext uri="{BB962C8B-B14F-4D97-AF65-F5344CB8AC3E}">
        <p14:creationId xmlns:p14="http://schemas.microsoft.com/office/powerpoint/2010/main" val="32986754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552C6-CFCE-4E08-8653-1F9A8ECB5FDA}"/>
              </a:ext>
            </a:extLst>
          </p:cNvPr>
          <p:cNvSpPr>
            <a:spLocks noGrp="1"/>
          </p:cNvSpPr>
          <p:nvPr>
            <p:ph type="title"/>
          </p:nvPr>
        </p:nvSpPr>
        <p:spPr/>
        <p:txBody>
          <a:bodyPr/>
          <a:lstStyle/>
          <a:p>
            <a:r>
              <a:rPr lang="hi-IN" dirty="0"/>
              <a:t>नकारात्मक भाव</a:t>
            </a:r>
            <a:endParaRPr lang="en-US" dirty="0"/>
          </a:p>
        </p:txBody>
      </p:sp>
      <p:sp>
        <p:nvSpPr>
          <p:cNvPr id="3" name="Text Placeholder 2">
            <a:extLst>
              <a:ext uri="{FF2B5EF4-FFF2-40B4-BE49-F238E27FC236}">
                <a16:creationId xmlns:a16="http://schemas.microsoft.com/office/drawing/2014/main" id="{08DB4914-9AB9-41C9-9765-56AD74ABEC2A}"/>
              </a:ext>
            </a:extLst>
          </p:cNvPr>
          <p:cNvSpPr>
            <a:spLocks noGrp="1"/>
          </p:cNvSpPr>
          <p:nvPr>
            <p:ph type="body" sz="quarter" idx="13"/>
          </p:nvPr>
        </p:nvSpPr>
        <p:spPr/>
        <p:txBody>
          <a:bodyPr/>
          <a:lstStyle/>
          <a:p>
            <a:r>
              <a:rPr lang="hi-IN" dirty="0"/>
              <a:t>सभी नकारात्मक भाव जीवन में एक रोग की तरह</a:t>
            </a:r>
          </a:p>
          <a:p>
            <a:r>
              <a:rPr lang="hi-IN" dirty="0"/>
              <a:t>इनसे मुक्ति ही उपाय</a:t>
            </a:r>
          </a:p>
          <a:p>
            <a:endParaRPr lang="hi-IN" dirty="0"/>
          </a:p>
          <a:p>
            <a:r>
              <a:rPr lang="hi-IN" dirty="0"/>
              <a:t>जब गुस्सा, क्रोध, विरोध आता है, तो कारण किसे पहचानते हैं-</a:t>
            </a:r>
          </a:p>
          <a:p>
            <a:pPr marL="0" indent="0">
              <a:buNone/>
            </a:pPr>
            <a:r>
              <a:rPr lang="hi-IN" dirty="0"/>
              <a:t>			दूसरे के आचरण को, या अपनी मान्यता/अक्षमता को	</a:t>
            </a:r>
            <a:endParaRPr lang="en-GB" dirty="0"/>
          </a:p>
          <a:p>
            <a:pPr marL="0" indent="0">
              <a:buNone/>
            </a:pPr>
            <a:endParaRPr lang="en-GB" dirty="0"/>
          </a:p>
          <a:p>
            <a:pPr lvl="0"/>
            <a:r>
              <a:rPr lang="hi-IN" dirty="0">
                <a:solidFill>
                  <a:prstClr val="black"/>
                </a:solidFill>
              </a:rPr>
              <a:t>स्वयं से पूछें- क्या इस परिस्थिति में यह </a:t>
            </a:r>
            <a:r>
              <a:rPr lang="en-GB" dirty="0">
                <a:solidFill>
                  <a:prstClr val="black"/>
                </a:solidFill>
              </a:rPr>
              <a:t>appropriate emotional response </a:t>
            </a:r>
            <a:r>
              <a:rPr lang="hi-IN" dirty="0">
                <a:solidFill>
                  <a:prstClr val="black"/>
                </a:solidFill>
              </a:rPr>
              <a:t>है?</a:t>
            </a:r>
          </a:p>
          <a:p>
            <a:pPr marL="0" indent="0">
              <a:buNone/>
            </a:pPr>
            <a:endParaRPr lang="hi-IN" dirty="0"/>
          </a:p>
          <a:p>
            <a:endParaRPr lang="hi-IN" dirty="0"/>
          </a:p>
          <a:p>
            <a:r>
              <a:rPr lang="hi-IN" dirty="0"/>
              <a:t>दूसरे के क्रोध, अपमान, विरोध, द्वेष... को एक मानसिक रोग के रूप में देख पाना</a:t>
            </a:r>
            <a:endParaRPr lang="en-US" dirty="0"/>
          </a:p>
          <a:p>
            <a:r>
              <a:rPr lang="hi-IN" dirty="0"/>
              <a:t>अगले को दुर्घटना-ग्रस्त पहचान पाना</a:t>
            </a:r>
          </a:p>
          <a:p>
            <a:r>
              <a:rPr lang="hi-IN" dirty="0"/>
              <a:t>अपनी सुरक्षा के साथ सहयोग का प्रयास</a:t>
            </a:r>
            <a:endParaRPr lang="en-US" dirty="0"/>
          </a:p>
        </p:txBody>
      </p:sp>
    </p:spTree>
    <p:extLst>
      <p:ext uri="{BB962C8B-B14F-4D97-AF65-F5344CB8AC3E}">
        <p14:creationId xmlns:p14="http://schemas.microsoft.com/office/powerpoint/2010/main" val="22800501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5117-C8DC-4245-B95A-F93561EDF3E2}"/>
              </a:ext>
            </a:extLst>
          </p:cNvPr>
          <p:cNvSpPr>
            <a:spLocks noGrp="1"/>
          </p:cNvSpPr>
          <p:nvPr>
            <p:ph type="title"/>
          </p:nvPr>
        </p:nvSpPr>
        <p:spPr/>
        <p:txBody>
          <a:bodyPr/>
          <a:lstStyle/>
          <a:p>
            <a:r>
              <a:rPr lang="hi-IN" dirty="0"/>
              <a:t>संवाद</a:t>
            </a:r>
            <a:endParaRPr lang="en-US" dirty="0"/>
          </a:p>
        </p:txBody>
      </p:sp>
      <p:sp>
        <p:nvSpPr>
          <p:cNvPr id="3" name="Text Placeholder 2">
            <a:extLst>
              <a:ext uri="{FF2B5EF4-FFF2-40B4-BE49-F238E27FC236}">
                <a16:creationId xmlns:a16="http://schemas.microsoft.com/office/drawing/2014/main" id="{6E98E18A-955E-467B-85A1-CBA28B70CC68}"/>
              </a:ext>
            </a:extLst>
          </p:cNvPr>
          <p:cNvSpPr>
            <a:spLocks noGrp="1"/>
          </p:cNvSpPr>
          <p:nvPr>
            <p:ph type="body" sz="quarter" idx="13"/>
          </p:nvPr>
        </p:nvSpPr>
        <p:spPr/>
        <p:txBody>
          <a:bodyPr/>
          <a:lstStyle/>
          <a:p>
            <a:pPr marL="0" indent="0">
              <a:buNone/>
            </a:pPr>
            <a:r>
              <a:rPr lang="hi-IN" dirty="0"/>
              <a:t>*छिद्रान्वेषण के स्थान पर सत्यान्वेषण*</a:t>
            </a:r>
          </a:p>
          <a:p>
            <a:r>
              <a:rPr lang="hi-IN" dirty="0"/>
              <a:t>मैं किसी से भी मिलता हूँ तो उससे मुझे कुछ न कुछ प्रेरणा तो मिलता ही है.  किसी भी व्यक्ति से मिलना वृथा तो गया ही नहीं.  जिसको मैं डांटता भी हूँ उससे भी कुछ न कुछ प्रेरणा मुझे मिलता ही है.  जिससे प्यार करता हूँ उससे भी मुझे प्रेरणा मिलती है.  इससे ज्यादा क्या बयान करूँ?  लोगों में जो अच्छी बात है छान कर मैं उसको स्वीकारता हूँ.  अभी का लोगों का अभ्यास है - सामने वाले में एक खराब बात मिली तो उसके सब कुछ पर डामर पोत दिया!  सामने आदमी का १०० में से ९९ ठीक है, एक छेद मिल गया तो उसके पूरे पर डामर पोत दिया!  उसको पूरा नकार दिया.  ऐसा करके ही तो आदमी जात दरिद्र हुआ है.  आदमी ५१% सही है, उससे आगे क्यों नहीं बढ़ा अभी तक?  एक दूसरे के काम में छेद देखने से. </a:t>
            </a:r>
          </a:p>
          <a:p>
            <a:endParaRPr lang="hi-IN" dirty="0"/>
          </a:p>
          <a:p>
            <a:r>
              <a:rPr lang="hi-IN" dirty="0"/>
              <a:t>- श्रद्धेय नागराज जी के साथ संवाद पर आधारित (अगस्त २००५, अमरकंटक)</a:t>
            </a:r>
          </a:p>
        </p:txBody>
      </p:sp>
    </p:spTree>
    <p:extLst>
      <p:ext uri="{BB962C8B-B14F-4D97-AF65-F5344CB8AC3E}">
        <p14:creationId xmlns:p14="http://schemas.microsoft.com/office/powerpoint/2010/main" val="13592649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संवाद</a:t>
            </a:r>
            <a:br>
              <a:rPr lang="en-US" dirty="0"/>
            </a:b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a:bodyPr>
          <a:lstStyle/>
          <a:p>
            <a:pPr>
              <a:lnSpc>
                <a:spcPct val="150000"/>
              </a:lnSpc>
            </a:pPr>
            <a:r>
              <a:rPr lang="hi-IN" dirty="0"/>
              <a:t>मुख्य उद्देश्य- पारदर्शिता एवं अपनी बात कहना</a:t>
            </a:r>
            <a:r>
              <a:rPr lang="en-US" dirty="0"/>
              <a:t>; </a:t>
            </a:r>
            <a:r>
              <a:rPr lang="hi-IN" dirty="0"/>
              <a:t>न कि दूसरा मुझसे सहमत हो जाए</a:t>
            </a:r>
            <a:endParaRPr lang="en-US" dirty="0"/>
          </a:p>
          <a:p>
            <a:pPr>
              <a:lnSpc>
                <a:spcPct val="150000"/>
              </a:lnSpc>
            </a:pPr>
            <a:r>
              <a:rPr lang="hi-IN" dirty="0"/>
              <a:t>दोनों के शुभ को केंद्र में रखकर सोचा जाए- मध्यस्थ की परिभाषा</a:t>
            </a:r>
            <a:endParaRPr lang="en-US" dirty="0"/>
          </a:p>
          <a:p>
            <a:pPr>
              <a:lnSpc>
                <a:spcPct val="150000"/>
              </a:lnSpc>
            </a:pPr>
            <a:r>
              <a:rPr lang="hi-IN" dirty="0"/>
              <a:t>सही-गलत को तय करने के बदले अगला जहाँ खड़ा है</a:t>
            </a:r>
            <a:r>
              <a:rPr lang="en-US" dirty="0"/>
              <a:t>, </a:t>
            </a:r>
            <a:r>
              <a:rPr lang="hi-IN" dirty="0"/>
              <a:t>वहाँ से सार्थक संवाद का स्वरूप</a:t>
            </a:r>
          </a:p>
          <a:p>
            <a:pPr>
              <a:lnSpc>
                <a:spcPct val="150000"/>
              </a:lnSpc>
            </a:pPr>
            <a:r>
              <a:rPr lang="hi-IN" dirty="0"/>
              <a:t>कौन ज्यादा सही है, इसी पर केंद्रित होने के बदले इस परिस्थिति में मेरी सर्वोत्तम (</a:t>
            </a:r>
            <a:r>
              <a:rPr lang="en-GB" dirty="0"/>
              <a:t>best</a:t>
            </a:r>
            <a:r>
              <a:rPr lang="hi-IN" dirty="0"/>
              <a:t>) भागीदारी क्या हो सकती है- इस पर सोचना</a:t>
            </a:r>
            <a:endParaRPr/>
          </a:p>
          <a:p>
            <a:pPr>
              <a:lnSpc>
                <a:spcPct val="150000"/>
              </a:lnSpc>
            </a:pPr>
            <a:endParaRPr lang="en-US" dirty="0"/>
          </a:p>
          <a:p>
            <a:pPr>
              <a:lnSpc>
                <a:spcPct val="150000"/>
              </a:lnSpc>
            </a:pPr>
            <a:r>
              <a:rPr lang="hi-IN" dirty="0"/>
              <a:t>विश्वास</a:t>
            </a:r>
            <a:r>
              <a:rPr lang="en-US" dirty="0"/>
              <a:t>, </a:t>
            </a:r>
            <a:r>
              <a:rPr lang="hi-IN" dirty="0"/>
              <a:t>सम्मान</a:t>
            </a:r>
            <a:r>
              <a:rPr lang="en-US" dirty="0"/>
              <a:t>, </a:t>
            </a:r>
            <a:r>
              <a:rPr lang="hi-IN" dirty="0"/>
              <a:t>स्नेह का भाव सतत बना रहे</a:t>
            </a:r>
            <a:endParaRPr lang="en-US" dirty="0"/>
          </a:p>
          <a:p>
            <a:pPr>
              <a:lnSpc>
                <a:spcPct val="150000"/>
              </a:lnSpc>
            </a:pPr>
            <a:endParaRPr lang="hi-IN" dirty="0"/>
          </a:p>
          <a:p>
            <a:pPr>
              <a:lnSpc>
                <a:spcPct val="150000"/>
              </a:lnSpc>
            </a:pPr>
            <a:endParaRPr lang="hi-IN" dirty="0"/>
          </a:p>
          <a:p>
            <a:pPr>
              <a:lnSpc>
                <a:spcPct val="150000"/>
              </a:lnSpc>
            </a:pPr>
            <a:r>
              <a:rPr lang="hi-IN" dirty="0"/>
              <a:t>भाव पूर्वक अभिव्यक्ति सम्बंधी तकनीकी/कला का प्रयोग; न कि दूसरे को </a:t>
            </a:r>
            <a:r>
              <a:rPr lang="en-US" dirty="0"/>
              <a:t>manipulate </a:t>
            </a:r>
            <a:r>
              <a:rPr lang="hi-IN" dirty="0"/>
              <a:t>करने के लिए</a:t>
            </a:r>
          </a:p>
        </p:txBody>
      </p:sp>
    </p:spTree>
    <p:extLst>
      <p:ext uri="{BB962C8B-B14F-4D97-AF65-F5344CB8AC3E}">
        <p14:creationId xmlns:p14="http://schemas.microsoft.com/office/powerpoint/2010/main" val="412632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संवाद- </a:t>
            </a:r>
            <a:r>
              <a:rPr lang="hi-IN" sz="2000" dirty="0"/>
              <a:t>बोलने के लिए</a:t>
            </a: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60000"/>
              </a:lnSpc>
            </a:pPr>
            <a:r>
              <a:rPr lang="hi-IN" sz="2400" dirty="0"/>
              <a:t>अनुभव के पहले मैं भी गलत हो सकता हूँ/ मेरे देखने का दृष्टिकोण भी गलत हो सकता है। अपने निष्कर्षों को बोध और दूसरों के निष्कर्षों को भ्रम न माना जाए- अवधारणा तक परिपुष्ट अनुमान ही है।</a:t>
            </a:r>
          </a:p>
          <a:p>
            <a:pPr>
              <a:lnSpc>
                <a:spcPct val="160000"/>
              </a:lnSpc>
            </a:pPr>
            <a:r>
              <a:rPr lang="hi-IN" sz="2400" dirty="0"/>
              <a:t>दृश्य और दृष्टि- इन दोनों के योगफल में दर्शन क्रिया; अतः दृश्य में भी त्रुटि की संभावना और दृष्टि में भी</a:t>
            </a:r>
            <a:endParaRPr lang="en-US" sz="2400" dirty="0"/>
          </a:p>
          <a:p>
            <a:pPr>
              <a:lnSpc>
                <a:spcPct val="160000"/>
              </a:lnSpc>
            </a:pPr>
            <a:r>
              <a:rPr lang="hi-IN" sz="2400" dirty="0"/>
              <a:t>भाव के साथ भाषा</a:t>
            </a:r>
            <a:r>
              <a:rPr lang="en-US" sz="2400" dirty="0"/>
              <a:t>; </a:t>
            </a:r>
            <a:r>
              <a:rPr lang="hi-IN" sz="2400" dirty="0"/>
              <a:t>न कि भाव के बिना</a:t>
            </a:r>
          </a:p>
          <a:p>
            <a:pPr>
              <a:lnSpc>
                <a:spcPct val="160000"/>
              </a:lnSpc>
            </a:pPr>
            <a:endParaRPr lang="hi-IN" sz="2400" dirty="0"/>
          </a:p>
          <a:p>
            <a:pPr>
              <a:lnSpc>
                <a:spcPct val="160000"/>
              </a:lnSpc>
            </a:pPr>
            <a:r>
              <a:rPr lang="hi-IN" sz="2400" dirty="0"/>
              <a:t>अगले की आवश्यकता-अनुसार बोलना; न कि अपना गुस्सा उतारने के लिए</a:t>
            </a:r>
          </a:p>
          <a:p>
            <a:pPr>
              <a:lnSpc>
                <a:spcPct val="160000"/>
              </a:lnSpc>
            </a:pPr>
            <a:endParaRPr lang="en-US" sz="2400" dirty="0"/>
          </a:p>
          <a:p>
            <a:pPr>
              <a:lnSpc>
                <a:spcPct val="160000"/>
              </a:lnSpc>
            </a:pPr>
            <a:endParaRPr lang="hi-IN" sz="2400" dirty="0"/>
          </a:p>
          <a:p>
            <a:pPr>
              <a:lnSpc>
                <a:spcPct val="160000"/>
              </a:lnSpc>
            </a:pPr>
            <a:endParaRPr lang="en-US" sz="2400" dirty="0"/>
          </a:p>
        </p:txBody>
      </p:sp>
    </p:spTree>
    <p:extLst>
      <p:ext uri="{BB962C8B-B14F-4D97-AF65-F5344CB8AC3E}">
        <p14:creationId xmlns:p14="http://schemas.microsoft.com/office/powerpoint/2010/main" val="211916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A99EA-4F72-4DD8-A14C-223D7D2990D4}"/>
              </a:ext>
            </a:extLst>
          </p:cNvPr>
          <p:cNvSpPr>
            <a:spLocks noGrp="1"/>
          </p:cNvSpPr>
          <p:nvPr>
            <p:ph type="title"/>
          </p:nvPr>
        </p:nvSpPr>
        <p:spPr/>
        <p:txBody>
          <a:bodyPr/>
          <a:lstStyle/>
          <a:p>
            <a:r>
              <a:rPr lang="hi-IN" dirty="0">
                <a:solidFill>
                  <a:prstClr val="white"/>
                </a:solidFill>
              </a:rPr>
              <a:t>संवाद- </a:t>
            </a:r>
            <a:r>
              <a:rPr lang="hi-IN" sz="2000" dirty="0">
                <a:solidFill>
                  <a:prstClr val="white"/>
                </a:solidFill>
              </a:rPr>
              <a:t>बोलने के लिए</a:t>
            </a:r>
            <a:endParaRPr lang="en-US" dirty="0"/>
          </a:p>
        </p:txBody>
      </p:sp>
      <p:sp>
        <p:nvSpPr>
          <p:cNvPr id="3" name="Text Placeholder 2">
            <a:extLst>
              <a:ext uri="{FF2B5EF4-FFF2-40B4-BE49-F238E27FC236}">
                <a16:creationId xmlns:a16="http://schemas.microsoft.com/office/drawing/2014/main" id="{C02F5998-4795-44FE-884F-E374831ED668}"/>
              </a:ext>
            </a:extLst>
          </p:cNvPr>
          <p:cNvSpPr>
            <a:spLocks noGrp="1"/>
          </p:cNvSpPr>
          <p:nvPr>
            <p:ph type="body" sz="quarter" idx="13"/>
          </p:nvPr>
        </p:nvSpPr>
        <p:spPr/>
        <p:txBody>
          <a:bodyPr/>
          <a:lstStyle/>
          <a:p>
            <a:pPr lvl="0">
              <a:lnSpc>
                <a:spcPct val="160000"/>
              </a:lnSpc>
            </a:pPr>
            <a:r>
              <a:rPr lang="hi-IN" dirty="0">
                <a:solidFill>
                  <a:prstClr val="black"/>
                </a:solidFill>
              </a:rPr>
              <a:t>बताने की जगह </a:t>
            </a:r>
            <a:r>
              <a:rPr lang="hi-IN">
                <a:solidFill>
                  <a:prstClr val="black"/>
                </a:solidFill>
              </a:rPr>
              <a:t>पूछा जाए</a:t>
            </a:r>
            <a:endParaRPr lang="en-US" dirty="0">
              <a:solidFill>
                <a:prstClr val="black"/>
              </a:solidFill>
            </a:endParaRPr>
          </a:p>
          <a:p>
            <a:pPr lvl="0">
              <a:lnSpc>
                <a:spcPct val="160000"/>
              </a:lnSpc>
            </a:pPr>
            <a:r>
              <a:rPr lang="en-US" dirty="0">
                <a:solidFill>
                  <a:prstClr val="black"/>
                </a:solidFill>
              </a:rPr>
              <a:t>Judgement </a:t>
            </a:r>
            <a:r>
              <a:rPr lang="hi-IN" dirty="0">
                <a:solidFill>
                  <a:prstClr val="black"/>
                </a:solidFill>
              </a:rPr>
              <a:t>के बदले </a:t>
            </a:r>
            <a:r>
              <a:rPr lang="en-US" dirty="0">
                <a:solidFill>
                  <a:prstClr val="black"/>
                </a:solidFill>
              </a:rPr>
              <a:t>observation</a:t>
            </a:r>
            <a:r>
              <a:rPr lang="hi-IN" dirty="0">
                <a:solidFill>
                  <a:prstClr val="black"/>
                </a:solidFill>
              </a:rPr>
              <a:t> का प्रयोग</a:t>
            </a:r>
            <a:r>
              <a:rPr lang="en-US" dirty="0">
                <a:solidFill>
                  <a:prstClr val="black"/>
                </a:solidFill>
              </a:rPr>
              <a:t> </a:t>
            </a:r>
            <a:endParaRPr lang="hi-IN" dirty="0">
              <a:solidFill>
                <a:prstClr val="black"/>
              </a:solidFill>
            </a:endParaRPr>
          </a:p>
          <a:p>
            <a:pPr lvl="0">
              <a:lnSpc>
                <a:spcPct val="160000"/>
              </a:lnSpc>
            </a:pPr>
            <a:r>
              <a:rPr lang="en-US" dirty="0">
                <a:solidFill>
                  <a:prstClr val="black"/>
                </a:solidFill>
              </a:rPr>
              <a:t>Judgement </a:t>
            </a:r>
            <a:r>
              <a:rPr lang="hi-IN" dirty="0">
                <a:solidFill>
                  <a:prstClr val="black"/>
                </a:solidFill>
              </a:rPr>
              <a:t>करना ही हो तो, आप ऐसे हैं कि जगह मुझे ऐसा लगता है</a:t>
            </a:r>
          </a:p>
          <a:p>
            <a:pPr lvl="0">
              <a:lnSpc>
                <a:spcPct val="160000"/>
              </a:lnSpc>
            </a:pPr>
            <a:r>
              <a:rPr lang="hi-IN" dirty="0">
                <a:solidFill>
                  <a:prstClr val="black"/>
                </a:solidFill>
              </a:rPr>
              <a:t>अपनी </a:t>
            </a:r>
            <a:r>
              <a:rPr lang="en-US" dirty="0">
                <a:solidFill>
                  <a:prstClr val="black"/>
                </a:solidFill>
              </a:rPr>
              <a:t>feelings </a:t>
            </a:r>
            <a:r>
              <a:rPr lang="hi-IN" dirty="0">
                <a:solidFill>
                  <a:prstClr val="black"/>
                </a:solidFill>
              </a:rPr>
              <a:t>बताना, न कि दूसरे के बारे में निष्कर्ष</a:t>
            </a:r>
          </a:p>
          <a:p>
            <a:pPr lvl="0">
              <a:lnSpc>
                <a:spcPct val="160000"/>
              </a:lnSpc>
            </a:pPr>
            <a:r>
              <a:rPr lang="en-US" dirty="0">
                <a:solidFill>
                  <a:prstClr val="black"/>
                </a:solidFill>
              </a:rPr>
              <a:t>Demand </a:t>
            </a:r>
            <a:r>
              <a:rPr lang="hi-IN" dirty="0">
                <a:solidFill>
                  <a:prstClr val="black"/>
                </a:solidFill>
              </a:rPr>
              <a:t>के बदले </a:t>
            </a:r>
            <a:r>
              <a:rPr lang="en-US" dirty="0">
                <a:solidFill>
                  <a:prstClr val="black"/>
                </a:solidFill>
              </a:rPr>
              <a:t>Request</a:t>
            </a:r>
            <a:r>
              <a:rPr lang="hi-IN" dirty="0">
                <a:solidFill>
                  <a:prstClr val="black"/>
                </a:solidFill>
              </a:rPr>
              <a:t> का प्रयोग (</a:t>
            </a:r>
            <a:r>
              <a:rPr lang="en-US" dirty="0">
                <a:solidFill>
                  <a:prstClr val="black"/>
                </a:solidFill>
              </a:rPr>
              <a:t>NVC</a:t>
            </a:r>
            <a:r>
              <a:rPr lang="hi-IN" dirty="0">
                <a:solidFill>
                  <a:prstClr val="black"/>
                </a:solidFill>
              </a:rPr>
              <a:t>)</a:t>
            </a:r>
            <a:endParaRPr lang="en-US" dirty="0">
              <a:solidFill>
                <a:prstClr val="black"/>
              </a:solidFill>
            </a:endParaRPr>
          </a:p>
          <a:p>
            <a:endParaRPr lang="en-US" dirty="0"/>
          </a:p>
        </p:txBody>
      </p:sp>
    </p:spTree>
    <p:extLst>
      <p:ext uri="{BB962C8B-B14F-4D97-AF65-F5344CB8AC3E}">
        <p14:creationId xmlns:p14="http://schemas.microsoft.com/office/powerpoint/2010/main" val="31234774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असंग्रह</a:t>
            </a:r>
            <a:endParaRPr lang="en-CA"/>
          </a:p>
        </p:txBody>
      </p:sp>
      <p:sp>
        <p:nvSpPr>
          <p:cNvPr id="6349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pPr>
            <a:r>
              <a:rPr lang="hi-IN" dirty="0"/>
              <a:t>असंग्रह- निषेधात्मक भाषा; विधेयात्मक भाषा- समृद्धि</a:t>
            </a:r>
          </a:p>
          <a:p>
            <a:pPr>
              <a:lnSpc>
                <a:spcPct val="150000"/>
              </a:lnSpc>
            </a:pPr>
            <a:endParaRPr lang="hi-IN" dirty="0"/>
          </a:p>
          <a:p>
            <a:pPr>
              <a:lnSpc>
                <a:spcPct val="150000"/>
              </a:lnSpc>
            </a:pPr>
            <a:r>
              <a:rPr lang="hi-IN" dirty="0"/>
              <a:t>सदुपयोग (स्वास्थ्य</a:t>
            </a:r>
            <a:r>
              <a:rPr lang="en-US" dirty="0"/>
              <a:t>, </a:t>
            </a:r>
            <a:r>
              <a:rPr lang="hi-IN" dirty="0"/>
              <a:t>सामाजिक जिम्मेदारी) की दृष्टि से, न कि भोग</a:t>
            </a:r>
          </a:p>
          <a:p>
            <a:pPr>
              <a:lnSpc>
                <a:spcPct val="150000"/>
              </a:lnSpc>
            </a:pPr>
            <a:r>
              <a:rPr lang="hi-IN" dirty="0"/>
              <a:t>वितरण (दान/संविभाग/ऋण-अदायगी), न कि संग्रह</a:t>
            </a:r>
          </a:p>
          <a:p>
            <a:pPr>
              <a:lnSpc>
                <a:spcPct val="150000"/>
              </a:lnSpc>
            </a:pPr>
            <a:r>
              <a:rPr lang="hi-IN" dirty="0"/>
              <a:t>उत्पादन (अधिकतम नियम पूर्वक) न कि शोषण</a:t>
            </a:r>
            <a:endParaRPr lang="en-CA"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असंग्रह- जीने की एक शैली</a:t>
            </a:r>
            <a:endParaRPr lang="en-CA"/>
          </a:p>
        </p:txBody>
      </p:sp>
      <p:sp>
        <p:nvSpPr>
          <p:cNvPr id="64515"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buFont typeface="Symbol" pitchFamily="18" charset="2"/>
              <a:buNone/>
            </a:pPr>
            <a:r>
              <a:rPr lang="hi-IN" b="1" dirty="0"/>
              <a:t>क्यों?</a:t>
            </a:r>
          </a:p>
          <a:p>
            <a:pPr>
              <a:lnSpc>
                <a:spcPct val="150000"/>
              </a:lnSpc>
            </a:pPr>
            <a:r>
              <a:rPr lang="hi-IN" dirty="0"/>
              <a:t>प्राकृतिक संसाधन प्रकृति व समाज का</a:t>
            </a:r>
          </a:p>
          <a:p>
            <a:pPr>
              <a:lnSpc>
                <a:spcPct val="150000"/>
              </a:lnSpc>
            </a:pPr>
            <a:r>
              <a:rPr lang="hi-IN" dirty="0"/>
              <a:t>हमारा नियमों का ज्ञान एवं तकनीकी समाज से</a:t>
            </a:r>
          </a:p>
          <a:p>
            <a:pPr>
              <a:lnSpc>
                <a:spcPct val="150000"/>
              </a:lnSpc>
            </a:pPr>
            <a:r>
              <a:rPr lang="hi-IN" dirty="0"/>
              <a:t>हमारा </a:t>
            </a:r>
            <a:r>
              <a:rPr lang="en-CA" dirty="0"/>
              <a:t>Skill </a:t>
            </a:r>
            <a:r>
              <a:rPr lang="hi-IN" dirty="0"/>
              <a:t>भी समाज से</a:t>
            </a:r>
          </a:p>
          <a:p>
            <a:pPr marL="0" indent="0">
              <a:lnSpc>
                <a:spcPct val="150000"/>
              </a:lnSpc>
              <a:buNone/>
            </a:pPr>
            <a:endParaRPr lang="hi-IN"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C89A0-9E8A-4CDB-8567-BA4F4BF8A06D}"/>
              </a:ext>
            </a:extLst>
          </p:cNvPr>
          <p:cNvSpPr>
            <a:spLocks noGrp="1"/>
          </p:cNvSpPr>
          <p:nvPr>
            <p:ph type="title"/>
          </p:nvPr>
        </p:nvSpPr>
        <p:spPr/>
        <p:txBody>
          <a:bodyPr/>
          <a:lstStyle/>
          <a:p>
            <a:r>
              <a:rPr lang="hi-IN" dirty="0"/>
              <a:t>स्नेह एवं असंग्रह</a:t>
            </a:r>
            <a:endParaRPr lang="en-US" dirty="0"/>
          </a:p>
        </p:txBody>
      </p:sp>
      <p:sp>
        <p:nvSpPr>
          <p:cNvPr id="3" name="Text Placeholder 2">
            <a:extLst>
              <a:ext uri="{FF2B5EF4-FFF2-40B4-BE49-F238E27FC236}">
                <a16:creationId xmlns:a16="http://schemas.microsoft.com/office/drawing/2014/main" id="{4606C9A9-A969-4A40-976C-37A7937868A1}"/>
              </a:ext>
            </a:extLst>
          </p:cNvPr>
          <p:cNvSpPr>
            <a:spLocks noGrp="1"/>
          </p:cNvSpPr>
          <p:nvPr>
            <p:ph type="body" sz="quarter" idx="13"/>
          </p:nvPr>
        </p:nvSpPr>
        <p:spPr/>
        <p:txBody>
          <a:bodyPr/>
          <a:lstStyle/>
          <a:p>
            <a:r>
              <a:rPr lang="hi-IN" dirty="0"/>
              <a:t>असंग्रह/समृद्धि/सदुपयोग एवं स्नेह/सम्बंध में विरोधाभास होने पर स्नेह की वरीयता</a:t>
            </a:r>
          </a:p>
          <a:p>
            <a:endParaRPr lang="en-US" dirty="0"/>
          </a:p>
          <a:p>
            <a:endParaRPr lang="en-US" dirty="0"/>
          </a:p>
          <a:p>
            <a:r>
              <a:rPr lang="hi-IN" dirty="0"/>
              <a:t>परिवार में जीने में समस्या का कारण</a:t>
            </a:r>
          </a:p>
          <a:p>
            <a:pPr lvl="1"/>
            <a:r>
              <a:rPr lang="hi-IN" dirty="0"/>
              <a:t>भेद-पूर्ण व्यवहार</a:t>
            </a:r>
          </a:p>
          <a:p>
            <a:pPr lvl="1"/>
            <a:r>
              <a:rPr lang="hi-IN" dirty="0"/>
              <a:t>परस्पर तुलना</a:t>
            </a:r>
          </a:p>
          <a:p>
            <a:pPr lvl="1"/>
            <a:r>
              <a:rPr lang="hi-IN" dirty="0"/>
              <a:t>यश का असमान वितरण</a:t>
            </a:r>
          </a:p>
          <a:p>
            <a:pPr lvl="1"/>
            <a:r>
              <a:rPr lang="hi-IN" dirty="0"/>
              <a:t>हमारे अलग-अलग कुसंस्कार</a:t>
            </a:r>
          </a:p>
          <a:p>
            <a:pPr lvl="1"/>
            <a:endParaRPr lang="en-US" dirty="0"/>
          </a:p>
        </p:txBody>
      </p:sp>
    </p:spTree>
    <p:extLst>
      <p:ext uri="{BB962C8B-B14F-4D97-AF65-F5344CB8AC3E}">
        <p14:creationId xmlns:p14="http://schemas.microsoft.com/office/powerpoint/2010/main" val="19047108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विद्या</a:t>
            </a:r>
            <a:endParaRPr lang="en-CA"/>
          </a:p>
        </p:txBody>
      </p:sp>
      <p:sp>
        <p:nvSpPr>
          <p:cNvPr id="65539"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 typeface="Symbol" pitchFamily="18" charset="2"/>
              <a:buNone/>
            </a:pPr>
            <a:r>
              <a:rPr lang="hi-IN" b="1" dirty="0"/>
              <a:t>अध्ययन-अभ्यास क्रम में समाधान का स्वरुप (समाधान पूर्वक विचार)</a:t>
            </a:r>
          </a:p>
          <a:p>
            <a:r>
              <a:rPr lang="hi-IN" dirty="0"/>
              <a:t>सह-अस्तित्व/ परस्पर-पूरकता के अर्थ में विचार आयाम/ जीवन क्रिया</a:t>
            </a:r>
          </a:p>
          <a:p>
            <a:pPr>
              <a:buFont typeface="Symbol" pitchFamily="18" charset="2"/>
              <a:buNone/>
            </a:pPr>
            <a:r>
              <a:rPr lang="hi-IN" dirty="0"/>
              <a:t>		अस्तित्व, प्रकृति, जीवन, मानव, मानवीय आचरण की स्पष्टता</a:t>
            </a:r>
          </a:p>
          <a:p>
            <a:pPr>
              <a:buFont typeface="Symbol" pitchFamily="18" charset="2"/>
              <a:buNone/>
            </a:pPr>
            <a:r>
              <a:rPr lang="hi-IN" dirty="0"/>
              <a:t>		मानवीय परिवार, समाज, व्यवस्था, परम्परा तथा उसमें मानव (स्वयं) के 	भागीदारी की स्पष्टता</a:t>
            </a:r>
          </a:p>
          <a:p>
            <a:pPr>
              <a:buFont typeface="Symbol" pitchFamily="18" charset="2"/>
              <a:buNone/>
            </a:pPr>
            <a:r>
              <a:rPr lang="hi-IN" dirty="0"/>
              <a:t>		आज की स्थिति-परिस्थिति में स्वयं के जीने के स्वरुप की स्पष्टता</a:t>
            </a:r>
          </a:p>
          <a:p>
            <a:pPr>
              <a:buFont typeface="Symbol" pitchFamily="18" charset="2"/>
              <a:buNone/>
            </a:pPr>
            <a:endParaRPr lang="hi-IN" dirty="0"/>
          </a:p>
        </p:txBody>
      </p:sp>
    </p:spTree>
    <p:extLst>
      <p:ext uri="{BB962C8B-B14F-4D97-AF65-F5344CB8AC3E}">
        <p14:creationId xmlns:p14="http://schemas.microsoft.com/office/powerpoint/2010/main" val="35172649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अध्ययन</a:t>
            </a:r>
            <a:endParaRPr lang="en-US" dirty="0"/>
          </a:p>
        </p:txBody>
      </p:sp>
      <p:sp>
        <p:nvSpPr>
          <p:cNvPr id="3" name="Text Placeholder 2"/>
          <p:cNvSpPr>
            <a:spLocks noGrp="1"/>
          </p:cNvSpPr>
          <p:nvPr>
            <p:ph type="body" sz="quarter" idx="13"/>
          </p:nvPr>
        </p:nvSpPr>
        <p:spPr/>
        <p:txBody>
          <a:bodyPr/>
          <a:lstStyle/>
          <a:p>
            <a:r>
              <a:rPr lang="hi-IN" dirty="0"/>
              <a:t>अधिष्ठान की साक्षी में, अनुभव की रोशनी में </a:t>
            </a:r>
            <a:r>
              <a:rPr lang="hi-IN" b="1" dirty="0"/>
              <a:t>स्मरण</a:t>
            </a:r>
            <a:r>
              <a:rPr lang="hi-IN" dirty="0"/>
              <a:t> पूर्वक की गयी </a:t>
            </a:r>
            <a:r>
              <a:rPr lang="hi-IN" b="1" dirty="0"/>
              <a:t>क्रिया-प्रक्रिया</a:t>
            </a:r>
            <a:endParaRPr lang="en-US" b="1"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विद्या की मूलभूत बातें</a:t>
            </a:r>
            <a:endParaRPr lang="en-US" dirty="0"/>
          </a:p>
        </p:txBody>
      </p:sp>
      <p:sp>
        <p:nvSpPr>
          <p:cNvPr id="3" name="Text Placeholder 2"/>
          <p:cNvSpPr>
            <a:spLocks noGrp="1"/>
          </p:cNvSpPr>
          <p:nvPr>
            <p:ph type="body" sz="quarter" idx="13"/>
          </p:nvPr>
        </p:nvSpPr>
        <p:spPr/>
        <p:txBody>
          <a:bodyPr/>
          <a:lstStyle/>
          <a:p>
            <a:r>
              <a:rPr lang="hi-IN" dirty="0"/>
              <a:t>अस्तित्व = </a:t>
            </a:r>
            <a:r>
              <a:rPr lang="hi-IN" b="1" dirty="0"/>
              <a:t>सह-अस्तित्व</a:t>
            </a:r>
            <a:r>
              <a:rPr lang="hi-IN" dirty="0"/>
              <a:t> = 	व्यापक   में संपृक्त   प्रकृति</a:t>
            </a:r>
          </a:p>
          <a:p>
            <a:pPr>
              <a:buNone/>
            </a:pPr>
            <a:r>
              <a:rPr lang="hi-IN" dirty="0"/>
              <a:t>							जड़	चैतन्य</a:t>
            </a:r>
          </a:p>
          <a:p>
            <a:pPr>
              <a:buNone/>
            </a:pPr>
            <a:r>
              <a:rPr lang="hi-IN" dirty="0"/>
              <a:t>							शरीर	जीवन</a:t>
            </a:r>
          </a:p>
          <a:p>
            <a:pPr>
              <a:buNone/>
            </a:pPr>
            <a:r>
              <a:rPr lang="hi-IN" dirty="0"/>
              <a:t>							समृद्धि	ज्ञान, समाधान, जागृति</a:t>
            </a:r>
          </a:p>
          <a:p>
            <a:pPr>
              <a:buNone/>
            </a:pPr>
            <a:r>
              <a:rPr lang="hi-IN" dirty="0"/>
              <a:t>							साधन	साध्य</a:t>
            </a:r>
          </a:p>
          <a:p>
            <a:pPr>
              <a:buNone/>
            </a:pPr>
            <a:r>
              <a:rPr lang="hi-IN" dirty="0"/>
              <a:t>					</a:t>
            </a:r>
            <a:r>
              <a:rPr lang="hi-IN" b="1" dirty="0"/>
              <a:t>नित्यत्व</a:t>
            </a:r>
            <a:r>
              <a:rPr lang="hi-IN" dirty="0"/>
              <a:t>		</a:t>
            </a:r>
            <a:r>
              <a:rPr lang="hi-IN" b="1" dirty="0"/>
              <a:t>नश्वरत्व	 अमरत्व</a:t>
            </a:r>
          </a:p>
          <a:p>
            <a:endParaRPr lang="hi-IN" dirty="0"/>
          </a:p>
          <a:p>
            <a:r>
              <a:rPr lang="hi-IN" dirty="0"/>
              <a:t>व्यवहार-कार्य के नियम</a:t>
            </a:r>
          </a:p>
          <a:p>
            <a:pPr>
              <a:buNone/>
            </a:pPr>
            <a:r>
              <a:rPr lang="hi-IN" dirty="0"/>
              <a:t>				</a:t>
            </a:r>
            <a:r>
              <a:rPr lang="hi-IN" b="1" dirty="0"/>
              <a:t>नियम, न्याय, </a:t>
            </a:r>
            <a:r>
              <a:rPr lang="hi-IN" dirty="0"/>
              <a:t>धर्म, सत्य पूर्वक जीने का स्वरूप</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3554" name="Group 122"/>
          <p:cNvGrpSpPr>
            <a:grpSpLocks noChangeAspect="1"/>
          </p:cNvGrpSpPr>
          <p:nvPr/>
        </p:nvGrpSpPr>
        <p:grpSpPr bwMode="auto">
          <a:xfrm>
            <a:off x="674684" y="-152400"/>
            <a:ext cx="7553621" cy="7188200"/>
            <a:chOff x="523" y="1077"/>
            <a:chExt cx="11896" cy="11319"/>
          </a:xfrm>
        </p:grpSpPr>
        <p:sp>
          <p:nvSpPr>
            <p:cNvPr id="23574" name="AutoShape 194"/>
            <p:cNvSpPr>
              <a:spLocks noChangeAspect="1" noChangeArrowheads="1" noTextEdit="1"/>
            </p:cNvSpPr>
            <p:nvPr/>
          </p:nvSpPr>
          <p:spPr bwMode="auto">
            <a:xfrm>
              <a:off x="540" y="1077"/>
              <a:ext cx="11016" cy="1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p>
          </p:txBody>
        </p:sp>
        <p:sp>
          <p:nvSpPr>
            <p:cNvPr id="23576" name="Text Box 192"/>
            <p:cNvSpPr txBox="1">
              <a:spLocks noChangeArrowheads="1"/>
            </p:cNvSpPr>
            <p:nvPr/>
          </p:nvSpPr>
          <p:spPr bwMode="auto">
            <a:xfrm>
              <a:off x="8133" y="6822"/>
              <a:ext cx="540" cy="534"/>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dirty="0">
                  <a:ea typeface="Times New Roman" panose="02020603050405020304" pitchFamily="18" charset="0"/>
                  <a:cs typeface="Arial" panose="020B0604020202020204" pitchFamily="34" charset="0"/>
                </a:rPr>
                <a:t>+</a:t>
              </a:r>
              <a:endParaRPr lang="en-US" altLang="en-US" dirty="0">
                <a:ea typeface="Times New Roman" panose="02020603050405020304" pitchFamily="18" charset="0"/>
                <a:cs typeface="Arial" panose="020B0604020202020204" pitchFamily="34" charset="0"/>
              </a:endParaRPr>
            </a:p>
          </p:txBody>
        </p:sp>
        <p:grpSp>
          <p:nvGrpSpPr>
            <p:cNvPr id="23577" name="Group 186"/>
            <p:cNvGrpSpPr>
              <a:grpSpLocks/>
            </p:cNvGrpSpPr>
            <p:nvPr/>
          </p:nvGrpSpPr>
          <p:grpSpPr bwMode="auto">
            <a:xfrm>
              <a:off x="7686" y="2725"/>
              <a:ext cx="3600" cy="1980"/>
              <a:chOff x="7380" y="2697"/>
              <a:chExt cx="3600" cy="1980"/>
            </a:xfrm>
          </p:grpSpPr>
          <p:sp>
            <p:nvSpPr>
              <p:cNvPr id="23635" name="Text Box 191"/>
              <p:cNvSpPr txBox="1">
                <a:spLocks noChangeArrowheads="1"/>
              </p:cNvSpPr>
              <p:nvPr/>
            </p:nvSpPr>
            <p:spPr bwMode="auto">
              <a:xfrm>
                <a:off x="7380" y="2697"/>
                <a:ext cx="2182" cy="512"/>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b="1" dirty="0" err="1">
                    <a:latin typeface="Kruti Dev 010" pitchFamily="2" charset="0"/>
                    <a:ea typeface="Times New Roman" pitchFamily="18" charset="0"/>
                    <a:cs typeface="Arial" pitchFamily="34" charset="0"/>
                  </a:rPr>
                  <a:t>vLkhe</a:t>
                </a:r>
                <a:r>
                  <a:rPr lang="en-US" altLang="en-US" sz="1400" b="1" dirty="0">
                    <a:latin typeface="Kruti Dev 010" pitchFamily="2" charset="0"/>
                    <a:ea typeface="Times New Roman" pitchFamily="18" charset="0"/>
                    <a:cs typeface="Arial" pitchFamily="34" charset="0"/>
                  </a:rPr>
                  <a:t> ¼¾ O;kid½</a:t>
                </a:r>
                <a:endParaRPr lang="en-US" altLang="en-US" sz="1400" dirty="0">
                  <a:ea typeface="Times New Roman" pitchFamily="18" charset="0"/>
                  <a:cs typeface="Arial" pitchFamily="34" charset="0"/>
                </a:endParaRPr>
              </a:p>
            </p:txBody>
          </p:sp>
          <p:sp>
            <p:nvSpPr>
              <p:cNvPr id="23636" name="Text Box 190"/>
              <p:cNvSpPr txBox="1">
                <a:spLocks noChangeArrowheads="1"/>
              </p:cNvSpPr>
              <p:nvPr/>
            </p:nvSpPr>
            <p:spPr bwMode="auto">
              <a:xfrm>
                <a:off x="7380" y="3415"/>
                <a:ext cx="3600" cy="542"/>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dirty="0" err="1">
                    <a:latin typeface="Kruti Dev 010" pitchFamily="2" charset="0"/>
                    <a:ea typeface="Times New Roman" panose="02020603050405020304" pitchFamily="18" charset="0"/>
                    <a:cs typeface="Arial" panose="020B0604020202020204" pitchFamily="34" charset="0"/>
                  </a:rPr>
                  <a:t>fu;a</a:t>
                </a:r>
                <a:r>
                  <a:rPr lang="en-US" altLang="en-US" sz="1400" b="1" dirty="0">
                    <a:latin typeface="Kruti Dev 010" pitchFamily="2" charset="0"/>
                    <a:ea typeface="Times New Roman" panose="02020603050405020304" pitchFamily="18" charset="0"/>
                    <a:cs typeface="Arial" panose="020B0604020202020204" pitchFamily="34" charset="0"/>
                  </a:rPr>
                  <a:t>=.k </a:t>
                </a:r>
                <a:r>
                  <a:rPr lang="en-US" altLang="en-US" sz="1400" b="1" dirty="0" err="1">
                    <a:latin typeface="Kruti Dev 010" pitchFamily="2" charset="0"/>
                    <a:ea typeface="Times New Roman" panose="02020603050405020304" pitchFamily="18" charset="0"/>
                    <a:cs typeface="Arial" panose="020B0604020202020204" pitchFamily="34" charset="0"/>
                  </a:rPr>
                  <a:t>miyC</a:t>
                </a:r>
                <a:r>
                  <a:rPr lang="en-US" altLang="en-US" sz="1400" b="1" dirty="0">
                    <a:latin typeface="Kruti Dev 010" pitchFamily="2" charset="0"/>
                    <a:ea typeface="Times New Roman" panose="02020603050405020304" pitchFamily="18" charset="0"/>
                    <a:cs typeface="Arial" panose="020B0604020202020204" pitchFamily="34" charset="0"/>
                  </a:rPr>
                  <a:t>/k</a:t>
                </a:r>
                <a:endParaRPr lang="en-US" altLang="en-US" sz="3200" dirty="0">
                  <a:ea typeface="Times New Roman" panose="02020603050405020304" pitchFamily="18" charset="0"/>
                  <a:cs typeface="Arial" panose="020B0604020202020204" pitchFamily="34" charset="0"/>
                </a:endParaRPr>
              </a:p>
            </p:txBody>
          </p:sp>
          <p:sp>
            <p:nvSpPr>
              <p:cNvPr id="23637" name="Text Box 189"/>
              <p:cNvSpPr txBox="1">
                <a:spLocks noChangeArrowheads="1"/>
              </p:cNvSpPr>
              <p:nvPr/>
            </p:nvSpPr>
            <p:spPr bwMode="auto">
              <a:xfrm>
                <a:off x="7380" y="3057"/>
                <a:ext cx="2182" cy="422"/>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b="1" dirty="0" err="1">
                    <a:latin typeface="Kruti Dev 010" pitchFamily="2" charset="0"/>
                    <a:ea typeface="Times New Roman" pitchFamily="18" charset="0"/>
                    <a:cs typeface="Arial" pitchFamily="34" charset="0"/>
                  </a:rPr>
                  <a:t>fØ;k”kwU</a:t>
                </a:r>
                <a:r>
                  <a:rPr lang="en-US" altLang="en-US" sz="1400" b="1" dirty="0">
                    <a:latin typeface="Kruti Dev 010" pitchFamily="2" charset="0"/>
                    <a:ea typeface="Times New Roman" pitchFamily="18" charset="0"/>
                    <a:cs typeface="Arial" pitchFamily="34" charset="0"/>
                  </a:rPr>
                  <a:t>; ¼¾ ”kwU;½</a:t>
                </a:r>
                <a:endParaRPr lang="en-US" altLang="en-US" sz="1400" dirty="0">
                  <a:ea typeface="Times New Roman" pitchFamily="18" charset="0"/>
                  <a:cs typeface="Arial" pitchFamily="34" charset="0"/>
                </a:endParaRPr>
              </a:p>
            </p:txBody>
          </p:sp>
          <p:sp>
            <p:nvSpPr>
              <p:cNvPr id="23638" name="Text Box 188"/>
              <p:cNvSpPr txBox="1">
                <a:spLocks noChangeArrowheads="1"/>
              </p:cNvSpPr>
              <p:nvPr/>
            </p:nvSpPr>
            <p:spPr bwMode="auto">
              <a:xfrm>
                <a:off x="7380" y="3775"/>
                <a:ext cx="2700" cy="542"/>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a:latin typeface="Kruti Dev 010" pitchFamily="2" charset="0"/>
                    <a:ea typeface="Times New Roman" panose="02020603050405020304" pitchFamily="18" charset="0"/>
                    <a:cs typeface="Arial" panose="020B0604020202020204" pitchFamily="34" charset="0"/>
                  </a:rPr>
                  <a:t>lkE; ÅtkZ</a:t>
                </a:r>
                <a:endParaRPr lang="en-US" altLang="en-US" sz="3200">
                  <a:ea typeface="Times New Roman" panose="02020603050405020304" pitchFamily="18" charset="0"/>
                  <a:cs typeface="Arial" panose="020B0604020202020204" pitchFamily="34" charset="0"/>
                </a:endParaRPr>
              </a:p>
            </p:txBody>
          </p:sp>
          <p:sp>
            <p:nvSpPr>
              <p:cNvPr id="23639" name="Text Box 187"/>
              <p:cNvSpPr txBox="1">
                <a:spLocks noChangeArrowheads="1"/>
              </p:cNvSpPr>
              <p:nvPr/>
            </p:nvSpPr>
            <p:spPr bwMode="auto">
              <a:xfrm>
                <a:off x="7380" y="4136"/>
                <a:ext cx="1800" cy="541"/>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a:latin typeface="Kruti Dev 010" pitchFamily="2" charset="0"/>
                    <a:ea typeface="Times New Roman" panose="02020603050405020304" pitchFamily="18" charset="0"/>
                    <a:cs typeface="Arial" panose="020B0604020202020204" pitchFamily="34" charset="0"/>
                  </a:rPr>
                  <a:t>ikjn”khZ</a:t>
                </a:r>
                <a:endParaRPr lang="en-US" altLang="en-US" sz="3200">
                  <a:ea typeface="Times New Roman" panose="02020603050405020304" pitchFamily="18" charset="0"/>
                  <a:cs typeface="Arial" panose="020B0604020202020204" pitchFamily="34" charset="0"/>
                </a:endParaRPr>
              </a:p>
            </p:txBody>
          </p:sp>
        </p:grpSp>
        <p:sp>
          <p:nvSpPr>
            <p:cNvPr id="23578" name="Rectangle 185"/>
            <p:cNvSpPr>
              <a:spLocks noChangeArrowheads="1"/>
            </p:cNvSpPr>
            <p:nvPr/>
          </p:nvSpPr>
          <p:spPr bwMode="auto">
            <a:xfrm>
              <a:off x="4614" y="6840"/>
              <a:ext cx="1800" cy="54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izk.k</a:t>
              </a:r>
              <a:r>
                <a:rPr lang="en-US" altLang="en-US" sz="1600" b="1" dirty="0">
                  <a:solidFill>
                    <a:schemeClr val="bg1"/>
                  </a:solidFill>
                  <a:latin typeface="Kruti Dev 010" pitchFamily="2" charset="0"/>
                  <a:ea typeface="Times New Roman" panose="02020603050405020304" pitchFamily="18" charset="0"/>
                  <a:cs typeface="Arial" panose="020B0604020202020204" pitchFamily="34" charset="0"/>
                </a:rPr>
                <a:t> </a:t>
              </a:r>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voLFkk</a:t>
              </a:r>
              <a:endParaRPr lang="en-US" altLang="en-US" sz="2400" dirty="0">
                <a:solidFill>
                  <a:schemeClr val="bg1"/>
                </a:solidFill>
                <a:ea typeface="Times New Roman" panose="02020603050405020304" pitchFamily="18" charset="0"/>
                <a:cs typeface="Arial" panose="020B0604020202020204" pitchFamily="34" charset="0"/>
              </a:endParaRPr>
            </a:p>
          </p:txBody>
        </p:sp>
        <p:sp>
          <p:nvSpPr>
            <p:cNvPr id="23634" name="Text Box 183"/>
            <p:cNvSpPr txBox="1">
              <a:spLocks noChangeArrowheads="1"/>
            </p:cNvSpPr>
            <p:nvPr/>
          </p:nvSpPr>
          <p:spPr bwMode="auto">
            <a:xfrm>
              <a:off x="2425" y="5937"/>
              <a:ext cx="2880" cy="540"/>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dirty="0" err="1">
                  <a:latin typeface="Kruti Dev 010" pitchFamily="2" charset="0"/>
                  <a:ea typeface="Times New Roman" panose="02020603050405020304" pitchFamily="18" charset="0"/>
                  <a:cs typeface="Arial" panose="020B0604020202020204" pitchFamily="34" charset="0"/>
                </a:rPr>
                <a:t>igpkuuk</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fuokZg</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djuk</a:t>
              </a:r>
              <a:endParaRPr lang="en-US" altLang="en-US" sz="3200" dirty="0">
                <a:ea typeface="Times New Roman" panose="02020603050405020304" pitchFamily="18" charset="0"/>
                <a:cs typeface="Arial" panose="020B0604020202020204" pitchFamily="34" charset="0"/>
              </a:endParaRPr>
            </a:p>
          </p:txBody>
        </p:sp>
        <p:sp>
          <p:nvSpPr>
            <p:cNvPr id="23632" name="Text Box 180"/>
            <p:cNvSpPr txBox="1">
              <a:spLocks noChangeArrowheads="1"/>
            </p:cNvSpPr>
            <p:nvPr/>
          </p:nvSpPr>
          <p:spPr bwMode="auto">
            <a:xfrm>
              <a:off x="7776" y="5875"/>
              <a:ext cx="3060" cy="722"/>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dirty="0" err="1">
                  <a:latin typeface="Kruti Dev 010" pitchFamily="2" charset="0"/>
                  <a:ea typeface="Times New Roman" panose="02020603050405020304" pitchFamily="18" charset="0"/>
                  <a:cs typeface="Arial" panose="020B0604020202020204" pitchFamily="34" charset="0"/>
                </a:rPr>
                <a:t>tkuuk</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ekuuk</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igpkuuk</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fuokZg</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djuk</a:t>
              </a:r>
              <a:endParaRPr lang="en-US" altLang="en-US" sz="1400" dirty="0">
                <a:ea typeface="Times New Roman" panose="02020603050405020304" pitchFamily="18" charset="0"/>
                <a:cs typeface="Arial" panose="020B0604020202020204" pitchFamily="34" charset="0"/>
              </a:endParaRPr>
            </a:p>
          </p:txBody>
        </p:sp>
        <p:sp>
          <p:nvSpPr>
            <p:cNvPr id="23581" name="Rectangle 178"/>
            <p:cNvSpPr>
              <a:spLocks noChangeArrowheads="1"/>
            </p:cNvSpPr>
            <p:nvPr/>
          </p:nvSpPr>
          <p:spPr bwMode="auto">
            <a:xfrm>
              <a:off x="5955" y="4857"/>
              <a:ext cx="4917" cy="543"/>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err="1">
                  <a:latin typeface="Kruti Dev 010" pitchFamily="2" charset="0"/>
                  <a:ea typeface="Times New Roman" pitchFamily="18" charset="0"/>
                  <a:cs typeface="Arial" pitchFamily="34" charset="0"/>
                </a:rPr>
                <a:t>pSrU</a:t>
              </a:r>
              <a:r>
                <a:rPr lang="en-US" altLang="en-US" b="1" dirty="0">
                  <a:latin typeface="Kruti Dev 010" pitchFamily="2" charset="0"/>
                  <a:ea typeface="Times New Roman" pitchFamily="18" charset="0"/>
                  <a:cs typeface="Arial" pitchFamily="34" charset="0"/>
                </a:rPr>
                <a:t>;</a:t>
              </a:r>
              <a:r>
                <a:rPr lang="hi-IN" altLang="en-US" b="1" dirty="0">
                  <a:latin typeface="Kruti Dev 010" pitchFamily="2" charset="0"/>
                  <a:ea typeface="Times New Roman" pitchFamily="18" charset="0"/>
                  <a:cs typeface="Arial" pitchFamily="34" charset="0"/>
                </a:rPr>
                <a:t> </a:t>
              </a:r>
              <a:r>
                <a:rPr lang="hi-IN" altLang="en-US" sz="1600" dirty="0">
                  <a:latin typeface="Kruti Dev 010" pitchFamily="2" charset="0"/>
                  <a:ea typeface="Times New Roman" pitchFamily="18" charset="0"/>
                  <a:cs typeface="Arial" pitchFamily="34" charset="0"/>
                </a:rPr>
                <a:t>  </a:t>
              </a:r>
              <a:r>
                <a:rPr lang="hi-IN" altLang="en-US" sz="1600" dirty="0">
                  <a:solidFill>
                    <a:srgbClr val="1E00AA"/>
                  </a:solidFill>
                  <a:latin typeface="Kruti Dev 010" pitchFamily="2" charset="0"/>
                  <a:ea typeface="Times New Roman" pitchFamily="18" charset="0"/>
                  <a:cs typeface="Arial" pitchFamily="34" charset="0"/>
                </a:rPr>
                <a:t>न्याय व्यवहार</a:t>
              </a:r>
              <a:r>
                <a:rPr lang="hi-IN" altLang="en-US" sz="1600" dirty="0">
                  <a:solidFill>
                    <a:srgbClr val="002060"/>
                  </a:solidFill>
                  <a:latin typeface="Kruti Dev 010" pitchFamily="2" charset="0"/>
                  <a:ea typeface="Times New Roman" pitchFamily="18" charset="0"/>
                  <a:cs typeface="Arial" pitchFamily="34" charset="0"/>
                </a:rPr>
                <a:t>     </a:t>
              </a:r>
              <a:r>
                <a:rPr lang="hi-IN" altLang="en-US" sz="1600" dirty="0">
                  <a:latin typeface="Kruti Dev 010" pitchFamily="2" charset="0"/>
                  <a:ea typeface="Times New Roman" pitchFamily="18" charset="0"/>
                  <a:cs typeface="Arial" pitchFamily="34" charset="0"/>
                </a:rPr>
                <a:t>विकास</a:t>
              </a:r>
              <a:endParaRPr lang="en-US" altLang="en-US" sz="1600" dirty="0">
                <a:ea typeface="Times New Roman" pitchFamily="18" charset="0"/>
                <a:cs typeface="Arial" pitchFamily="34" charset="0"/>
              </a:endParaRPr>
            </a:p>
          </p:txBody>
        </p:sp>
        <p:sp>
          <p:nvSpPr>
            <p:cNvPr id="23582" name="Line 177"/>
            <p:cNvSpPr>
              <a:spLocks noChangeShapeType="1"/>
            </p:cNvSpPr>
            <p:nvPr/>
          </p:nvSpPr>
          <p:spPr bwMode="auto">
            <a:xfrm>
              <a:off x="8583" y="4677"/>
              <a:ext cx="2" cy="17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83" name="Line 176"/>
            <p:cNvSpPr>
              <a:spLocks noChangeShapeType="1"/>
            </p:cNvSpPr>
            <p:nvPr/>
          </p:nvSpPr>
          <p:spPr bwMode="auto">
            <a:xfrm>
              <a:off x="2340" y="4681"/>
              <a:ext cx="2" cy="17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84" name="Line 175"/>
            <p:cNvSpPr>
              <a:spLocks noChangeShapeType="1"/>
            </p:cNvSpPr>
            <p:nvPr/>
          </p:nvSpPr>
          <p:spPr bwMode="auto">
            <a:xfrm>
              <a:off x="5523" y="6480"/>
              <a:ext cx="2"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85" name="Line 174"/>
            <p:cNvSpPr>
              <a:spLocks noChangeShapeType="1"/>
            </p:cNvSpPr>
            <p:nvPr/>
          </p:nvSpPr>
          <p:spPr bwMode="auto">
            <a:xfrm>
              <a:off x="2740" y="10234"/>
              <a:ext cx="1" cy="20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87" name="Line 172"/>
            <p:cNvSpPr>
              <a:spLocks noChangeShapeType="1"/>
            </p:cNvSpPr>
            <p:nvPr/>
          </p:nvSpPr>
          <p:spPr bwMode="auto">
            <a:xfrm>
              <a:off x="3420" y="2697"/>
              <a:ext cx="2" cy="198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88" name="Line 171"/>
            <p:cNvSpPr>
              <a:spLocks noChangeShapeType="1"/>
            </p:cNvSpPr>
            <p:nvPr/>
          </p:nvSpPr>
          <p:spPr bwMode="auto">
            <a:xfrm>
              <a:off x="3400" y="1941"/>
              <a:ext cx="2" cy="21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89" name="Rectangle 170"/>
            <p:cNvSpPr>
              <a:spLocks noChangeArrowheads="1"/>
            </p:cNvSpPr>
            <p:nvPr/>
          </p:nvSpPr>
          <p:spPr bwMode="auto">
            <a:xfrm>
              <a:off x="6513" y="2218"/>
              <a:ext cx="3355" cy="559"/>
            </a:xfrm>
            <a:prstGeom prst="rect">
              <a:avLst/>
            </a:prstGeom>
            <a:solidFill>
              <a:srgbClr val="FFFFFF"/>
            </a:solidFill>
            <a:ln w="9525">
              <a:solidFill>
                <a:srgbClr val="000000"/>
              </a:solidFill>
              <a:miter lim="800000"/>
              <a:headEnd/>
              <a:tailEnd/>
            </a:ln>
          </p:spPr>
          <p:txBody>
            <a:bodyPr/>
            <a:lstStyle/>
            <a:p>
              <a:pPr algn="ctr" eaLnBrk="1" hangingPunct="1"/>
              <a:r>
                <a:rPr lang="en-US" altLang="en-US" sz="2000" b="1" dirty="0">
                  <a:latin typeface="Kruti Dev 010" pitchFamily="2" charset="0"/>
                  <a:ea typeface="Times New Roman" panose="02020603050405020304" pitchFamily="18" charset="0"/>
                  <a:cs typeface="Arial" panose="020B0604020202020204" pitchFamily="34" charset="0"/>
                </a:rPr>
                <a:t>“</a:t>
              </a:r>
              <a:r>
                <a:rPr lang="en-US" altLang="en-US" sz="2000" b="1" dirty="0" err="1">
                  <a:latin typeface="Kruti Dev 010" pitchFamily="2" charset="0"/>
                  <a:ea typeface="Times New Roman" panose="02020603050405020304" pitchFamily="18" charset="0"/>
                  <a:cs typeface="Arial" panose="020B0604020202020204" pitchFamily="34" charset="0"/>
                </a:rPr>
                <a:t>kwU</a:t>
              </a:r>
              <a:r>
                <a:rPr lang="en-US" altLang="en-US" sz="2000" b="1" dirty="0">
                  <a:latin typeface="Kruti Dev 010" pitchFamily="2" charset="0"/>
                  <a:ea typeface="Times New Roman" panose="02020603050405020304" pitchFamily="18" charset="0"/>
                  <a:cs typeface="Arial" panose="020B0604020202020204" pitchFamily="34" charset="0"/>
                </a:rPr>
                <a:t>; ¼O;kid½</a:t>
              </a:r>
            </a:p>
          </p:txBody>
        </p:sp>
        <p:sp>
          <p:nvSpPr>
            <p:cNvPr id="23590" name="Rectangle 169"/>
            <p:cNvSpPr>
              <a:spLocks noChangeArrowheads="1"/>
            </p:cNvSpPr>
            <p:nvPr/>
          </p:nvSpPr>
          <p:spPr bwMode="auto">
            <a:xfrm>
              <a:off x="1080" y="4860"/>
              <a:ext cx="4118" cy="611"/>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err="1">
                  <a:latin typeface="Kruti Dev 010" pitchFamily="2" charset="0"/>
                  <a:ea typeface="Times New Roman" pitchFamily="18" charset="0"/>
                  <a:cs typeface="Arial" pitchFamily="34" charset="0"/>
                </a:rPr>
                <a:t>tM</a:t>
              </a:r>
              <a:r>
                <a:rPr lang="hi-IN" altLang="en-US" sz="2000" b="1" dirty="0">
                  <a:solidFill>
                    <a:srgbClr val="002060"/>
                  </a:solidFill>
                  <a:latin typeface="Kruti Dev 010" pitchFamily="2" charset="0"/>
                  <a:ea typeface="Times New Roman" pitchFamily="18" charset="0"/>
                  <a:cs typeface="Arial" pitchFamily="34" charset="0"/>
                </a:rPr>
                <a:t> </a:t>
              </a:r>
              <a:r>
                <a:rPr lang="hi-IN" altLang="en-US" sz="1600" b="1" dirty="0">
                  <a:solidFill>
                    <a:srgbClr val="002060"/>
                  </a:solidFill>
                  <a:latin typeface="Kruti Dev 010" pitchFamily="2" charset="0"/>
                  <a:ea typeface="Times New Roman" pitchFamily="18" charset="0"/>
                  <a:cs typeface="Arial" pitchFamily="34" charset="0"/>
                </a:rPr>
                <a:t>  </a:t>
              </a:r>
              <a:r>
                <a:rPr lang="hi-IN" altLang="en-US" sz="1600" dirty="0">
                  <a:solidFill>
                    <a:srgbClr val="1E00AA"/>
                  </a:solidFill>
                  <a:latin typeface="Kruti Dev 010" pitchFamily="2" charset="0"/>
                  <a:ea typeface="Times New Roman" pitchFamily="18" charset="0"/>
                  <a:cs typeface="Arial" pitchFamily="34" charset="0"/>
                </a:rPr>
                <a:t>नियम कार्य   </a:t>
              </a:r>
              <a:r>
                <a:rPr lang="hi-IN" altLang="en-US" sz="1600" dirty="0">
                  <a:latin typeface="Kruti Dev 010" pitchFamily="2" charset="0"/>
                  <a:ea typeface="Times New Roman" pitchFamily="18" charset="0"/>
                  <a:cs typeface="Arial" pitchFamily="34" charset="0"/>
                </a:rPr>
                <a:t>विकासक्रम</a:t>
              </a:r>
              <a:endParaRPr lang="en-US" altLang="en-US" sz="1600" dirty="0">
                <a:ea typeface="Times New Roman" pitchFamily="18" charset="0"/>
                <a:cs typeface="Arial" pitchFamily="34" charset="0"/>
              </a:endParaRPr>
            </a:p>
          </p:txBody>
        </p:sp>
        <p:sp>
          <p:nvSpPr>
            <p:cNvPr id="23591" name="Line 168"/>
            <p:cNvSpPr>
              <a:spLocks noChangeShapeType="1"/>
            </p:cNvSpPr>
            <p:nvPr/>
          </p:nvSpPr>
          <p:spPr bwMode="auto">
            <a:xfrm>
              <a:off x="2340" y="5399"/>
              <a:ext cx="2" cy="108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92" name="Rectangle 167"/>
            <p:cNvSpPr>
              <a:spLocks noChangeArrowheads="1"/>
            </p:cNvSpPr>
            <p:nvPr/>
          </p:nvSpPr>
          <p:spPr bwMode="auto">
            <a:xfrm>
              <a:off x="966" y="6840"/>
              <a:ext cx="2020" cy="54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inkFkZ</a:t>
              </a:r>
              <a:r>
                <a:rPr lang="en-US" altLang="en-US" sz="1600" b="1" dirty="0">
                  <a:solidFill>
                    <a:schemeClr val="bg1"/>
                  </a:solidFill>
                  <a:latin typeface="Kruti Dev 010" pitchFamily="2" charset="0"/>
                  <a:ea typeface="Times New Roman" panose="02020603050405020304" pitchFamily="18" charset="0"/>
                  <a:cs typeface="Arial" panose="020B0604020202020204" pitchFamily="34" charset="0"/>
                </a:rPr>
                <a:t> </a:t>
              </a:r>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voLFkk</a:t>
              </a:r>
              <a:endParaRPr lang="en-US" altLang="en-US" sz="2400" dirty="0">
                <a:solidFill>
                  <a:schemeClr val="bg1"/>
                </a:solidFill>
                <a:latin typeface="Kruti Dev 010" pitchFamily="2" charset="0"/>
                <a:ea typeface="Times New Roman" panose="02020603050405020304" pitchFamily="18" charset="0"/>
                <a:cs typeface="Arial" panose="020B0604020202020204" pitchFamily="34" charset="0"/>
              </a:endParaRPr>
            </a:p>
          </p:txBody>
        </p:sp>
        <p:sp>
          <p:nvSpPr>
            <p:cNvPr id="23593" name="Line 166"/>
            <p:cNvSpPr>
              <a:spLocks noChangeShapeType="1"/>
            </p:cNvSpPr>
            <p:nvPr/>
          </p:nvSpPr>
          <p:spPr bwMode="auto">
            <a:xfrm>
              <a:off x="1981" y="6482"/>
              <a:ext cx="3544"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3594" name="Line 165"/>
            <p:cNvSpPr>
              <a:spLocks noChangeShapeType="1"/>
            </p:cNvSpPr>
            <p:nvPr/>
          </p:nvSpPr>
          <p:spPr bwMode="auto">
            <a:xfrm>
              <a:off x="1980" y="6480"/>
              <a:ext cx="2"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95" name="Line 164"/>
            <p:cNvSpPr>
              <a:spLocks noChangeShapeType="1"/>
            </p:cNvSpPr>
            <p:nvPr/>
          </p:nvSpPr>
          <p:spPr bwMode="auto">
            <a:xfrm>
              <a:off x="1980" y="7381"/>
              <a:ext cx="2" cy="35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96" name="Rectangle 163"/>
            <p:cNvSpPr>
              <a:spLocks noChangeArrowheads="1"/>
            </p:cNvSpPr>
            <p:nvPr/>
          </p:nvSpPr>
          <p:spPr bwMode="auto">
            <a:xfrm>
              <a:off x="1080" y="8516"/>
              <a:ext cx="1958" cy="625"/>
            </a:xfrm>
            <a:prstGeom prst="rect">
              <a:avLst/>
            </a:prstGeom>
            <a:solidFill>
              <a:srgbClr val="FFFFFF"/>
            </a:solidFill>
            <a:ln w="9525">
              <a:solidFill>
                <a:srgbClr val="000000"/>
              </a:solidFill>
              <a:miter lim="800000"/>
              <a:headEnd/>
              <a:tailEnd/>
            </a:ln>
          </p:spPr>
          <p:txBody>
            <a:bodyPr/>
            <a:lstStyle/>
            <a:p>
              <a:pPr algn="ctr" eaLnBrk="1" hangingPunct="1"/>
              <a:r>
                <a:rPr lang="en-US" altLang="en-US" sz="2000" b="1" dirty="0" err="1">
                  <a:latin typeface="Kruti Dev 010" pitchFamily="2" charset="0"/>
                  <a:ea typeface="Times New Roman" panose="02020603050405020304" pitchFamily="18" charset="0"/>
                  <a:cs typeface="Arial" panose="020B0604020202020204" pitchFamily="34" charset="0"/>
                </a:rPr>
                <a:t>v.kq</a:t>
              </a:r>
              <a:endParaRPr lang="en-US" altLang="en-US" sz="2000" b="1" dirty="0">
                <a:latin typeface="Kruti Dev 010" pitchFamily="2" charset="0"/>
                <a:ea typeface="Times New Roman" panose="02020603050405020304" pitchFamily="18" charset="0"/>
                <a:cs typeface="Arial" panose="020B0604020202020204" pitchFamily="34" charset="0"/>
              </a:endParaRPr>
            </a:p>
          </p:txBody>
        </p:sp>
        <p:sp>
          <p:nvSpPr>
            <p:cNvPr id="23597" name="Rectangle 162"/>
            <p:cNvSpPr>
              <a:spLocks noChangeArrowheads="1"/>
            </p:cNvSpPr>
            <p:nvPr/>
          </p:nvSpPr>
          <p:spPr bwMode="auto">
            <a:xfrm>
              <a:off x="523" y="7676"/>
              <a:ext cx="2898" cy="624"/>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b="1" dirty="0" err="1">
                  <a:latin typeface="Kruti Dev 010" pitchFamily="2" charset="0"/>
                  <a:ea typeface="Times New Roman" pitchFamily="18" charset="0"/>
                  <a:cs typeface="Arial" pitchFamily="34" charset="0"/>
                </a:rPr>
                <a:t>ijek.kq</a:t>
              </a:r>
              <a:r>
                <a:rPr lang="hi-IN" altLang="en-US" sz="2400" b="1" dirty="0">
                  <a:latin typeface="Kruti Dev 010" pitchFamily="2" charset="0"/>
                  <a:ea typeface="Times New Roman" pitchFamily="18" charset="0"/>
                  <a:cs typeface="Arial" pitchFamily="34" charset="0"/>
                </a:rPr>
                <a:t> </a:t>
              </a:r>
              <a:r>
                <a:rPr lang="en-US" altLang="en-US" sz="2000" b="1" dirty="0">
                  <a:latin typeface="Kruti Dev 010" pitchFamily="2" charset="0"/>
                  <a:ea typeface="Times New Roman" pitchFamily="18" charset="0"/>
                  <a:cs typeface="Arial" pitchFamily="34" charset="0"/>
                </a:rPr>
                <a:t>¼</a:t>
              </a:r>
              <a:r>
                <a:rPr lang="en-US" altLang="en-US" sz="2000" b="1" dirty="0">
                  <a:solidFill>
                    <a:srgbClr val="002060"/>
                  </a:solidFill>
                  <a:latin typeface="Kruti Dev 010" pitchFamily="2" charset="0"/>
                  <a:ea typeface="Times New Roman" pitchFamily="18" charset="0"/>
                  <a:cs typeface="Arial" pitchFamily="34" charset="0"/>
                </a:rPr>
                <a:t>xBu'khy</a:t>
              </a:r>
              <a:r>
                <a:rPr lang="en-US" altLang="en-US" sz="2000" b="1" dirty="0">
                  <a:latin typeface="Kruti Dev 010" pitchFamily="2" charset="0"/>
                  <a:ea typeface="Times New Roman" pitchFamily="18" charset="0"/>
                  <a:cs typeface="Arial" pitchFamily="34" charset="0"/>
                </a:rPr>
                <a:t>½</a:t>
              </a:r>
              <a:endParaRPr lang="en-US" altLang="en-US" sz="2000" dirty="0">
                <a:latin typeface="Kruti Dev 010" pitchFamily="2" charset="0"/>
                <a:ea typeface="Times New Roman" pitchFamily="18" charset="0"/>
                <a:cs typeface="Arial" pitchFamily="34" charset="0"/>
              </a:endParaRPr>
            </a:p>
          </p:txBody>
        </p:sp>
        <p:sp>
          <p:nvSpPr>
            <p:cNvPr id="23598" name="Line 161"/>
            <p:cNvSpPr>
              <a:spLocks noChangeShapeType="1"/>
            </p:cNvSpPr>
            <p:nvPr/>
          </p:nvSpPr>
          <p:spPr bwMode="auto">
            <a:xfrm>
              <a:off x="1979" y="8281"/>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99" name="Rectangle 160"/>
            <p:cNvSpPr>
              <a:spLocks noChangeArrowheads="1"/>
            </p:cNvSpPr>
            <p:nvPr/>
          </p:nvSpPr>
          <p:spPr bwMode="auto">
            <a:xfrm>
              <a:off x="630" y="9476"/>
              <a:ext cx="2700" cy="632"/>
            </a:xfrm>
            <a:prstGeom prst="rect">
              <a:avLst/>
            </a:prstGeom>
            <a:solidFill>
              <a:srgbClr val="FFFFFF"/>
            </a:solidFill>
            <a:ln w="9525">
              <a:solidFill>
                <a:srgbClr val="000000"/>
              </a:solidFill>
              <a:miter lim="800000"/>
              <a:headEnd/>
              <a:tailEnd/>
            </a:ln>
          </p:spPr>
          <p:txBody>
            <a:bodyPr/>
            <a:lstStyle/>
            <a:p>
              <a:pPr algn="ctr" eaLnBrk="1" hangingPunct="1"/>
              <a:r>
                <a:rPr lang="en-US" altLang="en-US" sz="2000" b="1" dirty="0" err="1">
                  <a:latin typeface="Kruti Dev 010" pitchFamily="2" charset="0"/>
                  <a:ea typeface="Times New Roman" panose="02020603050405020304" pitchFamily="18" charset="0"/>
                  <a:cs typeface="Arial" panose="020B0604020202020204" pitchFamily="34" charset="0"/>
                </a:rPr>
                <a:t>v.kq</a:t>
              </a:r>
              <a:r>
                <a:rPr lang="hi-IN" altLang="en-US" sz="2000" b="1" dirty="0">
                  <a:latin typeface="Kruti Dev 010" pitchFamily="2" charset="0"/>
                  <a:ea typeface="Times New Roman" panose="02020603050405020304" pitchFamily="18" charset="0"/>
                  <a:cs typeface="Arial" panose="020B0604020202020204" pitchFamily="34" charset="0"/>
                </a:rPr>
                <a:t> </a:t>
              </a:r>
              <a:r>
                <a:rPr lang="en-US" altLang="en-US" sz="2000" b="1" dirty="0" err="1">
                  <a:latin typeface="Kruti Dev 010" pitchFamily="2" charset="0"/>
                  <a:ea typeface="Times New Roman" panose="02020603050405020304" pitchFamily="18" charset="0"/>
                  <a:cs typeface="Arial" panose="020B0604020202020204" pitchFamily="34" charset="0"/>
                </a:rPr>
                <a:t>jpuk</a:t>
              </a:r>
              <a:endParaRPr lang="en-US" altLang="en-US" sz="2000" b="1" dirty="0">
                <a:latin typeface="Kruti Dev 010" pitchFamily="2" charset="0"/>
                <a:ea typeface="Times New Roman" panose="02020603050405020304" pitchFamily="18" charset="0"/>
                <a:cs typeface="Arial" panose="020B0604020202020204" pitchFamily="34" charset="0"/>
              </a:endParaRPr>
            </a:p>
          </p:txBody>
        </p:sp>
        <p:sp>
          <p:nvSpPr>
            <p:cNvPr id="23601" name="Rectangle 158"/>
            <p:cNvSpPr>
              <a:spLocks noChangeArrowheads="1"/>
            </p:cNvSpPr>
            <p:nvPr/>
          </p:nvSpPr>
          <p:spPr bwMode="auto">
            <a:xfrm>
              <a:off x="2163" y="10440"/>
              <a:ext cx="1152" cy="541"/>
            </a:xfrm>
            <a:prstGeom prst="rect">
              <a:avLst/>
            </a:prstGeom>
            <a:solidFill>
              <a:srgbClr val="FFFFFF"/>
            </a:solidFill>
            <a:ln w="9525">
              <a:solidFill>
                <a:srgbClr val="000000"/>
              </a:solidFill>
              <a:miter lim="800000"/>
              <a:headEnd/>
              <a:tailEnd/>
            </a:ln>
          </p:spPr>
          <p:txBody>
            <a:bodyPr/>
            <a:lstStyle/>
            <a:p>
              <a:pPr algn="ctr" eaLnBrk="1" hangingPunct="1"/>
              <a:r>
                <a:rPr lang="en-US" altLang="en-US" sz="2000" b="1" dirty="0" err="1">
                  <a:latin typeface="Kruti Dev 010" pitchFamily="2" charset="0"/>
                  <a:ea typeface="Times New Roman" panose="02020603050405020304" pitchFamily="18" charset="0"/>
                  <a:cs typeface="Arial" panose="020B0604020202020204" pitchFamily="34" charset="0"/>
                </a:rPr>
                <a:t>jl</a:t>
              </a:r>
              <a:endParaRPr lang="en-US" altLang="en-US" sz="2000" b="1" dirty="0">
                <a:latin typeface="Kruti Dev 010" pitchFamily="2" charset="0"/>
                <a:ea typeface="Times New Roman" panose="02020603050405020304" pitchFamily="18" charset="0"/>
                <a:cs typeface="Arial" panose="020B0604020202020204" pitchFamily="34" charset="0"/>
              </a:endParaRPr>
            </a:p>
          </p:txBody>
        </p:sp>
        <p:sp>
          <p:nvSpPr>
            <p:cNvPr id="23602" name="Line 157"/>
            <p:cNvSpPr>
              <a:spLocks noChangeShapeType="1"/>
            </p:cNvSpPr>
            <p:nvPr/>
          </p:nvSpPr>
          <p:spPr bwMode="auto">
            <a:xfrm>
              <a:off x="1980" y="9180"/>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603" name="Line 156"/>
            <p:cNvSpPr>
              <a:spLocks noChangeShapeType="1"/>
            </p:cNvSpPr>
            <p:nvPr/>
          </p:nvSpPr>
          <p:spPr bwMode="auto">
            <a:xfrm>
              <a:off x="1962" y="10080"/>
              <a:ext cx="1" cy="18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3604" name="Line 155"/>
            <p:cNvSpPr>
              <a:spLocks noChangeShapeType="1"/>
            </p:cNvSpPr>
            <p:nvPr/>
          </p:nvSpPr>
          <p:spPr bwMode="auto">
            <a:xfrm>
              <a:off x="1189" y="10234"/>
              <a:ext cx="1" cy="20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605" name="Line 154"/>
            <p:cNvSpPr>
              <a:spLocks noChangeShapeType="1"/>
            </p:cNvSpPr>
            <p:nvPr/>
          </p:nvSpPr>
          <p:spPr bwMode="auto">
            <a:xfrm>
              <a:off x="1189" y="10241"/>
              <a:ext cx="1551"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3606" name="Rectangle 153"/>
            <p:cNvSpPr>
              <a:spLocks noChangeArrowheads="1"/>
            </p:cNvSpPr>
            <p:nvPr/>
          </p:nvSpPr>
          <p:spPr bwMode="auto">
            <a:xfrm>
              <a:off x="4509" y="10440"/>
              <a:ext cx="1980" cy="541"/>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000" b="1">
                  <a:latin typeface="Kruti Dev 010" pitchFamily="2" charset="0"/>
                  <a:ea typeface="Times New Roman" panose="02020603050405020304" pitchFamily="18" charset="0"/>
                  <a:cs typeface="Arial" panose="020B0604020202020204" pitchFamily="34" charset="0"/>
                </a:rPr>
                <a:t>ekuo “kjhj</a:t>
              </a:r>
              <a:endParaRPr lang="en-US" altLang="en-US" sz="2000">
                <a:latin typeface="Kruti Dev 010" pitchFamily="2" charset="0"/>
                <a:ea typeface="Times New Roman" panose="02020603050405020304" pitchFamily="18" charset="0"/>
                <a:cs typeface="Arial" panose="020B0604020202020204" pitchFamily="34" charset="0"/>
              </a:endParaRPr>
            </a:p>
          </p:txBody>
        </p:sp>
        <p:sp>
          <p:nvSpPr>
            <p:cNvPr id="23607" name="Rectangle 152"/>
            <p:cNvSpPr>
              <a:spLocks noChangeArrowheads="1"/>
            </p:cNvSpPr>
            <p:nvPr/>
          </p:nvSpPr>
          <p:spPr bwMode="auto">
            <a:xfrm>
              <a:off x="4260" y="9521"/>
              <a:ext cx="2229" cy="555"/>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000" b="1">
                  <a:latin typeface="Kruti Dev 010" pitchFamily="2" charset="0"/>
                  <a:ea typeface="Times New Roman" panose="02020603050405020304" pitchFamily="18" charset="0"/>
                  <a:cs typeface="Arial" panose="020B0604020202020204" pitchFamily="34" charset="0"/>
                </a:rPr>
                <a:t>i”kq&amp;i{kh “kjhj</a:t>
              </a:r>
              <a:endParaRPr lang="en-US" altLang="en-US" sz="2000">
                <a:latin typeface="Kruti Dev 010" pitchFamily="2" charset="0"/>
                <a:ea typeface="Times New Roman" panose="02020603050405020304" pitchFamily="18" charset="0"/>
                <a:cs typeface="Arial" panose="020B0604020202020204" pitchFamily="34" charset="0"/>
              </a:endParaRPr>
            </a:p>
          </p:txBody>
        </p:sp>
        <p:sp>
          <p:nvSpPr>
            <p:cNvPr id="23608" name="Rectangle 151"/>
            <p:cNvSpPr>
              <a:spLocks noChangeArrowheads="1"/>
            </p:cNvSpPr>
            <p:nvPr/>
          </p:nvSpPr>
          <p:spPr bwMode="auto">
            <a:xfrm>
              <a:off x="4614" y="7740"/>
              <a:ext cx="1760" cy="541"/>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000" b="1" dirty="0" err="1">
                  <a:latin typeface="Kruti Dev 010" pitchFamily="2" charset="0"/>
                  <a:ea typeface="Times New Roman" panose="02020603050405020304" pitchFamily="18" charset="0"/>
                  <a:cs typeface="Arial" panose="020B0604020202020204" pitchFamily="34" charset="0"/>
                </a:rPr>
                <a:t>izk.k</a:t>
              </a:r>
              <a:r>
                <a:rPr lang="en-US" altLang="en-US" sz="2000" b="1" dirty="0">
                  <a:latin typeface="Kruti Dev 010" pitchFamily="2" charset="0"/>
                  <a:ea typeface="Times New Roman" panose="02020603050405020304" pitchFamily="18" charset="0"/>
                  <a:cs typeface="Arial" panose="020B0604020202020204" pitchFamily="34" charset="0"/>
                </a:rPr>
                <a:t> </a:t>
              </a:r>
              <a:r>
                <a:rPr lang="en-US" altLang="en-US" sz="2000" b="1" dirty="0" err="1">
                  <a:latin typeface="Kruti Dev 010" pitchFamily="2" charset="0"/>
                  <a:ea typeface="Times New Roman" panose="02020603050405020304" pitchFamily="18" charset="0"/>
                  <a:cs typeface="Arial" panose="020B0604020202020204" pitchFamily="34" charset="0"/>
                </a:rPr>
                <a:t>dks’kk</a:t>
              </a:r>
              <a:endParaRPr lang="en-US" altLang="en-US" sz="2000" b="1" dirty="0">
                <a:latin typeface="Kruti Dev 010" pitchFamily="2" charset="0"/>
                <a:ea typeface="Times New Roman" panose="02020603050405020304" pitchFamily="18" charset="0"/>
                <a:cs typeface="Arial" panose="020B0604020202020204" pitchFamily="34" charset="0"/>
              </a:endParaRPr>
            </a:p>
          </p:txBody>
        </p:sp>
        <p:sp>
          <p:nvSpPr>
            <p:cNvPr id="23609" name="Rectangle 150"/>
            <p:cNvSpPr>
              <a:spLocks noChangeArrowheads="1"/>
            </p:cNvSpPr>
            <p:nvPr/>
          </p:nvSpPr>
          <p:spPr bwMode="auto">
            <a:xfrm>
              <a:off x="4860" y="8640"/>
              <a:ext cx="1554" cy="541"/>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000" b="1">
                  <a:latin typeface="Kruti Dev 010" pitchFamily="2" charset="0"/>
                  <a:ea typeface="Times New Roman" panose="02020603050405020304" pitchFamily="18" charset="0"/>
                  <a:cs typeface="Arial" panose="020B0604020202020204" pitchFamily="34" charset="0"/>
                </a:rPr>
                <a:t>isM&amp;ikS/ks</a:t>
              </a:r>
              <a:endParaRPr lang="en-US" altLang="en-US" sz="2000">
                <a:latin typeface="Kruti Dev 010" pitchFamily="2" charset="0"/>
                <a:ea typeface="Times New Roman" panose="02020603050405020304" pitchFamily="18" charset="0"/>
                <a:cs typeface="Arial" panose="020B0604020202020204" pitchFamily="34" charset="0"/>
              </a:endParaRPr>
            </a:p>
          </p:txBody>
        </p:sp>
        <p:sp>
          <p:nvSpPr>
            <p:cNvPr id="23610" name="Line 149"/>
            <p:cNvSpPr>
              <a:spLocks noChangeShapeType="1"/>
            </p:cNvSpPr>
            <p:nvPr/>
          </p:nvSpPr>
          <p:spPr bwMode="auto">
            <a:xfrm>
              <a:off x="5499" y="10080"/>
              <a:ext cx="4"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cxnSp>
          <p:nvCxnSpPr>
            <p:cNvPr id="23611" name="AutoShape 148"/>
            <p:cNvCxnSpPr>
              <a:cxnSpLocks noChangeShapeType="1"/>
            </p:cNvCxnSpPr>
            <p:nvPr/>
          </p:nvCxnSpPr>
          <p:spPr bwMode="auto">
            <a:xfrm flipV="1">
              <a:off x="3315" y="8011"/>
              <a:ext cx="1299" cy="2700"/>
            </a:xfrm>
            <a:prstGeom prst="bentConnector3">
              <a:avLst>
                <a:gd name="adj1" fmla="val 49963"/>
              </a:avLst>
            </a:prstGeom>
            <a:noFill/>
            <a:ln w="19050">
              <a:solidFill>
                <a:srgbClr val="000000"/>
              </a:solidFill>
              <a:prstDash val="sysDot"/>
              <a:miter lim="800000"/>
              <a:headEnd/>
              <a:tailEnd type="triangle" w="med" len="med"/>
            </a:ln>
            <a:extLst>
              <a:ext uri="{909E8E84-426E-40DD-AFC4-6F175D3DCCD1}">
                <a14:hiddenFill xmlns:a14="http://schemas.microsoft.com/office/drawing/2010/main">
                  <a:noFill/>
                </a14:hiddenFill>
              </a:ext>
            </a:extLst>
          </p:spPr>
        </p:cxnSp>
        <p:sp>
          <p:nvSpPr>
            <p:cNvPr id="23612" name="Rectangle 147"/>
            <p:cNvSpPr>
              <a:spLocks noChangeArrowheads="1"/>
            </p:cNvSpPr>
            <p:nvPr/>
          </p:nvSpPr>
          <p:spPr bwMode="auto">
            <a:xfrm>
              <a:off x="7403" y="7284"/>
              <a:ext cx="1932" cy="54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b="1" dirty="0">
                  <a:solidFill>
                    <a:schemeClr val="bg1"/>
                  </a:solidFill>
                  <a:latin typeface="Kruti Dev 010" pitchFamily="2" charset="0"/>
                  <a:ea typeface="Times New Roman" panose="02020603050405020304" pitchFamily="18" charset="0"/>
                  <a:cs typeface="Arial" panose="020B0604020202020204" pitchFamily="34" charset="0"/>
                </a:rPr>
                <a:t> </a:t>
              </a:r>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tho</a:t>
              </a:r>
              <a:r>
                <a:rPr lang="en-US" altLang="en-US" sz="1600" b="1" dirty="0">
                  <a:solidFill>
                    <a:schemeClr val="bg1"/>
                  </a:solidFill>
                  <a:latin typeface="Kruti Dev 010" pitchFamily="2" charset="0"/>
                  <a:ea typeface="Times New Roman" panose="02020603050405020304" pitchFamily="18" charset="0"/>
                  <a:cs typeface="Arial" panose="020B0604020202020204" pitchFamily="34" charset="0"/>
                </a:rPr>
                <a:t> </a:t>
              </a:r>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voLFkk</a:t>
              </a:r>
              <a:endParaRPr lang="en-US" altLang="en-US" sz="2400" dirty="0">
                <a:solidFill>
                  <a:schemeClr val="bg1"/>
                </a:solidFill>
                <a:ea typeface="Times New Roman" panose="02020603050405020304" pitchFamily="18" charset="0"/>
                <a:cs typeface="Arial" panose="020B0604020202020204" pitchFamily="34" charset="0"/>
              </a:endParaRPr>
            </a:p>
          </p:txBody>
        </p:sp>
        <p:sp>
          <p:nvSpPr>
            <p:cNvPr id="23613" name="Text Box 146"/>
            <p:cNvSpPr txBox="1">
              <a:spLocks noChangeArrowheads="1"/>
            </p:cNvSpPr>
            <p:nvPr/>
          </p:nvSpPr>
          <p:spPr bwMode="auto">
            <a:xfrm>
              <a:off x="9387" y="7742"/>
              <a:ext cx="481" cy="534"/>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dirty="0">
                  <a:ea typeface="Times New Roman" panose="02020603050405020304" pitchFamily="18" charset="0"/>
                  <a:cs typeface="Arial" panose="020B0604020202020204" pitchFamily="34" charset="0"/>
                </a:rPr>
                <a:t>+</a:t>
              </a:r>
              <a:endParaRPr lang="en-US" altLang="en-US" dirty="0">
                <a:ea typeface="Times New Roman" panose="02020603050405020304" pitchFamily="18" charset="0"/>
                <a:cs typeface="Arial" panose="020B0604020202020204" pitchFamily="34" charset="0"/>
              </a:endParaRPr>
            </a:p>
          </p:txBody>
        </p:sp>
        <p:cxnSp>
          <p:nvCxnSpPr>
            <p:cNvPr id="23614" name="AutoShape 145"/>
            <p:cNvCxnSpPr>
              <a:cxnSpLocks noChangeShapeType="1"/>
            </p:cNvCxnSpPr>
            <p:nvPr/>
          </p:nvCxnSpPr>
          <p:spPr bwMode="auto">
            <a:xfrm flipH="1">
              <a:off x="8673" y="5129"/>
              <a:ext cx="2199" cy="1960"/>
            </a:xfrm>
            <a:prstGeom prst="bentConnector3">
              <a:avLst>
                <a:gd name="adj1" fmla="val -16324"/>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23615" name="AutoShape 144"/>
            <p:cNvCxnSpPr>
              <a:cxnSpLocks noChangeShapeType="1"/>
            </p:cNvCxnSpPr>
            <p:nvPr/>
          </p:nvCxnSpPr>
          <p:spPr bwMode="auto">
            <a:xfrm flipV="1">
              <a:off x="6489" y="7089"/>
              <a:ext cx="1644" cy="2703"/>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23616" name="AutoShape 143"/>
            <p:cNvCxnSpPr>
              <a:cxnSpLocks noChangeShapeType="1"/>
            </p:cNvCxnSpPr>
            <p:nvPr/>
          </p:nvCxnSpPr>
          <p:spPr bwMode="auto">
            <a:xfrm flipV="1">
              <a:off x="6489" y="8033"/>
              <a:ext cx="2824" cy="2678"/>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23617" name="AutoShape 142"/>
            <p:cNvCxnSpPr>
              <a:cxnSpLocks noChangeShapeType="1"/>
              <a:endCxn id="23613" idx="3"/>
            </p:cNvCxnSpPr>
            <p:nvPr/>
          </p:nvCxnSpPr>
          <p:spPr bwMode="auto">
            <a:xfrm rot="5400000">
              <a:off x="8930" y="6067"/>
              <a:ext cx="2880" cy="1004"/>
            </a:xfrm>
            <a:prstGeom prst="bentConnector2">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grpSp>
          <p:nvGrpSpPr>
            <p:cNvPr id="23618" name="Group 136"/>
            <p:cNvGrpSpPr>
              <a:grpSpLocks/>
            </p:cNvGrpSpPr>
            <p:nvPr/>
          </p:nvGrpSpPr>
          <p:grpSpPr bwMode="auto">
            <a:xfrm>
              <a:off x="3474" y="2757"/>
              <a:ext cx="4208" cy="2003"/>
              <a:chOff x="3600" y="2736"/>
              <a:chExt cx="4208" cy="2003"/>
            </a:xfrm>
          </p:grpSpPr>
          <p:sp>
            <p:nvSpPr>
              <p:cNvPr id="23626" name="Text Box 141"/>
              <p:cNvSpPr txBox="1">
                <a:spLocks noChangeArrowheads="1"/>
              </p:cNvSpPr>
              <p:nvPr/>
            </p:nvSpPr>
            <p:spPr bwMode="auto">
              <a:xfrm>
                <a:off x="3600" y="2736"/>
                <a:ext cx="1800" cy="355"/>
              </a:xfrm>
              <a:prstGeom prst="rect">
                <a:avLst/>
              </a:prstGeom>
              <a:no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dirty="0" err="1">
                    <a:latin typeface="Kruti Dev 010" pitchFamily="2" charset="0"/>
                    <a:ea typeface="Times New Roman" panose="02020603050405020304" pitchFamily="18" charset="0"/>
                    <a:cs typeface="Arial" panose="020B0604020202020204" pitchFamily="34" charset="0"/>
                  </a:rPr>
                  <a:t>Lkhfer</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vkdkj</a:t>
                </a:r>
                <a:endParaRPr lang="en-US" altLang="en-US" sz="1400" dirty="0">
                  <a:ea typeface="Times New Roman" panose="02020603050405020304" pitchFamily="18" charset="0"/>
                  <a:cs typeface="Arial" panose="020B0604020202020204" pitchFamily="34" charset="0"/>
                </a:endParaRPr>
              </a:p>
            </p:txBody>
          </p:sp>
          <p:sp>
            <p:nvSpPr>
              <p:cNvPr id="23627" name="Text Box 140"/>
              <p:cNvSpPr txBox="1">
                <a:spLocks noChangeArrowheads="1"/>
              </p:cNvSpPr>
              <p:nvPr/>
            </p:nvSpPr>
            <p:spPr bwMode="auto">
              <a:xfrm>
                <a:off x="3600" y="3064"/>
                <a:ext cx="1260" cy="355"/>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a:latin typeface="Kruti Dev 010" pitchFamily="2" charset="0"/>
                    <a:ea typeface="Times New Roman" panose="02020603050405020304" pitchFamily="18" charset="0"/>
                    <a:cs typeface="Arial" panose="020B0604020202020204" pitchFamily="34" charset="0"/>
                  </a:rPr>
                  <a:t>fØ;k</a:t>
                </a:r>
                <a:endParaRPr lang="en-US" altLang="en-US" sz="1400">
                  <a:ea typeface="Times New Roman" panose="02020603050405020304" pitchFamily="18" charset="0"/>
                  <a:cs typeface="Arial" panose="020B0604020202020204" pitchFamily="34" charset="0"/>
                </a:endParaRPr>
              </a:p>
            </p:txBody>
          </p:sp>
          <p:sp>
            <p:nvSpPr>
              <p:cNvPr id="23628" name="Text Box 139"/>
              <p:cNvSpPr txBox="1">
                <a:spLocks noChangeArrowheads="1"/>
              </p:cNvSpPr>
              <p:nvPr/>
            </p:nvSpPr>
            <p:spPr bwMode="auto">
              <a:xfrm>
                <a:off x="3600" y="3422"/>
                <a:ext cx="1800" cy="538"/>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a:latin typeface="Kruti Dev 010" pitchFamily="2" charset="0"/>
                    <a:ea typeface="Times New Roman" panose="02020603050405020304" pitchFamily="18" charset="0"/>
                    <a:cs typeface="Arial" panose="020B0604020202020204" pitchFamily="34" charset="0"/>
                  </a:rPr>
                  <a:t>fu;af=r</a:t>
                </a:r>
                <a:endParaRPr lang="en-US" altLang="en-US" sz="1400">
                  <a:ea typeface="Times New Roman" panose="02020603050405020304" pitchFamily="18" charset="0"/>
                  <a:cs typeface="Arial" panose="020B0604020202020204" pitchFamily="34" charset="0"/>
                </a:endParaRPr>
              </a:p>
            </p:txBody>
          </p:sp>
          <p:sp>
            <p:nvSpPr>
              <p:cNvPr id="23629" name="Text Box 138"/>
              <p:cNvSpPr txBox="1">
                <a:spLocks noChangeArrowheads="1"/>
              </p:cNvSpPr>
              <p:nvPr/>
            </p:nvSpPr>
            <p:spPr bwMode="auto">
              <a:xfrm>
                <a:off x="3600" y="3782"/>
                <a:ext cx="1440" cy="535"/>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dirty="0" err="1">
                    <a:latin typeface="Kruti Dev 010" pitchFamily="2" charset="0"/>
                    <a:ea typeface="Times New Roman" panose="02020603050405020304" pitchFamily="18" charset="0"/>
                    <a:cs typeface="Arial" panose="020B0604020202020204" pitchFamily="34" charset="0"/>
                  </a:rPr>
                  <a:t>ÅftZr</a:t>
                </a:r>
                <a:endParaRPr lang="en-US" altLang="en-US" sz="1400" dirty="0">
                  <a:ea typeface="Times New Roman" panose="02020603050405020304" pitchFamily="18" charset="0"/>
                  <a:cs typeface="Arial" panose="020B0604020202020204" pitchFamily="34" charset="0"/>
                </a:endParaRPr>
              </a:p>
            </p:txBody>
          </p:sp>
          <p:sp>
            <p:nvSpPr>
              <p:cNvPr id="23630" name="Text Box 137"/>
              <p:cNvSpPr txBox="1">
                <a:spLocks noChangeArrowheads="1"/>
              </p:cNvSpPr>
              <p:nvPr/>
            </p:nvSpPr>
            <p:spPr bwMode="auto">
              <a:xfrm>
                <a:off x="3600" y="4143"/>
                <a:ext cx="4208" cy="596"/>
              </a:xfrm>
              <a:prstGeom prst="rect">
                <a:avLst/>
              </a:prstGeom>
              <a:solidFill>
                <a:srgbClr val="FFFFFF"/>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dirty="0" err="1">
                    <a:latin typeface="Kruti Dev 010" pitchFamily="2" charset="0"/>
                    <a:ea typeface="Times New Roman" panose="02020603050405020304" pitchFamily="18" charset="0"/>
                    <a:cs typeface="Arial" panose="020B0604020202020204" pitchFamily="34" charset="0"/>
                  </a:rPr>
                  <a:t>ijLijrk</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dks</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igpkurh</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gS</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fuokZg</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djrh</a:t>
                </a:r>
                <a:r>
                  <a:rPr lang="en-US" altLang="en-US" sz="1400" b="1" dirty="0">
                    <a:latin typeface="Kruti Dev 010" pitchFamily="2" charset="0"/>
                    <a:ea typeface="Times New Roman" panose="02020603050405020304" pitchFamily="18" charset="0"/>
                    <a:cs typeface="Arial" panose="020B0604020202020204" pitchFamily="34" charset="0"/>
                  </a:rPr>
                  <a:t> </a:t>
                </a:r>
                <a:r>
                  <a:rPr lang="en-US" altLang="en-US" sz="1400" b="1" dirty="0" err="1">
                    <a:latin typeface="Kruti Dev 010" pitchFamily="2" charset="0"/>
                    <a:ea typeface="Times New Roman" panose="02020603050405020304" pitchFamily="18" charset="0"/>
                    <a:cs typeface="Arial" panose="020B0604020202020204" pitchFamily="34" charset="0"/>
                  </a:rPr>
                  <a:t>gS</a:t>
                </a:r>
                <a:endParaRPr lang="en-US" altLang="en-US" sz="1400" dirty="0">
                  <a:ea typeface="Times New Roman" panose="02020603050405020304" pitchFamily="18" charset="0"/>
                  <a:cs typeface="Arial" panose="020B0604020202020204" pitchFamily="34" charset="0"/>
                </a:endParaRPr>
              </a:p>
            </p:txBody>
          </p:sp>
        </p:grpSp>
        <p:sp>
          <p:nvSpPr>
            <p:cNvPr id="23620" name="Line 132"/>
            <p:cNvSpPr>
              <a:spLocks noChangeShapeType="1"/>
            </p:cNvSpPr>
            <p:nvPr/>
          </p:nvSpPr>
          <p:spPr bwMode="auto">
            <a:xfrm>
              <a:off x="2340" y="4677"/>
              <a:ext cx="6243"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3622" name="Line 126"/>
            <p:cNvSpPr>
              <a:spLocks noChangeShapeType="1"/>
            </p:cNvSpPr>
            <p:nvPr/>
          </p:nvSpPr>
          <p:spPr bwMode="auto">
            <a:xfrm>
              <a:off x="5500" y="7356"/>
              <a:ext cx="2" cy="35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623" name="Line 125"/>
            <p:cNvSpPr>
              <a:spLocks noChangeShapeType="1"/>
            </p:cNvSpPr>
            <p:nvPr/>
          </p:nvSpPr>
          <p:spPr bwMode="auto">
            <a:xfrm>
              <a:off x="5499" y="8256"/>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624" name="Line 124"/>
            <p:cNvSpPr>
              <a:spLocks noChangeShapeType="1"/>
            </p:cNvSpPr>
            <p:nvPr/>
          </p:nvSpPr>
          <p:spPr bwMode="auto">
            <a:xfrm>
              <a:off x="5500" y="9155"/>
              <a:ext cx="1"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625" name="Line 123"/>
            <p:cNvSpPr>
              <a:spLocks noChangeShapeType="1"/>
            </p:cNvSpPr>
            <p:nvPr/>
          </p:nvSpPr>
          <p:spPr bwMode="auto">
            <a:xfrm>
              <a:off x="8221" y="1941"/>
              <a:ext cx="2" cy="21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3586" name="Rectangle 173"/>
            <p:cNvSpPr>
              <a:spLocks noChangeArrowheads="1"/>
            </p:cNvSpPr>
            <p:nvPr/>
          </p:nvSpPr>
          <p:spPr bwMode="auto">
            <a:xfrm>
              <a:off x="2340" y="2157"/>
              <a:ext cx="2316" cy="509"/>
            </a:xfrm>
            <a:prstGeom prst="rect">
              <a:avLst/>
            </a:prstGeom>
            <a:solidFill>
              <a:srgbClr val="FFFFFF"/>
            </a:solidFill>
            <a:ln w="9525">
              <a:solidFill>
                <a:srgbClr val="000000"/>
              </a:solidFill>
              <a:miter lim="800000"/>
              <a:headEnd/>
              <a:tailEnd/>
            </a:ln>
          </p:spPr>
          <p:txBody>
            <a:bodyPr/>
            <a:lstStyle/>
            <a:p>
              <a:r>
                <a:rPr lang="en-US" altLang="en-US" sz="2000" b="1" dirty="0" err="1">
                  <a:latin typeface="Kruti Dev 010" pitchFamily="2" charset="0"/>
                  <a:ea typeface="Times New Roman" pitchFamily="18" charset="0"/>
                  <a:cs typeface="Arial" pitchFamily="34" charset="0"/>
                </a:rPr>
                <a:t>bdkbZ</a:t>
              </a:r>
              <a:r>
                <a:rPr lang="en-US" altLang="en-US" sz="2000" b="1" dirty="0">
                  <a:latin typeface="Kruti Dev 010" pitchFamily="2" charset="0"/>
                  <a:ea typeface="Times New Roman" pitchFamily="18" charset="0"/>
                  <a:cs typeface="Arial" pitchFamily="34" charset="0"/>
                </a:rPr>
                <a:t> ¼iz—fr½</a:t>
              </a:r>
            </a:p>
          </p:txBody>
        </p:sp>
        <p:sp>
          <p:nvSpPr>
            <p:cNvPr id="23619" name="Rectangle 134"/>
            <p:cNvSpPr>
              <a:spLocks noChangeArrowheads="1"/>
            </p:cNvSpPr>
            <p:nvPr/>
          </p:nvSpPr>
          <p:spPr bwMode="auto">
            <a:xfrm>
              <a:off x="10259" y="7783"/>
              <a:ext cx="2160" cy="54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Kku</a:t>
              </a:r>
              <a:r>
                <a:rPr lang="en-US" altLang="en-US" sz="1600" b="1" dirty="0">
                  <a:solidFill>
                    <a:schemeClr val="bg1"/>
                  </a:solidFill>
                  <a:latin typeface="Kruti Dev 010" pitchFamily="2" charset="0"/>
                  <a:ea typeface="Times New Roman" panose="02020603050405020304" pitchFamily="18" charset="0"/>
                  <a:cs typeface="Arial" panose="020B0604020202020204" pitchFamily="34" charset="0"/>
                </a:rPr>
                <a:t> </a:t>
              </a:r>
              <a:r>
                <a:rPr lang="en-US" altLang="en-US" sz="1600" b="1" dirty="0" err="1">
                  <a:solidFill>
                    <a:schemeClr val="bg1"/>
                  </a:solidFill>
                  <a:latin typeface="Kruti Dev 010" pitchFamily="2" charset="0"/>
                  <a:ea typeface="Times New Roman" panose="02020603050405020304" pitchFamily="18" charset="0"/>
                  <a:cs typeface="Arial" panose="020B0604020202020204" pitchFamily="34" charset="0"/>
                </a:rPr>
                <a:t>voLFkk</a:t>
              </a:r>
              <a:endParaRPr lang="en-US" altLang="en-US" sz="2400" dirty="0">
                <a:solidFill>
                  <a:schemeClr val="bg1"/>
                </a:solidFill>
                <a:ea typeface="Times New Roman" panose="02020603050405020304" pitchFamily="18" charset="0"/>
                <a:cs typeface="Arial" panose="020B0604020202020204" pitchFamily="34" charset="0"/>
              </a:endParaRPr>
            </a:p>
          </p:txBody>
        </p:sp>
      </p:grpSp>
      <p:sp>
        <p:nvSpPr>
          <p:cNvPr id="23556" name="Rectangle 196"/>
          <p:cNvSpPr>
            <a:spLocks noChangeArrowheads="1"/>
          </p:cNvSpPr>
          <p:nvPr/>
        </p:nvSpPr>
        <p:spPr bwMode="auto">
          <a:xfrm>
            <a:off x="685800" y="-762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557" name="Rectangle 237"/>
          <p:cNvSpPr>
            <a:spLocks noChangeArrowheads="1"/>
          </p:cNvSpPr>
          <p:nvPr/>
        </p:nvSpPr>
        <p:spPr bwMode="auto">
          <a:xfrm>
            <a:off x="685800" y="7416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1200">
              <a:cs typeface="Times New Roman" panose="02020603050405020304" pitchFamily="18" charset="0"/>
            </a:endParaRPr>
          </a:p>
          <a:p>
            <a:pPr eaLnBrk="1" hangingPunct="1"/>
            <a:br>
              <a:rPr lang="en-US" altLang="en-US" sz="1200">
                <a:cs typeface="Times New Roman" panose="02020603050405020304" pitchFamily="18" charset="0"/>
              </a:rPr>
            </a:br>
            <a:endParaRPr lang="en-US" altLang="en-US"/>
          </a:p>
        </p:txBody>
      </p:sp>
      <p:grpSp>
        <p:nvGrpSpPr>
          <p:cNvPr id="23564" name="Group 85"/>
          <p:cNvGrpSpPr>
            <a:grpSpLocks/>
          </p:cNvGrpSpPr>
          <p:nvPr/>
        </p:nvGrpSpPr>
        <p:grpSpPr bwMode="auto">
          <a:xfrm>
            <a:off x="1600200" y="6323013"/>
            <a:ext cx="381000" cy="306387"/>
            <a:chOff x="2475690" y="3657600"/>
            <a:chExt cx="381742" cy="306746"/>
          </a:xfrm>
        </p:grpSpPr>
        <p:sp>
          <p:nvSpPr>
            <p:cNvPr id="23572" name="AutoShape 128"/>
            <p:cNvSpPr>
              <a:spLocks noChangeArrowheads="1"/>
            </p:cNvSpPr>
            <p:nvPr/>
          </p:nvSpPr>
          <p:spPr bwMode="auto">
            <a:xfrm rot="10800000">
              <a:off x="2475690" y="3657600"/>
              <a:ext cx="342832" cy="154346"/>
            </a:xfrm>
            <a:prstGeom prst="curvedUpArrow">
              <a:avLst>
                <a:gd name="adj1" fmla="val 18469"/>
                <a:gd name="adj2" fmla="val 67644"/>
                <a:gd name="adj3" fmla="val 15648"/>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573" name="AutoShape 128"/>
            <p:cNvSpPr>
              <a:spLocks noChangeArrowheads="1"/>
            </p:cNvSpPr>
            <p:nvPr/>
          </p:nvSpPr>
          <p:spPr bwMode="auto">
            <a:xfrm>
              <a:off x="2514600" y="3810000"/>
              <a:ext cx="342832" cy="154346"/>
            </a:xfrm>
            <a:prstGeom prst="curvedUpArrow">
              <a:avLst>
                <a:gd name="adj1" fmla="val 18469"/>
                <a:gd name="adj2" fmla="val 67644"/>
                <a:gd name="adj3" fmla="val 15648"/>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grpSp>
        <p:nvGrpSpPr>
          <p:cNvPr id="23565" name="Group 86"/>
          <p:cNvGrpSpPr>
            <a:grpSpLocks/>
          </p:cNvGrpSpPr>
          <p:nvPr/>
        </p:nvGrpSpPr>
        <p:grpSpPr bwMode="auto">
          <a:xfrm>
            <a:off x="3657600" y="6324600"/>
            <a:ext cx="381000" cy="306388"/>
            <a:chOff x="2475690" y="3657600"/>
            <a:chExt cx="381742" cy="306746"/>
          </a:xfrm>
        </p:grpSpPr>
        <p:sp>
          <p:nvSpPr>
            <p:cNvPr id="23570" name="AutoShape 128"/>
            <p:cNvSpPr>
              <a:spLocks noChangeArrowheads="1"/>
            </p:cNvSpPr>
            <p:nvPr/>
          </p:nvSpPr>
          <p:spPr bwMode="auto">
            <a:xfrm rot="10800000">
              <a:off x="2475690" y="3657600"/>
              <a:ext cx="342832" cy="154346"/>
            </a:xfrm>
            <a:prstGeom prst="curvedUpArrow">
              <a:avLst>
                <a:gd name="adj1" fmla="val 18469"/>
                <a:gd name="adj2" fmla="val 67644"/>
                <a:gd name="adj3" fmla="val 15648"/>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571" name="AutoShape 128"/>
            <p:cNvSpPr>
              <a:spLocks noChangeArrowheads="1"/>
            </p:cNvSpPr>
            <p:nvPr/>
          </p:nvSpPr>
          <p:spPr bwMode="auto">
            <a:xfrm>
              <a:off x="2514600" y="3810000"/>
              <a:ext cx="342832" cy="154346"/>
            </a:xfrm>
            <a:prstGeom prst="curvedUpArrow">
              <a:avLst>
                <a:gd name="adj1" fmla="val 18469"/>
                <a:gd name="adj2" fmla="val 67644"/>
                <a:gd name="adj3" fmla="val 15648"/>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grpSp>
        <p:nvGrpSpPr>
          <p:cNvPr id="23566" name="Group 89"/>
          <p:cNvGrpSpPr>
            <a:grpSpLocks/>
          </p:cNvGrpSpPr>
          <p:nvPr/>
        </p:nvGrpSpPr>
        <p:grpSpPr bwMode="auto">
          <a:xfrm>
            <a:off x="2514600" y="3581400"/>
            <a:ext cx="381000" cy="306388"/>
            <a:chOff x="2475690" y="3657600"/>
            <a:chExt cx="381742" cy="306746"/>
          </a:xfrm>
        </p:grpSpPr>
        <p:sp>
          <p:nvSpPr>
            <p:cNvPr id="23568" name="AutoShape 128"/>
            <p:cNvSpPr>
              <a:spLocks noChangeArrowheads="1"/>
            </p:cNvSpPr>
            <p:nvPr/>
          </p:nvSpPr>
          <p:spPr bwMode="auto">
            <a:xfrm rot="10800000">
              <a:off x="2475690" y="3657600"/>
              <a:ext cx="342832" cy="154346"/>
            </a:xfrm>
            <a:prstGeom prst="curvedUpArrow">
              <a:avLst>
                <a:gd name="adj1" fmla="val 18469"/>
                <a:gd name="adj2" fmla="val 67644"/>
                <a:gd name="adj3" fmla="val 15648"/>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569" name="AutoShape 128"/>
            <p:cNvSpPr>
              <a:spLocks noChangeArrowheads="1"/>
            </p:cNvSpPr>
            <p:nvPr/>
          </p:nvSpPr>
          <p:spPr bwMode="auto">
            <a:xfrm>
              <a:off x="2514600" y="3810000"/>
              <a:ext cx="342832" cy="154346"/>
            </a:xfrm>
            <a:prstGeom prst="curvedUpArrow">
              <a:avLst>
                <a:gd name="adj1" fmla="val 18469"/>
                <a:gd name="adj2" fmla="val 67644"/>
                <a:gd name="adj3" fmla="val 15648"/>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sp>
        <p:nvSpPr>
          <p:cNvPr id="88" name="Rectangle 195"/>
          <p:cNvSpPr>
            <a:spLocks noChangeArrowheads="1"/>
          </p:cNvSpPr>
          <p:nvPr/>
        </p:nvSpPr>
        <p:spPr bwMode="auto">
          <a:xfrm>
            <a:off x="852488" y="0"/>
            <a:ext cx="6500812" cy="381000"/>
          </a:xfrm>
          <a:prstGeom prst="rect">
            <a:avLst/>
          </a:prstGeom>
          <a:solidFill>
            <a:srgbClr val="002060"/>
          </a:solidFill>
          <a:ln w="9525">
            <a:noFill/>
            <a:miter lim="800000"/>
            <a:headEnd/>
            <a:tailEnd/>
          </a:ln>
        </p:spPr>
        <p:txBody>
          <a:bodyPr/>
          <a:lstStyle/>
          <a:p>
            <a:pPr algn="ctr"/>
            <a:r>
              <a:rPr lang="en-US" altLang="en-US" sz="2000" b="1" dirty="0" err="1">
                <a:solidFill>
                  <a:schemeClr val="bg1"/>
                </a:solidFill>
                <a:latin typeface="Kruti Dev 010" pitchFamily="2" charset="0"/>
                <a:ea typeface="Times New Roman" pitchFamily="18" charset="0"/>
                <a:cs typeface="Arial" pitchFamily="34" charset="0"/>
              </a:rPr>
              <a:t>vfLrRo</a:t>
            </a:r>
            <a:r>
              <a:rPr lang="en-US" altLang="en-US" sz="2000" b="1" dirty="0">
                <a:solidFill>
                  <a:schemeClr val="bg1"/>
                </a:solidFill>
                <a:latin typeface="Kruti Dev 010" pitchFamily="2" charset="0"/>
                <a:ea typeface="Times New Roman" pitchFamily="18" charset="0"/>
                <a:cs typeface="Arial" pitchFamily="34" charset="0"/>
              </a:rPr>
              <a:t>  ¾ </a:t>
            </a:r>
            <a:r>
              <a:rPr lang="en-US" altLang="en-US" sz="2000" b="1" dirty="0" err="1">
                <a:solidFill>
                  <a:schemeClr val="bg1"/>
                </a:solidFill>
                <a:latin typeface="Kruti Dev 010" pitchFamily="2" charset="0"/>
                <a:ea typeface="Times New Roman" pitchFamily="18" charset="0"/>
                <a:cs typeface="Arial" pitchFamily="34" charset="0"/>
              </a:rPr>
              <a:t>lg</a:t>
            </a:r>
            <a:r>
              <a:rPr lang="en-US" altLang="en-US" sz="2000" b="1" dirty="0">
                <a:solidFill>
                  <a:schemeClr val="bg1"/>
                </a:solidFill>
                <a:latin typeface="Kruti Dev 010" pitchFamily="2" charset="0"/>
                <a:ea typeface="Times New Roman" pitchFamily="18" charset="0"/>
                <a:cs typeface="Arial" pitchFamily="34" charset="0"/>
              </a:rPr>
              <a:t> </a:t>
            </a:r>
            <a:r>
              <a:rPr lang="en-US" altLang="en-US" sz="2000" b="1" dirty="0" err="1">
                <a:solidFill>
                  <a:schemeClr val="bg1"/>
                </a:solidFill>
                <a:latin typeface="Kruti Dev 010" pitchFamily="2" charset="0"/>
                <a:ea typeface="Times New Roman" pitchFamily="18" charset="0"/>
                <a:cs typeface="Arial" pitchFamily="34" charset="0"/>
              </a:rPr>
              <a:t>vfLrRo</a:t>
            </a:r>
            <a:r>
              <a:rPr lang="en-US" altLang="en-US" sz="2000" b="1" dirty="0">
                <a:solidFill>
                  <a:schemeClr val="bg1"/>
                </a:solidFill>
                <a:latin typeface="Kruti Dev 010" pitchFamily="2" charset="0"/>
                <a:ea typeface="Times New Roman" pitchFamily="18" charset="0"/>
                <a:cs typeface="Arial" pitchFamily="34" charset="0"/>
              </a:rPr>
              <a:t> ¾ “</a:t>
            </a:r>
            <a:r>
              <a:rPr lang="en-US" altLang="en-US" sz="2000" b="1" dirty="0" err="1">
                <a:solidFill>
                  <a:schemeClr val="bg1"/>
                </a:solidFill>
                <a:latin typeface="Kruti Dev 010" pitchFamily="2" charset="0"/>
                <a:ea typeface="Times New Roman" pitchFamily="18" charset="0"/>
                <a:cs typeface="Arial" pitchFamily="34" charset="0"/>
              </a:rPr>
              <a:t>kwU</a:t>
            </a:r>
            <a:r>
              <a:rPr lang="en-US" altLang="en-US" sz="2000" b="1" dirty="0">
                <a:solidFill>
                  <a:schemeClr val="bg1"/>
                </a:solidFill>
                <a:latin typeface="Kruti Dev 010" pitchFamily="2" charset="0"/>
                <a:ea typeface="Times New Roman" pitchFamily="18" charset="0"/>
                <a:cs typeface="Arial" pitchFamily="34" charset="0"/>
              </a:rPr>
              <a:t>; </a:t>
            </a:r>
            <a:r>
              <a:rPr lang="en-US" altLang="en-US" sz="2000" b="1" dirty="0" err="1">
                <a:solidFill>
                  <a:schemeClr val="bg1"/>
                </a:solidFill>
                <a:latin typeface="Kruti Dev 010" pitchFamily="2" charset="0"/>
                <a:ea typeface="Times New Roman" pitchFamily="18" charset="0"/>
                <a:cs typeface="Arial" pitchFamily="34" charset="0"/>
              </a:rPr>
              <a:t>esa</a:t>
            </a:r>
            <a:r>
              <a:rPr lang="en-US" altLang="en-US" sz="2000" b="1" dirty="0">
                <a:solidFill>
                  <a:schemeClr val="bg1"/>
                </a:solidFill>
                <a:latin typeface="Kruti Dev 010" pitchFamily="2" charset="0"/>
                <a:ea typeface="Times New Roman" pitchFamily="18" charset="0"/>
                <a:cs typeface="Arial" pitchFamily="34" charset="0"/>
              </a:rPr>
              <a:t> </a:t>
            </a:r>
            <a:r>
              <a:rPr lang="en-US" altLang="en-US" sz="2000" b="1" dirty="0" err="1">
                <a:solidFill>
                  <a:schemeClr val="bg1"/>
                </a:solidFill>
                <a:latin typeface="Kruti Dev 010" pitchFamily="2" charset="0"/>
                <a:ea typeface="Times New Roman" pitchFamily="18" charset="0"/>
                <a:cs typeface="Arial" pitchFamily="34" charset="0"/>
              </a:rPr>
              <a:t>lai`Dr</a:t>
            </a:r>
            <a:r>
              <a:rPr lang="en-US" altLang="en-US" sz="2000" b="1" dirty="0">
                <a:solidFill>
                  <a:schemeClr val="bg1"/>
                </a:solidFill>
                <a:latin typeface="Kruti Dev 010" pitchFamily="2" charset="0"/>
                <a:ea typeface="Times New Roman" pitchFamily="18" charset="0"/>
                <a:cs typeface="Arial" pitchFamily="34" charset="0"/>
              </a:rPr>
              <a:t> </a:t>
            </a:r>
            <a:r>
              <a:rPr lang="en-US" altLang="en-US" sz="2000" b="1" dirty="0" err="1">
                <a:solidFill>
                  <a:schemeClr val="bg1"/>
                </a:solidFill>
                <a:latin typeface="Kruti Dev 010" pitchFamily="2" charset="0"/>
                <a:ea typeface="Times New Roman" pitchFamily="18" charset="0"/>
                <a:cs typeface="Arial" pitchFamily="34" charset="0"/>
              </a:rPr>
              <a:t>bdkbZ;kW</a:t>
            </a:r>
            <a:endParaRPr lang="en-US" altLang="en-US" sz="2000" dirty="0">
              <a:solidFill>
                <a:schemeClr val="bg1"/>
              </a:solidFill>
              <a:ea typeface="Times New Roman" pitchFamily="18" charset="0"/>
              <a:cs typeface="Arial" pitchFamily="34" charset="0"/>
            </a:endParaRPr>
          </a:p>
        </p:txBody>
      </p:sp>
      <p:sp>
        <p:nvSpPr>
          <p:cNvPr id="89" name="TextBox 87"/>
          <p:cNvSpPr txBox="1">
            <a:spLocks noChangeArrowheads="1"/>
          </p:cNvSpPr>
          <p:nvPr/>
        </p:nvSpPr>
        <p:spPr bwMode="auto">
          <a:xfrm>
            <a:off x="7486198" y="-28136"/>
            <a:ext cx="2164038" cy="584775"/>
          </a:xfrm>
          <a:prstGeom prst="rect">
            <a:avLst/>
          </a:prstGeom>
          <a:noFill/>
          <a:ln w="9525">
            <a:noFill/>
            <a:miter lim="800000"/>
            <a:headEnd/>
            <a:tailEnd/>
          </a:ln>
        </p:spPr>
        <p:txBody>
          <a:bodyPr wrap="square">
            <a:spAutoFit/>
          </a:bodyPr>
          <a:lstStyle/>
          <a:p>
            <a:pPr eaLnBrk="1" hangingPunct="1"/>
            <a:r>
              <a:rPr lang="hi-IN" altLang="en-US" sz="1600" b="1" dirty="0">
                <a:solidFill>
                  <a:schemeClr val="bg1"/>
                </a:solidFill>
                <a:latin typeface="Kruti Dev 010" pitchFamily="2" charset="0"/>
              </a:rPr>
              <a:t>नित्य वर्तमान</a:t>
            </a:r>
          </a:p>
          <a:p>
            <a:pPr eaLnBrk="1" hangingPunct="1"/>
            <a:r>
              <a:rPr lang="hi-IN" altLang="en-US" sz="1600" b="1" dirty="0">
                <a:solidFill>
                  <a:schemeClr val="bg1"/>
                </a:solidFill>
                <a:latin typeface="Kruti Dev 010" pitchFamily="2" charset="0"/>
              </a:rPr>
              <a:t>सत्य, अनुभव</a:t>
            </a:r>
            <a:endParaRPr lang="en-US" altLang="en-US" sz="1600" b="1" dirty="0">
              <a:solidFill>
                <a:schemeClr val="bg1"/>
              </a:solidFill>
              <a:latin typeface="Kruti Dev 010" pitchFamily="2" charset="0"/>
              <a:cs typeface="Arial" pitchFamily="34" charset="0"/>
            </a:endParaRPr>
          </a:p>
        </p:txBody>
      </p:sp>
      <p:sp>
        <p:nvSpPr>
          <p:cNvPr id="90" name="TextBox 88"/>
          <p:cNvSpPr txBox="1">
            <a:spLocks noChangeArrowheads="1"/>
          </p:cNvSpPr>
          <p:nvPr/>
        </p:nvSpPr>
        <p:spPr bwMode="auto">
          <a:xfrm>
            <a:off x="1371600" y="945776"/>
            <a:ext cx="1143000" cy="338554"/>
          </a:xfrm>
          <a:prstGeom prst="rect">
            <a:avLst/>
          </a:prstGeom>
          <a:noFill/>
          <a:ln w="9525">
            <a:noFill/>
            <a:miter lim="800000"/>
            <a:headEnd/>
            <a:tailEnd/>
          </a:ln>
        </p:spPr>
        <p:txBody>
          <a:bodyPr>
            <a:spAutoFit/>
          </a:bodyPr>
          <a:lstStyle/>
          <a:p>
            <a:pPr eaLnBrk="1" hangingPunct="1"/>
            <a:r>
              <a:rPr lang="hi-IN" altLang="en-US" sz="1600" dirty="0">
                <a:solidFill>
                  <a:srgbClr val="1E00AA"/>
                </a:solidFill>
              </a:rPr>
              <a:t>धर्म, विचार</a:t>
            </a:r>
            <a:endParaRPr lang="en-US" altLang="en-US" sz="1600" dirty="0">
              <a:solidFill>
                <a:srgbClr val="1E00AA"/>
              </a:solidFill>
            </a:endParaRPr>
          </a:p>
        </p:txBody>
      </p:sp>
      <p:sp>
        <p:nvSpPr>
          <p:cNvPr id="91" name="Text Box 184"/>
          <p:cNvSpPr txBox="1">
            <a:spLocks noChangeArrowheads="1"/>
          </p:cNvSpPr>
          <p:nvPr/>
        </p:nvSpPr>
        <p:spPr bwMode="auto">
          <a:xfrm>
            <a:off x="1854546" y="2629505"/>
            <a:ext cx="1726854" cy="400360"/>
          </a:xfrm>
          <a:prstGeom prst="rect">
            <a:avLst/>
          </a:prstGeom>
          <a:noFill/>
          <a:ln w="9525">
            <a:solidFill>
              <a:srgbClr val="FFFFFF"/>
            </a:solidFill>
            <a:miter lim="800000"/>
            <a:headEnd/>
            <a:tailEnd/>
          </a:ln>
        </p:spPr>
        <p:txBody>
          <a:bodyPr/>
          <a:lstStyle/>
          <a:p>
            <a:r>
              <a:rPr lang="en-US" altLang="en-US" sz="1400" b="1" dirty="0" err="1">
                <a:latin typeface="Kruti Dev 010" pitchFamily="2" charset="0"/>
                <a:ea typeface="Times New Roman" pitchFamily="18" charset="0"/>
                <a:cs typeface="Arial" pitchFamily="34" charset="0"/>
              </a:rPr>
              <a:t>lkef;d</a:t>
            </a:r>
            <a:r>
              <a:rPr lang="en-US" altLang="en-US" sz="1400" b="1" dirty="0">
                <a:latin typeface="Kruti Dev 010" pitchFamily="2" charset="0"/>
                <a:ea typeface="Times New Roman" pitchFamily="18" charset="0"/>
                <a:cs typeface="Arial" pitchFamily="34" charset="0"/>
              </a:rPr>
              <a:t> ¼</a:t>
            </a:r>
            <a:r>
              <a:rPr lang="en-US" altLang="en-US" sz="1400" b="1" dirty="0">
                <a:solidFill>
                  <a:srgbClr val="002060"/>
                </a:solidFill>
                <a:latin typeface="Kruti Dev 010" pitchFamily="2" charset="0"/>
                <a:ea typeface="Times New Roman" pitchFamily="18" charset="0"/>
                <a:cs typeface="Arial" pitchFamily="34" charset="0"/>
              </a:rPr>
              <a:t>¾ xBu'khy</a:t>
            </a:r>
            <a:r>
              <a:rPr lang="en-US" altLang="en-US" sz="1400" b="1" dirty="0">
                <a:latin typeface="Kruti Dev 010" pitchFamily="2" charset="0"/>
                <a:ea typeface="Times New Roman" pitchFamily="18" charset="0"/>
                <a:cs typeface="Arial" pitchFamily="34" charset="0"/>
              </a:rPr>
              <a:t>½</a:t>
            </a:r>
            <a:endParaRPr lang="en-US" altLang="en-US" sz="3200" dirty="0">
              <a:ea typeface="Times New Roman" pitchFamily="18" charset="0"/>
              <a:cs typeface="Arial" pitchFamily="34" charset="0"/>
            </a:endParaRPr>
          </a:p>
        </p:txBody>
      </p:sp>
      <p:sp>
        <p:nvSpPr>
          <p:cNvPr id="92" name="Text Box 181"/>
          <p:cNvSpPr txBox="1">
            <a:spLocks noChangeArrowheads="1"/>
          </p:cNvSpPr>
          <p:nvPr/>
        </p:nvSpPr>
        <p:spPr bwMode="auto">
          <a:xfrm>
            <a:off x="5280293" y="2629505"/>
            <a:ext cx="1827288" cy="366067"/>
          </a:xfrm>
          <a:prstGeom prst="rect">
            <a:avLst/>
          </a:prstGeom>
          <a:noFill/>
          <a:ln w="9525">
            <a:solidFill>
              <a:srgbClr val="FFFFFF"/>
            </a:solidFill>
            <a:miter lim="800000"/>
            <a:headEnd/>
            <a:tailEnd/>
          </a:ln>
        </p:spPr>
        <p:txBody>
          <a:bodyPr/>
          <a:lstStyle/>
          <a:p>
            <a:r>
              <a:rPr lang="en-US" altLang="en-US" sz="1400" b="1" dirty="0" err="1">
                <a:latin typeface="Kruti Dev 010" pitchFamily="2" charset="0"/>
                <a:ea typeface="Times New Roman" pitchFamily="18" charset="0"/>
                <a:cs typeface="Arial" pitchFamily="34" charset="0"/>
              </a:rPr>
              <a:t>fujarj</a:t>
            </a:r>
            <a:r>
              <a:rPr lang="en-US" altLang="en-US" sz="1400" b="1" dirty="0">
                <a:latin typeface="Kruti Dev 010" pitchFamily="2" charset="0"/>
                <a:ea typeface="Times New Roman" pitchFamily="18" charset="0"/>
                <a:cs typeface="Arial" pitchFamily="34" charset="0"/>
              </a:rPr>
              <a:t> ¼¾ </a:t>
            </a:r>
            <a:r>
              <a:rPr lang="en-US" altLang="en-US" sz="1400" b="1" dirty="0">
                <a:solidFill>
                  <a:srgbClr val="002060"/>
                </a:solidFill>
                <a:latin typeface="Kruti Dev 010" pitchFamily="2" charset="0"/>
                <a:ea typeface="Times New Roman" pitchFamily="18" charset="0"/>
                <a:cs typeface="Arial" pitchFamily="34" charset="0"/>
              </a:rPr>
              <a:t>xBuiw.kZ</a:t>
            </a:r>
            <a:r>
              <a:rPr lang="en-US" altLang="en-US" sz="1400" b="1" dirty="0">
                <a:latin typeface="Kruti Dev 010" pitchFamily="2" charset="0"/>
                <a:ea typeface="Times New Roman" pitchFamily="18" charset="0"/>
                <a:cs typeface="Arial" pitchFamily="34" charset="0"/>
              </a:rPr>
              <a:t>½</a:t>
            </a:r>
            <a:endParaRPr lang="en-US" altLang="en-US" sz="3200" dirty="0">
              <a:ea typeface="Times New Roman" pitchFamily="18" charset="0"/>
              <a:cs typeface="Arial" pitchFamily="34" charset="0"/>
            </a:endParaRPr>
          </a:p>
        </p:txBody>
      </p:sp>
      <p:sp>
        <p:nvSpPr>
          <p:cNvPr id="93" name="Rectangle 151"/>
          <p:cNvSpPr>
            <a:spLocks noChangeArrowheads="1"/>
          </p:cNvSpPr>
          <p:nvPr/>
        </p:nvSpPr>
        <p:spPr bwMode="auto">
          <a:xfrm>
            <a:off x="6248400" y="3830256"/>
            <a:ext cx="1117515" cy="377922"/>
          </a:xfrm>
          <a:prstGeom prst="rect">
            <a:avLst/>
          </a:prstGeom>
          <a:noFill/>
          <a:ln w="9525">
            <a:noFill/>
            <a:miter lim="800000"/>
            <a:headEnd/>
            <a:tailEnd/>
          </a:ln>
        </p:spPr>
        <p:txBody>
          <a:bodyPr/>
          <a:lstStyle/>
          <a:p>
            <a:r>
              <a:rPr lang="hi-IN" altLang="en-US" sz="1400" dirty="0">
                <a:latin typeface="Kruti Dev 010" pitchFamily="2" charset="0"/>
                <a:ea typeface="Times New Roman" pitchFamily="18" charset="0"/>
                <a:cs typeface="Arial" pitchFamily="34" charset="0"/>
              </a:rPr>
              <a:t>पशु पक्षी</a:t>
            </a:r>
            <a:endParaRPr lang="en-US" altLang="en-US" sz="1400" dirty="0">
              <a:latin typeface="Kruti Dev 010" pitchFamily="2" charset="0"/>
              <a:ea typeface="Times New Roman" pitchFamily="18" charset="0"/>
              <a:cs typeface="Arial" pitchFamily="34" charset="0"/>
            </a:endParaRPr>
          </a:p>
        </p:txBody>
      </p:sp>
      <p:sp>
        <p:nvSpPr>
          <p:cNvPr id="94" name="Rectangle 151"/>
          <p:cNvSpPr>
            <a:spLocks noChangeArrowheads="1"/>
          </p:cNvSpPr>
          <p:nvPr/>
        </p:nvSpPr>
        <p:spPr bwMode="auto">
          <a:xfrm>
            <a:off x="8229600" y="4114800"/>
            <a:ext cx="1117515" cy="343565"/>
          </a:xfrm>
          <a:prstGeom prst="rect">
            <a:avLst/>
          </a:prstGeom>
          <a:noFill/>
          <a:ln w="9525">
            <a:noFill/>
            <a:miter lim="800000"/>
            <a:headEnd/>
            <a:tailEnd/>
          </a:ln>
        </p:spPr>
        <p:txBody>
          <a:bodyPr/>
          <a:lstStyle/>
          <a:p>
            <a:r>
              <a:rPr lang="hi-IN" altLang="en-US" sz="1400" dirty="0">
                <a:latin typeface="Kruti Dev 010" pitchFamily="2" charset="0"/>
                <a:ea typeface="Times New Roman" pitchFamily="18" charset="0"/>
                <a:cs typeface="Arial" pitchFamily="34" charset="0"/>
              </a:rPr>
              <a:t>मानव</a:t>
            </a:r>
            <a:endParaRPr lang="en-US" altLang="en-US" sz="1400" dirty="0">
              <a:latin typeface="Kruti Dev 010" pitchFamily="2" charset="0"/>
              <a:ea typeface="Times New Roman" pitchFamily="18" charset="0"/>
              <a:cs typeface="Arial" pitchFamily="34" charset="0"/>
            </a:endParaRPr>
          </a:p>
        </p:txBody>
      </p:sp>
      <p:sp>
        <p:nvSpPr>
          <p:cNvPr id="97" name="Rectangle 159"/>
          <p:cNvSpPr>
            <a:spLocks noChangeArrowheads="1"/>
          </p:cNvSpPr>
          <p:nvPr/>
        </p:nvSpPr>
        <p:spPr bwMode="auto">
          <a:xfrm>
            <a:off x="228600" y="5814350"/>
            <a:ext cx="1344797" cy="759488"/>
          </a:xfrm>
          <a:prstGeom prst="rect">
            <a:avLst/>
          </a:prstGeom>
          <a:solidFill>
            <a:srgbClr val="FFFFFF"/>
          </a:solidFill>
          <a:ln w="9525">
            <a:solidFill>
              <a:srgbClr val="000000"/>
            </a:solidFill>
            <a:miter lim="800000"/>
            <a:headEnd/>
            <a:tailEnd/>
          </a:ln>
        </p:spPr>
        <p:txBody>
          <a:bodyPr/>
          <a:lstStyle/>
          <a:p>
            <a:pPr algn="ctr"/>
            <a:r>
              <a:rPr lang="en-US" altLang="en-US" b="1" dirty="0" err="1">
                <a:latin typeface="Kruti Dev 010" pitchFamily="2" charset="0"/>
                <a:ea typeface="Times New Roman" pitchFamily="18" charset="0"/>
                <a:cs typeface="Arial" pitchFamily="34" charset="0"/>
              </a:rPr>
              <a:t>v.kqq</a:t>
            </a:r>
            <a:r>
              <a:rPr lang="en-US" altLang="en-US" b="1" dirty="0">
                <a:latin typeface="Kruti Dev 010" pitchFamily="2" charset="0"/>
                <a:ea typeface="Times New Roman" pitchFamily="18" charset="0"/>
                <a:cs typeface="Arial" pitchFamily="34" charset="0"/>
              </a:rPr>
              <a:t> </a:t>
            </a:r>
            <a:r>
              <a:rPr lang="en-US" altLang="en-US" b="1" dirty="0" err="1">
                <a:latin typeface="Kruti Dev 010" pitchFamily="2" charset="0"/>
                <a:ea typeface="Times New Roman" pitchFamily="18" charset="0"/>
                <a:cs typeface="Arial" pitchFamily="34" charset="0"/>
              </a:rPr>
              <a:t>jfpr</a:t>
            </a:r>
            <a:r>
              <a:rPr lang="hi-IN" altLang="en-US" b="1" dirty="0">
                <a:latin typeface="Kruti Dev 010" pitchFamily="2" charset="0"/>
                <a:ea typeface="Times New Roman" pitchFamily="18" charset="0"/>
                <a:cs typeface="Arial" pitchFamily="34" charset="0"/>
              </a:rPr>
              <a:t>  </a:t>
            </a:r>
            <a:r>
              <a:rPr lang="en-US" altLang="en-US" b="1" dirty="0" err="1">
                <a:latin typeface="Kruti Dev 010" pitchFamily="2" charset="0"/>
                <a:ea typeface="Times New Roman" pitchFamily="18" charset="0"/>
                <a:cs typeface="Arial" pitchFamily="34" charset="0"/>
              </a:rPr>
              <a:t>fiaM</a:t>
            </a:r>
            <a:endParaRPr lang="hi-IN" altLang="en-US" b="1" dirty="0">
              <a:latin typeface="Kruti Dev 010" pitchFamily="2" charset="0"/>
              <a:ea typeface="Times New Roman" pitchFamily="18" charset="0"/>
              <a:cs typeface="Arial" pitchFamily="34" charset="0"/>
            </a:endParaRPr>
          </a:p>
          <a:p>
            <a:pPr algn="ctr"/>
            <a:r>
              <a:rPr lang="en-US" altLang="en-US" b="1" dirty="0" err="1">
                <a:latin typeface="Kruti Dev 010" pitchFamily="2" charset="0"/>
                <a:ea typeface="Times New Roman" pitchFamily="18" charset="0"/>
                <a:cs typeface="Arial" pitchFamily="34" charset="0"/>
              </a:rPr>
              <a:t>xzg&amp;xksy</a:t>
            </a:r>
            <a:endParaRPr lang="en-US" altLang="en-US" sz="2800" dirty="0">
              <a:ea typeface="Times New Roman" pitchFamily="18" charset="0"/>
              <a:cs typeface="Arial" pitchFamily="34" charset="0"/>
            </a:endParaRPr>
          </a:p>
        </p:txBody>
      </p:sp>
      <p:sp>
        <p:nvSpPr>
          <p:cNvPr id="98" name="Line 155"/>
          <p:cNvSpPr>
            <a:spLocks noChangeShapeType="1"/>
          </p:cNvSpPr>
          <p:nvPr/>
        </p:nvSpPr>
        <p:spPr bwMode="auto">
          <a:xfrm>
            <a:off x="914400" y="6172200"/>
            <a:ext cx="0" cy="130175"/>
          </a:xfrm>
          <a:prstGeom prst="line">
            <a:avLst/>
          </a:prstGeom>
          <a:noFill/>
          <a:ln w="9525">
            <a:solidFill>
              <a:srgbClr val="000000"/>
            </a:solidFill>
            <a:round/>
            <a:headEnd/>
            <a:tailEnd type="triangle" w="med" len="med"/>
          </a:ln>
        </p:spPr>
        <p:txBody>
          <a:bodyPr/>
          <a:lstStyle/>
          <a:p>
            <a:endParaRPr lang="en-US"/>
          </a:p>
        </p:txBody>
      </p:sp>
      <p:pic>
        <p:nvPicPr>
          <p:cNvPr id="5" name="Picture 4">
            <a:extLst>
              <a:ext uri="{FF2B5EF4-FFF2-40B4-BE49-F238E27FC236}">
                <a16:creationId xmlns:a16="http://schemas.microsoft.com/office/drawing/2014/main" id="{B34FFE21-2949-429D-B727-62338EA884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6166" y="4334027"/>
            <a:ext cx="3504346" cy="2547551"/>
          </a:xfrm>
          <a:prstGeom prst="rect">
            <a:avLst/>
          </a:prstGeom>
        </p:spPr>
      </p:pic>
    </p:spTree>
    <p:extLst>
      <p:ext uri="{BB962C8B-B14F-4D97-AF65-F5344CB8AC3E}">
        <p14:creationId xmlns:p14="http://schemas.microsoft.com/office/powerpoint/2010/main" val="639717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TextBox 14"/>
          <p:cNvSpPr txBox="1">
            <a:spLocks noChangeArrowheads="1"/>
          </p:cNvSpPr>
          <p:nvPr/>
        </p:nvSpPr>
        <p:spPr bwMode="auto">
          <a:xfrm>
            <a:off x="0" y="4876800"/>
            <a:ext cx="9144000" cy="2032000"/>
          </a:xfrm>
          <a:prstGeom prst="rect">
            <a:avLst/>
          </a:prstGeom>
          <a:solidFill>
            <a:schemeClr val="bg1"/>
          </a:solidFill>
          <a:ln w="9525">
            <a:noFill/>
            <a:miter lim="800000"/>
            <a:headEnd/>
            <a:tailEnd/>
          </a:ln>
        </p:spPr>
        <p:txBody>
          <a:bodyPr>
            <a:spAutoFit/>
          </a:bodyPr>
          <a:lstStyle/>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r>
              <a:rPr lang="en-US" altLang="en-US"/>
              <a:t>.</a:t>
            </a:r>
          </a:p>
        </p:txBody>
      </p:sp>
      <p:pic>
        <p:nvPicPr>
          <p:cNvPr id="20483" name="Picture 20" descr="master slide.png"/>
          <p:cNvPicPr>
            <a:picLocks noChangeAspect="1"/>
          </p:cNvPicPr>
          <p:nvPr/>
        </p:nvPicPr>
        <p:blipFill>
          <a:blip r:embed="rId2"/>
          <a:srcRect/>
          <a:stretch>
            <a:fillRect/>
          </a:stretch>
        </p:blipFill>
        <p:spPr bwMode="auto">
          <a:xfrm>
            <a:off x="0" y="354013"/>
            <a:ext cx="8153400" cy="5595937"/>
          </a:xfrm>
          <a:prstGeom prst="rect">
            <a:avLst/>
          </a:prstGeom>
          <a:noFill/>
          <a:ln w="9525">
            <a:noFill/>
            <a:miter lim="800000"/>
            <a:headEnd/>
            <a:tailEnd/>
          </a:ln>
        </p:spPr>
      </p:pic>
      <p:sp>
        <p:nvSpPr>
          <p:cNvPr id="20484" name="Rectangle 13"/>
          <p:cNvSpPr>
            <a:spLocks noChangeArrowheads="1"/>
          </p:cNvSpPr>
          <p:nvPr/>
        </p:nvSpPr>
        <p:spPr bwMode="auto">
          <a:xfrm>
            <a:off x="1295400" y="6391275"/>
            <a:ext cx="1552575" cy="461963"/>
          </a:xfrm>
          <a:prstGeom prst="rect">
            <a:avLst/>
          </a:prstGeom>
          <a:noFill/>
          <a:ln w="9525">
            <a:noFill/>
            <a:miter lim="800000"/>
            <a:headEnd/>
            <a:tailEnd/>
          </a:ln>
        </p:spPr>
        <p:txBody>
          <a:bodyPr wrap="none">
            <a:spAutoFit/>
          </a:bodyPr>
          <a:lstStyle/>
          <a:p>
            <a:pPr eaLnBrk="1" hangingPunct="1"/>
            <a:r>
              <a:rPr lang="en-US" altLang="en-US" sz="2400" b="1">
                <a:latin typeface="Kruti Dev 010" pitchFamily="2" charset="0"/>
              </a:rPr>
              <a:t>v[k.M lekt</a:t>
            </a:r>
          </a:p>
        </p:txBody>
      </p:sp>
      <p:sp>
        <p:nvSpPr>
          <p:cNvPr id="20485" name="Rectangle 13"/>
          <p:cNvSpPr>
            <a:spLocks noChangeArrowheads="1"/>
          </p:cNvSpPr>
          <p:nvPr/>
        </p:nvSpPr>
        <p:spPr bwMode="auto">
          <a:xfrm>
            <a:off x="4705350" y="6396038"/>
            <a:ext cx="4362450" cy="461962"/>
          </a:xfrm>
          <a:prstGeom prst="rect">
            <a:avLst/>
          </a:prstGeom>
          <a:noFill/>
          <a:ln w="9525">
            <a:noFill/>
            <a:miter lim="800000"/>
            <a:headEnd/>
            <a:tailEnd/>
          </a:ln>
        </p:spPr>
        <p:txBody>
          <a:bodyPr wrap="none">
            <a:spAutoFit/>
          </a:bodyPr>
          <a:lstStyle/>
          <a:p>
            <a:pPr eaLnBrk="1" hangingPunct="1"/>
            <a:r>
              <a:rPr lang="en-US" altLang="en-US" sz="2400" b="1">
                <a:latin typeface="Kruti Dev 010" pitchFamily="2" charset="0"/>
              </a:rPr>
              <a:t>lkoZÒ©e O;oLFkk 		Ekkuoh; ijaijk</a:t>
            </a:r>
          </a:p>
        </p:txBody>
      </p:sp>
      <p:sp>
        <p:nvSpPr>
          <p:cNvPr id="20486" name="Rectangle 13"/>
          <p:cNvSpPr>
            <a:spLocks noChangeArrowheads="1"/>
          </p:cNvSpPr>
          <p:nvPr/>
        </p:nvSpPr>
        <p:spPr bwMode="auto">
          <a:xfrm>
            <a:off x="6334125" y="6256338"/>
            <a:ext cx="1192213" cy="369887"/>
          </a:xfrm>
          <a:prstGeom prst="rect">
            <a:avLst/>
          </a:prstGeom>
          <a:noFill/>
          <a:ln w="9525">
            <a:noFill/>
            <a:miter lim="800000"/>
            <a:headEnd/>
            <a:tailEnd/>
          </a:ln>
        </p:spPr>
        <p:txBody>
          <a:bodyPr wrap="none">
            <a:spAutoFit/>
          </a:bodyPr>
          <a:lstStyle/>
          <a:p>
            <a:pPr eaLnBrk="1" hangingPunct="1"/>
            <a:r>
              <a:rPr lang="en-US" altLang="en-US" b="1">
                <a:solidFill>
                  <a:srgbClr val="1E00AA"/>
                </a:solidFill>
                <a:latin typeface="Kruti Dev 010" pitchFamily="2" charset="0"/>
              </a:rPr>
              <a:t>ih&lt;h nj ih&lt;h</a:t>
            </a:r>
          </a:p>
        </p:txBody>
      </p:sp>
      <p:cxnSp>
        <p:nvCxnSpPr>
          <p:cNvPr id="8" name="Straight Arrow Connector 7"/>
          <p:cNvCxnSpPr/>
          <p:nvPr/>
        </p:nvCxnSpPr>
        <p:spPr>
          <a:xfrm>
            <a:off x="6553200" y="6656388"/>
            <a:ext cx="8382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20484" idx="0"/>
          </p:cNvCxnSpPr>
          <p:nvPr/>
        </p:nvCxnSpPr>
        <p:spPr>
          <a:xfrm rot="16200000" flipH="1">
            <a:off x="1685925" y="6005513"/>
            <a:ext cx="757237" cy="142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943600" y="5862638"/>
            <a:ext cx="0" cy="609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500" name="Title 1"/>
          <p:cNvSpPr>
            <a:spLocks noGrp="1"/>
          </p:cNvSpPr>
          <p:nvPr>
            <p:ph type="title"/>
          </p:nvPr>
        </p:nvSpPr>
        <p:spPr bwMode="auto">
          <a:xfrm>
            <a:off x="0" y="0"/>
            <a:ext cx="9144000" cy="533400"/>
          </a:xfrm>
          <a:solidFill>
            <a:srgbClr val="4B0082"/>
          </a:solidFill>
          <a:ln>
            <a:miter lim="800000"/>
            <a:headEnd/>
            <a:tailEnd/>
          </a:ln>
        </p:spPr>
        <p:txBody>
          <a:bodyPr vert="horz" wrap="square" lIns="91440" tIns="45720" rIns="91440" bIns="45720" numCol="1" anchor="t" anchorCtr="0" compatLnSpc="1">
            <a:prstTxWarp prst="textNoShape">
              <a:avLst/>
            </a:prstTxWarp>
          </a:bodyPr>
          <a:lstStyle/>
          <a:p>
            <a:r>
              <a:rPr lang="hi-IN" altLang="en-US" dirty="0"/>
              <a:t>मानवीयतापूर्ण आचरण – अनुभवमूलक अभिव्यक्ति (पूर्वानुक्रम)</a:t>
            </a:r>
            <a:endParaRPr lang="en-US" altLang="en-US" dirty="0"/>
          </a:p>
        </p:txBody>
      </p:sp>
      <p:sp>
        <p:nvSpPr>
          <p:cNvPr id="20501" name="TextBox 20"/>
          <p:cNvSpPr txBox="1">
            <a:spLocks noChangeArrowheads="1"/>
          </p:cNvSpPr>
          <p:nvPr/>
        </p:nvSpPr>
        <p:spPr bwMode="auto">
          <a:xfrm rot="-5400000">
            <a:off x="7391400" y="1804434"/>
            <a:ext cx="2514600" cy="369887"/>
          </a:xfrm>
          <a:prstGeom prst="rect">
            <a:avLst/>
          </a:prstGeom>
          <a:noFill/>
          <a:ln w="9525">
            <a:noFill/>
            <a:miter lim="800000"/>
            <a:headEnd/>
            <a:tailEnd/>
          </a:ln>
        </p:spPr>
        <p:txBody>
          <a:bodyPr>
            <a:spAutoFit/>
          </a:bodyPr>
          <a:lstStyle/>
          <a:p>
            <a:pPr eaLnBrk="1" hangingPunct="1"/>
            <a:r>
              <a:rPr lang="hi-IN" altLang="en-US" dirty="0"/>
              <a:t>प्रत्यावर्तन पूर्वक परावर्तन</a:t>
            </a:r>
            <a:endParaRPr lang="en-US" altLang="en-US" dirty="0"/>
          </a:p>
        </p:txBody>
      </p:sp>
      <p:sp>
        <p:nvSpPr>
          <p:cNvPr id="23" name="Rectangle 22"/>
          <p:cNvSpPr/>
          <p:nvPr/>
        </p:nvSpPr>
        <p:spPr>
          <a:xfrm>
            <a:off x="838200" y="762000"/>
            <a:ext cx="1066800" cy="3657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5" name="Straight Arrow Connector 24">
            <a:extLst>
              <a:ext uri="{FF2B5EF4-FFF2-40B4-BE49-F238E27FC236}">
                <a16:creationId xmlns:a16="http://schemas.microsoft.com/office/drawing/2014/main" id="{389C801E-AD01-49D6-BFBA-FB8E656BB686}"/>
              </a:ext>
            </a:extLst>
          </p:cNvPr>
          <p:cNvCxnSpPr/>
          <p:nvPr/>
        </p:nvCxnSpPr>
        <p:spPr>
          <a:xfrm>
            <a:off x="3276600" y="681038"/>
            <a:ext cx="0" cy="685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BD8FBCB-1638-4603-972A-910498815625}"/>
              </a:ext>
            </a:extLst>
          </p:cNvPr>
          <p:cNvCxnSpPr/>
          <p:nvPr/>
        </p:nvCxnSpPr>
        <p:spPr>
          <a:xfrm flipH="1">
            <a:off x="2667000" y="1747838"/>
            <a:ext cx="609600" cy="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7E73F60-7D23-402E-8C5E-8B2B8CDD036F}"/>
              </a:ext>
            </a:extLst>
          </p:cNvPr>
          <p:cNvCxnSpPr/>
          <p:nvPr/>
        </p:nvCxnSpPr>
        <p:spPr>
          <a:xfrm>
            <a:off x="2667000" y="1824038"/>
            <a:ext cx="685800" cy="3810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C0DAE10-C09E-48B7-94DB-390DF7EEB6F5}"/>
              </a:ext>
            </a:extLst>
          </p:cNvPr>
          <p:cNvCxnSpPr/>
          <p:nvPr/>
        </p:nvCxnSpPr>
        <p:spPr>
          <a:xfrm flipH="1">
            <a:off x="2667000" y="2357438"/>
            <a:ext cx="609600" cy="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0CCD694F-D08B-4914-800D-8EB16243E56C}"/>
              </a:ext>
            </a:extLst>
          </p:cNvPr>
          <p:cNvCxnSpPr/>
          <p:nvPr/>
        </p:nvCxnSpPr>
        <p:spPr>
          <a:xfrm>
            <a:off x="2667000" y="2433638"/>
            <a:ext cx="685800" cy="3810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09CDDC5-EC2E-4A34-B790-0B197C61AE30}"/>
              </a:ext>
            </a:extLst>
          </p:cNvPr>
          <p:cNvCxnSpPr/>
          <p:nvPr/>
        </p:nvCxnSpPr>
        <p:spPr>
          <a:xfrm flipH="1">
            <a:off x="2667000" y="2967038"/>
            <a:ext cx="6096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99FB389-3669-4FDA-AAB9-786C9A9B501B}"/>
              </a:ext>
            </a:extLst>
          </p:cNvPr>
          <p:cNvCxnSpPr/>
          <p:nvPr/>
        </p:nvCxnSpPr>
        <p:spPr>
          <a:xfrm>
            <a:off x="2667000" y="3043238"/>
            <a:ext cx="685800" cy="3810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910F79C3-4FEC-406E-A21F-C45C9A1C7894}"/>
              </a:ext>
            </a:extLst>
          </p:cNvPr>
          <p:cNvCxnSpPr/>
          <p:nvPr/>
        </p:nvCxnSpPr>
        <p:spPr>
          <a:xfrm flipH="1">
            <a:off x="2667000" y="3576638"/>
            <a:ext cx="6096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3E09A570-28A2-4469-B0B3-E70A918B43EA}"/>
              </a:ext>
            </a:extLst>
          </p:cNvPr>
          <p:cNvCxnSpPr/>
          <p:nvPr/>
        </p:nvCxnSpPr>
        <p:spPr>
          <a:xfrm>
            <a:off x="2667000" y="3652838"/>
            <a:ext cx="685800" cy="3810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AA42913-68C4-4B2D-91D1-98B3B337CBBC}"/>
              </a:ext>
            </a:extLst>
          </p:cNvPr>
          <p:cNvCxnSpPr/>
          <p:nvPr/>
        </p:nvCxnSpPr>
        <p:spPr>
          <a:xfrm flipH="1">
            <a:off x="2667000" y="4186238"/>
            <a:ext cx="6096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EDDC927-38D2-4D99-9ADF-F85C7E81974D}"/>
              </a:ext>
            </a:extLst>
          </p:cNvPr>
          <p:cNvCxnSpPr/>
          <p:nvPr/>
        </p:nvCxnSpPr>
        <p:spPr>
          <a:xfrm>
            <a:off x="2662064" y="2399928"/>
            <a:ext cx="685800" cy="3810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11921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a:t>मानवीयतापूर्ण आचरण – अनुभवगामी विधि</a:t>
            </a:r>
            <a:endParaRPr lang="en-US" altLang="en-US"/>
          </a:p>
        </p:txBody>
      </p:sp>
      <p:graphicFrame>
        <p:nvGraphicFramePr>
          <p:cNvPr id="3" name="Table 2"/>
          <p:cNvGraphicFramePr>
            <a:graphicFrameLocks noGrp="1"/>
          </p:cNvGraphicFramePr>
          <p:nvPr>
            <p:extLst>
              <p:ext uri="{D42A27DB-BD31-4B8C-83A1-F6EECF244321}">
                <p14:modId xmlns:p14="http://schemas.microsoft.com/office/powerpoint/2010/main" val="2459428370"/>
              </p:ext>
            </p:extLst>
          </p:nvPr>
        </p:nvGraphicFramePr>
        <p:xfrm>
          <a:off x="457200" y="884238"/>
          <a:ext cx="8686800" cy="4449763"/>
        </p:xfrm>
        <a:graphic>
          <a:graphicData uri="http://schemas.openxmlformats.org/drawingml/2006/table">
            <a:tbl>
              <a:tblPr/>
              <a:tblGrid>
                <a:gridCol w="445544">
                  <a:extLst>
                    <a:ext uri="{9D8B030D-6E8A-4147-A177-3AD203B41FA5}">
                      <a16:colId xmlns:a16="http://schemas.microsoft.com/office/drawing/2014/main" val="20000"/>
                    </a:ext>
                  </a:extLst>
                </a:gridCol>
                <a:gridCol w="2056013">
                  <a:extLst>
                    <a:ext uri="{9D8B030D-6E8A-4147-A177-3AD203B41FA5}">
                      <a16:colId xmlns:a16="http://schemas.microsoft.com/office/drawing/2014/main" val="20001"/>
                    </a:ext>
                  </a:extLst>
                </a:gridCol>
                <a:gridCol w="2078658">
                  <a:extLst>
                    <a:ext uri="{9D8B030D-6E8A-4147-A177-3AD203B41FA5}">
                      <a16:colId xmlns:a16="http://schemas.microsoft.com/office/drawing/2014/main" val="20002"/>
                    </a:ext>
                  </a:extLst>
                </a:gridCol>
                <a:gridCol w="4106585">
                  <a:extLst>
                    <a:ext uri="{9D8B030D-6E8A-4147-A177-3AD203B41FA5}">
                      <a16:colId xmlns:a16="http://schemas.microsoft.com/office/drawing/2014/main" val="20003"/>
                    </a:ext>
                  </a:extLst>
                </a:gridCol>
              </a:tblGrid>
              <a:tr h="769588">
                <a:tc>
                  <a:txBody>
                    <a:bodyPr/>
                    <a:lstStyle/>
                    <a:p>
                      <a:pPr marL="0" marR="0">
                        <a:spcBef>
                          <a:spcPts val="0"/>
                        </a:spcBef>
                        <a:spcAft>
                          <a:spcPts val="0"/>
                        </a:spcAft>
                      </a:pPr>
                      <a:endParaRPr lang="en-US" sz="1800" b="1" dirty="0">
                        <a:latin typeface="Times New Roman"/>
                        <a:ea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EEC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err="1">
                          <a:solidFill>
                            <a:srgbClr val="002060"/>
                          </a:solidFill>
                          <a:latin typeface="Kruti Dev 010"/>
                          <a:ea typeface="Times New Roman"/>
                          <a:cs typeface="Arial"/>
                        </a:rPr>
                        <a:t>xfr</a:t>
                      </a:r>
                      <a:r>
                        <a:rPr lang="en-US" sz="2800" b="1" kern="1200" dirty="0">
                          <a:solidFill>
                            <a:srgbClr val="002060"/>
                          </a:solidFill>
                          <a:latin typeface="Kruti Dev 010"/>
                          <a:ea typeface="Times New Roman"/>
                          <a:cs typeface="Arial"/>
                        </a:rPr>
                        <a:t> </a:t>
                      </a:r>
                      <a:r>
                        <a:rPr lang="en-US" sz="2800" b="1" kern="1200" dirty="0" err="1">
                          <a:solidFill>
                            <a:srgbClr val="002060"/>
                          </a:solidFill>
                          <a:latin typeface="Kruti Dev 010"/>
                          <a:ea typeface="Times New Roman"/>
                          <a:cs typeface="Arial"/>
                        </a:rPr>
                        <a:t>fØz;k</a:t>
                      </a:r>
                      <a:endParaRPr lang="en-US" sz="2800" b="1" kern="1200" dirty="0">
                        <a:solidFill>
                          <a:srgbClr val="002060"/>
                        </a:solidFill>
                        <a:latin typeface="Kruti Dev 010"/>
                        <a:ea typeface="Times New Roman"/>
                        <a:cs typeface="Arial"/>
                      </a:endParaRP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EEC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kern="1200" dirty="0" err="1">
                          <a:solidFill>
                            <a:srgbClr val="002060"/>
                          </a:solidFill>
                          <a:latin typeface="Kruti Dev 010"/>
                          <a:ea typeface="Times New Roman"/>
                          <a:cs typeface="Arial"/>
                        </a:rPr>
                        <a:t>fLFkfr</a:t>
                      </a:r>
                      <a:r>
                        <a:rPr lang="en-US" sz="2800" b="1" kern="1200" dirty="0">
                          <a:solidFill>
                            <a:srgbClr val="002060"/>
                          </a:solidFill>
                          <a:latin typeface="Kruti Dev 010"/>
                          <a:ea typeface="Times New Roman"/>
                          <a:cs typeface="Arial"/>
                        </a:rPr>
                        <a:t> </a:t>
                      </a:r>
                      <a:r>
                        <a:rPr lang="en-US" sz="2800" b="1" kern="1200" dirty="0" err="1">
                          <a:solidFill>
                            <a:srgbClr val="002060"/>
                          </a:solidFill>
                          <a:latin typeface="Kruti Dev 010"/>
                          <a:ea typeface="Times New Roman"/>
                          <a:cs typeface="Arial"/>
                        </a:rPr>
                        <a:t>fØz;k</a:t>
                      </a:r>
                      <a:endParaRPr lang="en-US" sz="2800" b="1" kern="1200" dirty="0">
                        <a:solidFill>
                          <a:srgbClr val="002060"/>
                        </a:solidFill>
                        <a:latin typeface="Kruti Dev 010"/>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spcBef>
                          <a:spcPts val="0"/>
                        </a:spcBef>
                        <a:spcAft>
                          <a:spcPts val="0"/>
                        </a:spcAft>
                      </a:pPr>
                      <a:endParaRPr lang="en-US" sz="2400" b="1" kern="1200" dirty="0">
                        <a:solidFill>
                          <a:schemeClr val="tx1"/>
                        </a:solidFill>
                        <a:latin typeface="Kruti Dev 010"/>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788609">
                <a:tc>
                  <a:txBody>
                    <a:bodyPr/>
                    <a:lstStyle/>
                    <a:p>
                      <a:pPr marL="0" marR="0" algn="r">
                        <a:spcBef>
                          <a:spcPts val="0"/>
                        </a:spcBef>
                        <a:spcAft>
                          <a:spcPts val="0"/>
                        </a:spcAft>
                      </a:pPr>
                      <a:r>
                        <a:rPr lang="en-US" sz="2000" b="1" dirty="0">
                          <a:latin typeface="Arial"/>
                          <a:ea typeface="Times New Roman"/>
                        </a:rPr>
                        <a:t>1.</a:t>
                      </a:r>
                      <a:endParaRPr lang="en-US" sz="1800" b="1" dirty="0">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r>
                        <a:rPr lang="en-US" sz="2800" b="1" kern="1200" dirty="0" err="1">
                          <a:solidFill>
                            <a:schemeClr val="bg1"/>
                          </a:solidFill>
                          <a:latin typeface="Kruti Dev 010"/>
                          <a:ea typeface="Times New Roman"/>
                          <a:cs typeface="Arial"/>
                        </a:rPr>
                        <a:t>izkekf.kdrk</a:t>
                      </a:r>
                      <a:endParaRPr lang="en-US" sz="2800" b="1" kern="1200" dirty="0">
                        <a:solidFill>
                          <a:schemeClr val="bg1"/>
                        </a:solidFill>
                        <a:latin typeface="Kruti Dev 010"/>
                        <a:ea typeface="Times New Roman"/>
                        <a:cs typeface="Arial"/>
                      </a:endParaRP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marL="0" marR="0">
                        <a:spcBef>
                          <a:spcPts val="0"/>
                        </a:spcBef>
                        <a:spcAft>
                          <a:spcPts val="0"/>
                        </a:spcAft>
                      </a:pPr>
                      <a:r>
                        <a:rPr lang="en-US" sz="2800" b="1" kern="1200" dirty="0" err="1">
                          <a:solidFill>
                            <a:schemeClr val="bg1"/>
                          </a:solidFill>
                          <a:latin typeface="Kruti Dev 010"/>
                          <a:ea typeface="Times New Roman"/>
                          <a:cs typeface="Arial"/>
                        </a:rPr>
                        <a:t>vuqHko</a:t>
                      </a:r>
                      <a:endParaRPr lang="en-US" sz="2000" b="1"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a:buFont typeface="Symbol" pitchFamily="18" charset="2"/>
                        <a:buNone/>
                      </a:pPr>
                      <a:r>
                        <a:rPr lang="hi-IN" sz="1600" dirty="0"/>
                        <a:t>सहअस्तित्व– सत्य– संपूर्ण वास्तविकताओं को प्रमाण पूर्वक जीने का निर्णय; ऐसा जीने के </a:t>
                      </a:r>
                    </a:p>
                    <a:p>
                      <a:pPr>
                        <a:buFont typeface="Symbol" pitchFamily="18" charset="2"/>
                        <a:buNone/>
                      </a:pPr>
                      <a:r>
                        <a:rPr lang="hi-IN" sz="1600" dirty="0"/>
                        <a:t>क्रम में सहअस्तित्व/व्यापक में अनुभव </a:t>
                      </a:r>
                      <a:r>
                        <a:rPr lang="hi-IN" sz="1600" b="1" dirty="0"/>
                        <a:t>अनुभव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788609">
                <a:tc>
                  <a:txBody>
                    <a:bodyPr/>
                    <a:lstStyle/>
                    <a:p>
                      <a:r>
                        <a:rPr lang="en-US" sz="2000" b="1" dirty="0">
                          <a:latin typeface="Arial"/>
                          <a:ea typeface="Calibri"/>
                        </a:rPr>
                        <a:t>2.</a:t>
                      </a:r>
                      <a:r>
                        <a:rPr lang="en-US" sz="1200" b="1" dirty="0">
                          <a:latin typeface="Calibri"/>
                          <a:ea typeface="Calibri"/>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800" b="1" kern="1200" dirty="0" err="1">
                          <a:solidFill>
                            <a:schemeClr val="bg1"/>
                          </a:solidFill>
                          <a:latin typeface="Kruti Dev 010"/>
                          <a:ea typeface="Times New Roman"/>
                          <a:cs typeface="Arial"/>
                        </a:rPr>
                        <a:t>ladYi</a:t>
                      </a:r>
                      <a:endParaRPr lang="en-US" sz="2800" b="1" kern="1200" dirty="0">
                        <a:solidFill>
                          <a:schemeClr val="bg1"/>
                        </a:solidFill>
                        <a:latin typeface="Kruti Dev 010"/>
                        <a:ea typeface="Times New Roman"/>
                        <a:cs typeface="Arial"/>
                      </a:endParaRP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err="1">
                          <a:solidFill>
                            <a:schemeClr val="bg1"/>
                          </a:solidFill>
                          <a:latin typeface="Kruti Dev 010" pitchFamily="2" charset="0"/>
                          <a:ea typeface="Times New Roman"/>
                        </a:rPr>
                        <a:t>lk</a:t>
                      </a:r>
                      <a:r>
                        <a:rPr lang="en-US" sz="2800" b="1" dirty="0">
                          <a:solidFill>
                            <a:schemeClr val="bg1"/>
                          </a:solidFill>
                          <a:latin typeface="Kruti Dev 010" pitchFamily="2" charset="0"/>
                          <a:ea typeface="Times New Roman"/>
                        </a:rPr>
                        <a:t>{</a:t>
                      </a:r>
                      <a:r>
                        <a:rPr lang="en-US" sz="2800" b="1" dirty="0" err="1">
                          <a:solidFill>
                            <a:schemeClr val="bg1"/>
                          </a:solidFill>
                          <a:latin typeface="Kruti Dev 010" pitchFamily="2" charset="0"/>
                          <a:ea typeface="Times New Roman"/>
                        </a:rPr>
                        <a:t>kkRdkj&amp;cks</a:t>
                      </a:r>
                      <a:r>
                        <a:rPr lang="en-US" sz="2800" b="1" dirty="0">
                          <a:solidFill>
                            <a:schemeClr val="bg1"/>
                          </a:solidFill>
                          <a:latin typeface="Kruti Dev 010" pitchFamily="2" charset="0"/>
                          <a:ea typeface="Times New Roman"/>
                        </a:rPr>
                        <a:t>/k</a:t>
                      </a:r>
                      <a:endParaRPr lang="en-US" sz="2800" b="1"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1600" kern="1200" dirty="0">
                          <a:solidFill>
                            <a:schemeClr val="tx1"/>
                          </a:solidFill>
                          <a:latin typeface="+mn-lt"/>
                          <a:ea typeface="+mn-ea"/>
                          <a:cs typeface="+mn-cs"/>
                        </a:rPr>
                        <a:t>साक्षात्कार वस्तु के साथ जीने का संकल्प</a:t>
                      </a:r>
                    </a:p>
                    <a:p>
                      <a:pPr marL="0" marR="0" indent="0" algn="l" defTabSz="914400" rtl="0" eaLnBrk="1" fontAlgn="auto" latinLnBrk="0" hangingPunct="1">
                        <a:lnSpc>
                          <a:spcPct val="100000"/>
                        </a:lnSpc>
                        <a:spcBef>
                          <a:spcPts val="0"/>
                        </a:spcBef>
                        <a:spcAft>
                          <a:spcPts val="0"/>
                        </a:spcAft>
                        <a:buClrTx/>
                        <a:buSzTx/>
                        <a:buFontTx/>
                        <a:buNone/>
                        <a:tabLst/>
                        <a:defRPr/>
                      </a:pPr>
                      <a:r>
                        <a:rPr lang="hi-IN" sz="1600" dirty="0"/>
                        <a:t>वस्तु का साक्षात्कार-बोध – धर्म (प्रधान), </a:t>
                      </a:r>
                    </a:p>
                    <a:p>
                      <a:pPr marL="0" marR="0" indent="0" algn="l" defTabSz="914400" rtl="0" eaLnBrk="1" fontAlgn="auto" latinLnBrk="0" hangingPunct="1">
                        <a:lnSpc>
                          <a:spcPct val="100000"/>
                        </a:lnSpc>
                        <a:spcBef>
                          <a:spcPts val="0"/>
                        </a:spcBef>
                        <a:spcAft>
                          <a:spcPts val="0"/>
                        </a:spcAft>
                        <a:buClrTx/>
                        <a:buSzTx/>
                        <a:buFontTx/>
                        <a:buNone/>
                        <a:tabLst/>
                        <a:defRPr/>
                      </a:pPr>
                      <a:r>
                        <a:rPr lang="hi-IN" sz="1600" dirty="0"/>
                        <a:t>स्वभाव दिखना, स्वीकृत, संकलित होना </a:t>
                      </a:r>
                      <a:r>
                        <a:rPr lang="hi-IN" sz="1600" baseline="0" dirty="0"/>
                        <a:t> </a:t>
                      </a:r>
                      <a:r>
                        <a:rPr lang="hi-IN" sz="1600" b="1" kern="1200" dirty="0">
                          <a:solidFill>
                            <a:schemeClr val="tx1"/>
                          </a:solidFill>
                          <a:latin typeface="+mn-lt"/>
                          <a:ea typeface="+mn-ea"/>
                          <a:cs typeface="+mn-cs"/>
                        </a:rPr>
                        <a:t>बोध</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788609">
                <a:tc>
                  <a:txBody>
                    <a:bodyPr/>
                    <a:lstStyle/>
                    <a:p>
                      <a:pPr marL="0" marR="0" algn="r">
                        <a:spcBef>
                          <a:spcPts val="0"/>
                        </a:spcBef>
                        <a:spcAft>
                          <a:spcPts val="0"/>
                        </a:spcAft>
                      </a:pPr>
                      <a:r>
                        <a:rPr lang="en-US" sz="2000" b="1" dirty="0">
                          <a:latin typeface="Arial"/>
                          <a:ea typeface="Times New Roman"/>
                        </a:rPr>
                        <a:t>3.</a:t>
                      </a:r>
                      <a:endParaRPr lang="en-US" sz="1800" b="1" dirty="0">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b="1" kern="1200" dirty="0" err="1">
                          <a:solidFill>
                            <a:srgbClr val="002060"/>
                          </a:solidFill>
                          <a:latin typeface="Kruti Dev 010"/>
                          <a:ea typeface="Times New Roman"/>
                          <a:cs typeface="Arial"/>
                        </a:rPr>
                        <a:t>fp</a:t>
                      </a:r>
                      <a:r>
                        <a:rPr lang="en-US" sz="2800" b="1" kern="1200" dirty="0">
                          <a:solidFill>
                            <a:srgbClr val="002060"/>
                          </a:solidFill>
                          <a:latin typeface="Kruti Dev 010"/>
                          <a:ea typeface="Times New Roman"/>
                          <a:cs typeface="Arial"/>
                        </a:rPr>
                        <a:t>=.k</a:t>
                      </a:r>
                      <a:endParaRPr lang="en-US" sz="2000" b="1" dirty="0">
                        <a:latin typeface="Times New Roman"/>
                        <a:ea typeface="Times New Roman"/>
                      </a:endParaRP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spcBef>
                          <a:spcPts val="0"/>
                        </a:spcBef>
                        <a:spcAft>
                          <a:spcPts val="0"/>
                        </a:spcAft>
                      </a:pPr>
                      <a:r>
                        <a:rPr lang="en-US" sz="2800" b="1" dirty="0" err="1">
                          <a:solidFill>
                            <a:schemeClr val="bg1"/>
                          </a:solidFill>
                          <a:latin typeface="Kruti Dev 010" pitchFamily="2" charset="0"/>
                          <a:ea typeface="Times New Roman"/>
                        </a:rPr>
                        <a:t>lk</a:t>
                      </a:r>
                      <a:r>
                        <a:rPr lang="en-US" sz="2800" b="1" dirty="0">
                          <a:solidFill>
                            <a:schemeClr val="bg1"/>
                          </a:solidFill>
                          <a:latin typeface="Kruti Dev 010" pitchFamily="2" charset="0"/>
                          <a:ea typeface="Times New Roman"/>
                        </a:rPr>
                        <a:t>{</a:t>
                      </a:r>
                      <a:r>
                        <a:rPr lang="en-US" sz="2800" b="1" dirty="0" err="1">
                          <a:solidFill>
                            <a:schemeClr val="bg1"/>
                          </a:solidFill>
                          <a:latin typeface="Kruti Dev 010" pitchFamily="2" charset="0"/>
                          <a:ea typeface="Times New Roman"/>
                        </a:rPr>
                        <a:t>kkRdkj</a:t>
                      </a:r>
                      <a:endParaRPr lang="en-US" sz="2000" b="1" dirty="0">
                        <a:solidFill>
                          <a:schemeClr val="bg1"/>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8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1600" dirty="0"/>
                        <a:t>चित्रण में न्याय, धर्म, सत्य पूर्वक जीने की इच्छा बनना; </a:t>
                      </a:r>
                      <a:r>
                        <a:rPr lang="hi-IN" sz="1600" kern="1200" dirty="0">
                          <a:solidFill>
                            <a:schemeClr val="tx1"/>
                          </a:solidFill>
                          <a:latin typeface="+mn-lt"/>
                          <a:ea typeface="+mn-ea"/>
                          <a:cs typeface="+mn-cs"/>
                        </a:rPr>
                        <a:t>वस्तु का साक्षात्कार होना</a:t>
                      </a:r>
                    </a:p>
                    <a:p>
                      <a:pPr marL="0" marR="0" indent="0" algn="l" defTabSz="914400" rtl="0" eaLnBrk="1" fontAlgn="auto" latinLnBrk="0" hangingPunct="1">
                        <a:lnSpc>
                          <a:spcPct val="100000"/>
                        </a:lnSpc>
                        <a:spcBef>
                          <a:spcPts val="0"/>
                        </a:spcBef>
                        <a:spcAft>
                          <a:spcPts val="0"/>
                        </a:spcAft>
                        <a:buClrTx/>
                        <a:buSzTx/>
                        <a:buFontTx/>
                        <a:buNone/>
                        <a:tabLst/>
                        <a:defRPr/>
                      </a:pPr>
                      <a:r>
                        <a:rPr lang="hi-IN" sz="1600" kern="1200" dirty="0">
                          <a:solidFill>
                            <a:schemeClr val="tx1"/>
                          </a:solidFill>
                          <a:latin typeface="+mn-lt"/>
                          <a:ea typeface="+mn-ea"/>
                          <a:cs typeface="+mn-cs"/>
                        </a:rPr>
                        <a:t>स्वभाव (प्रधान), धर्म दिखना          </a:t>
                      </a:r>
                      <a:r>
                        <a:rPr lang="hi-IN" sz="1600" b="1" kern="1200" dirty="0">
                          <a:solidFill>
                            <a:schemeClr val="tx1"/>
                          </a:solidFill>
                          <a:latin typeface="+mn-lt"/>
                          <a:ea typeface="+mn-ea"/>
                          <a:cs typeface="+mn-cs"/>
                        </a:rPr>
                        <a:t>प्रतीति</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525739">
                <a:tc>
                  <a:txBody>
                    <a:bodyPr/>
                    <a:lstStyle/>
                    <a:p>
                      <a:pPr marL="0" marR="0" algn="r">
                        <a:spcBef>
                          <a:spcPts val="0"/>
                        </a:spcBef>
                        <a:spcAft>
                          <a:spcPts val="0"/>
                        </a:spcAft>
                      </a:pPr>
                      <a:r>
                        <a:rPr lang="en-US" sz="2000" b="1" dirty="0">
                          <a:latin typeface="Arial"/>
                          <a:ea typeface="Times New Roman"/>
                        </a:rPr>
                        <a:t>4.</a:t>
                      </a:r>
                      <a:endParaRPr lang="en-US" sz="1800" b="1" dirty="0">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b="1" kern="1200" dirty="0" err="1">
                          <a:solidFill>
                            <a:srgbClr val="002060"/>
                          </a:solidFill>
                          <a:latin typeface="Kruti Dev 010"/>
                          <a:ea typeface="Times New Roman"/>
                          <a:cs typeface="Arial"/>
                        </a:rPr>
                        <a:t>fo'ys"k.k</a:t>
                      </a:r>
                      <a:endParaRPr lang="en-US" sz="2000" b="1" dirty="0">
                        <a:latin typeface="Times New Roman"/>
                        <a:ea typeface="Times New Roman"/>
                      </a:endParaRP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l" defTabSz="914400" rtl="0" eaLnBrk="1" latinLnBrk="0" hangingPunct="1">
                        <a:spcBef>
                          <a:spcPts val="0"/>
                        </a:spcBef>
                        <a:spcAft>
                          <a:spcPts val="0"/>
                        </a:spcAft>
                      </a:pPr>
                      <a:r>
                        <a:rPr lang="en-US" sz="2800" b="1" kern="1200" dirty="0" err="1">
                          <a:solidFill>
                            <a:srgbClr val="002060"/>
                          </a:solidFill>
                          <a:latin typeface="Kruti Dev 010"/>
                          <a:ea typeface="Times New Roman"/>
                          <a:cs typeface="Arial"/>
                        </a:rPr>
                        <a:t>rqyu</a:t>
                      </a:r>
                      <a:endParaRPr lang="en-US" sz="2800" b="1" kern="1200" dirty="0">
                        <a:solidFill>
                          <a:srgbClr val="002060"/>
                        </a:solidFill>
                        <a:latin typeface="Kruti Dev 010"/>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i-IN" sz="1600" kern="1200" dirty="0">
                          <a:solidFill>
                            <a:schemeClr val="tx1"/>
                          </a:solidFill>
                          <a:latin typeface="+mn-lt"/>
                          <a:ea typeface="+mn-ea"/>
                          <a:cs typeface="+mn-cs"/>
                        </a:rPr>
                        <a:t>न्याय, धर्म, सत्य की दृष्टि </a:t>
                      </a:r>
                    </a:p>
                    <a:p>
                      <a:pPr marL="0" marR="0" lvl="0" indent="0" algn="l" defTabSz="914400" rtl="0" eaLnBrk="1" fontAlgn="auto" latinLnBrk="0" hangingPunct="1">
                        <a:lnSpc>
                          <a:spcPct val="100000"/>
                        </a:lnSpc>
                        <a:spcBef>
                          <a:spcPts val="0"/>
                        </a:spcBef>
                        <a:spcAft>
                          <a:spcPts val="0"/>
                        </a:spcAft>
                        <a:buClrTx/>
                        <a:buSzTx/>
                        <a:buFontTx/>
                        <a:buNone/>
                        <a:tabLst/>
                        <a:defRPr/>
                      </a:pPr>
                      <a:r>
                        <a:rPr lang="hi-IN" sz="1600" kern="1200" dirty="0">
                          <a:solidFill>
                            <a:schemeClr val="tx1"/>
                          </a:solidFill>
                          <a:latin typeface="+mn-lt"/>
                          <a:ea typeface="+mn-ea"/>
                          <a:cs typeface="+mn-cs"/>
                        </a:rPr>
                        <a:t>विश्लेषण-तुलन में आना</a:t>
                      </a:r>
                      <a:r>
                        <a:rPr lang="hi-IN" sz="1600" b="1" kern="1200" noProof="0" dirty="0">
                          <a:solidFill>
                            <a:schemeClr val="tx1"/>
                          </a:solidFill>
                          <a:latin typeface="+mn-lt"/>
                          <a:ea typeface="+mn-ea"/>
                          <a:cs typeface="+mn-cs"/>
                        </a:rPr>
                        <a:t>              आभास</a:t>
                      </a:r>
                      <a:endParaRPr lang="en-US" sz="1600" b="1" kern="1200" noProof="0" dirty="0">
                        <a:solidFill>
                          <a:schemeClr val="tx1"/>
                        </a:solidFill>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788609">
                <a:tc>
                  <a:txBody>
                    <a:bodyPr/>
                    <a:lstStyle/>
                    <a:p>
                      <a:pPr marL="0" marR="0" algn="r">
                        <a:spcBef>
                          <a:spcPts val="0"/>
                        </a:spcBef>
                        <a:spcAft>
                          <a:spcPts val="0"/>
                        </a:spcAft>
                      </a:pPr>
                      <a:r>
                        <a:rPr lang="en-US" sz="2000" b="1" dirty="0">
                          <a:latin typeface="Arial"/>
                          <a:ea typeface="Times New Roman"/>
                        </a:rPr>
                        <a:t>5.</a:t>
                      </a:r>
                      <a:endParaRPr lang="en-US" sz="1800" b="1" dirty="0">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b="1" kern="1200" dirty="0" err="1">
                          <a:solidFill>
                            <a:srgbClr val="002060"/>
                          </a:solidFill>
                          <a:latin typeface="Kruti Dev 010"/>
                          <a:ea typeface="Times New Roman"/>
                          <a:cs typeface="Arial"/>
                        </a:rPr>
                        <a:t>p;u</a:t>
                      </a:r>
                      <a:endParaRPr lang="en-US" sz="2000" b="1" dirty="0">
                        <a:latin typeface="Times New Roman"/>
                        <a:ea typeface="Times New Roman"/>
                      </a:endParaRP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spcBef>
                          <a:spcPts val="0"/>
                        </a:spcBef>
                        <a:spcAft>
                          <a:spcPts val="0"/>
                        </a:spcAft>
                      </a:pPr>
                      <a:r>
                        <a:rPr lang="en-US" sz="2800" b="1" kern="1200" dirty="0" err="1">
                          <a:solidFill>
                            <a:srgbClr val="002060"/>
                          </a:solidFill>
                          <a:latin typeface="Kruti Dev 010"/>
                          <a:ea typeface="Times New Roman"/>
                          <a:cs typeface="Arial"/>
                        </a:rPr>
                        <a:t>vkLoknu</a:t>
                      </a:r>
                      <a:endParaRPr lang="en-US" sz="2800" b="1" kern="1200" dirty="0">
                        <a:solidFill>
                          <a:srgbClr val="002060"/>
                        </a:solidFill>
                        <a:latin typeface="Kruti Dev 010"/>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i-IN" sz="1600" kern="1200" dirty="0">
                          <a:solidFill>
                            <a:schemeClr val="tx1"/>
                          </a:solidFill>
                          <a:latin typeface="+mn-lt"/>
                          <a:ea typeface="+mn-ea"/>
                          <a:cs typeface="+mn-cs"/>
                        </a:rPr>
                        <a:t>संवेदना के आस्वादन से अधिक </a:t>
                      </a:r>
                    </a:p>
                    <a:p>
                      <a:pPr marL="0" marR="0" lvl="0" indent="0" algn="l" defTabSz="914400" rtl="0" eaLnBrk="1" fontAlgn="auto" latinLnBrk="0" hangingPunct="1">
                        <a:lnSpc>
                          <a:spcPct val="100000"/>
                        </a:lnSpc>
                        <a:spcBef>
                          <a:spcPts val="0"/>
                        </a:spcBef>
                        <a:spcAft>
                          <a:spcPts val="0"/>
                        </a:spcAft>
                        <a:buClrTx/>
                        <a:buSzTx/>
                        <a:buFontTx/>
                        <a:buNone/>
                        <a:tabLst/>
                        <a:defRPr/>
                      </a:pPr>
                      <a:r>
                        <a:rPr lang="hi-IN" sz="1600" kern="1200" dirty="0">
                          <a:solidFill>
                            <a:schemeClr val="tx1"/>
                          </a:solidFill>
                          <a:latin typeface="+mn-lt"/>
                          <a:ea typeface="+mn-ea"/>
                          <a:cs typeface="+mn-cs"/>
                        </a:rPr>
                        <a:t>संबंध(न्याय), व्यवस्था(धर्म), सह-अस्तित्व(सत्य) के प्रति स्वागत भाव</a:t>
                      </a:r>
                      <a:r>
                        <a:rPr lang="hi-IN" sz="1600" kern="1200" baseline="0" dirty="0">
                          <a:solidFill>
                            <a:schemeClr val="tx1"/>
                          </a:solidFill>
                          <a:latin typeface="+mn-lt"/>
                          <a:ea typeface="+mn-ea"/>
                          <a:cs typeface="+mn-cs"/>
                        </a:rPr>
                        <a:t>    </a:t>
                      </a:r>
                      <a:r>
                        <a:rPr lang="hi-IN" sz="1600" b="1" kern="1200" dirty="0">
                          <a:solidFill>
                            <a:schemeClr val="tx1"/>
                          </a:solidFill>
                          <a:latin typeface="+mn-lt"/>
                          <a:ea typeface="+mn-ea"/>
                          <a:cs typeface="+mn-cs"/>
                        </a:rPr>
                        <a:t>भास</a:t>
                      </a:r>
                      <a:endParaRPr lang="en-US" sz="1600" b="1" kern="1200" dirty="0">
                        <a:solidFill>
                          <a:schemeClr val="tx1"/>
                        </a:solidFill>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26661" name="Rectangle 8"/>
          <p:cNvSpPr>
            <a:spLocks noChangeArrowheads="1"/>
          </p:cNvSpPr>
          <p:nvPr/>
        </p:nvSpPr>
        <p:spPr bwMode="auto">
          <a:xfrm rot="-5400000">
            <a:off x="-394493" y="2129631"/>
            <a:ext cx="1312862" cy="523875"/>
          </a:xfrm>
          <a:prstGeom prst="rect">
            <a:avLst/>
          </a:prstGeom>
          <a:noFill/>
          <a:ln w="9525">
            <a:noFill/>
            <a:miter lim="800000"/>
            <a:headEnd/>
            <a:tailEnd/>
          </a:ln>
        </p:spPr>
        <p:txBody>
          <a:bodyPr wrap="none">
            <a:spAutoFit/>
          </a:bodyPr>
          <a:lstStyle/>
          <a:p>
            <a:pPr eaLnBrk="1" hangingPunct="1"/>
            <a:r>
              <a:rPr lang="en-US" altLang="en-US" sz="2800" b="1">
                <a:solidFill>
                  <a:srgbClr val="1E00AA"/>
                </a:solidFill>
                <a:latin typeface="Kruti Dev 010" pitchFamily="2" charset="0"/>
              </a:rPr>
              <a:t>eSa</a:t>
            </a:r>
            <a:r>
              <a:rPr lang="en-US" altLang="en-US" sz="2800" b="1">
                <a:latin typeface="Kruti Dev 010" pitchFamily="2" charset="0"/>
              </a:rPr>
              <a:t> </a:t>
            </a:r>
            <a:r>
              <a:rPr lang="en-US" altLang="en-US" sz="2800" b="1">
                <a:solidFill>
                  <a:srgbClr val="002060"/>
                </a:solidFill>
                <a:latin typeface="Kruti Dev 010" pitchFamily="2" charset="0"/>
                <a:ea typeface="Times New Roman" pitchFamily="18" charset="0"/>
                <a:cs typeface="Arial" pitchFamily="34" charset="0"/>
              </a:rPr>
              <a:t>¼thou½</a:t>
            </a:r>
            <a:endParaRPr lang="en-US" altLang="en-US" sz="2800" b="1"/>
          </a:p>
        </p:txBody>
      </p:sp>
      <p:sp>
        <p:nvSpPr>
          <p:cNvPr id="26662" name="Rectangle 14"/>
          <p:cNvSpPr>
            <a:spLocks noChangeArrowheads="1"/>
          </p:cNvSpPr>
          <p:nvPr/>
        </p:nvSpPr>
        <p:spPr bwMode="auto">
          <a:xfrm>
            <a:off x="1371600" y="5638800"/>
            <a:ext cx="2909888" cy="338138"/>
          </a:xfrm>
          <a:prstGeom prst="rect">
            <a:avLst/>
          </a:prstGeom>
          <a:noFill/>
          <a:ln w="9525">
            <a:noFill/>
            <a:miter lim="800000"/>
            <a:headEnd/>
            <a:tailEnd/>
          </a:ln>
        </p:spPr>
        <p:txBody>
          <a:bodyPr wrap="none">
            <a:spAutoFit/>
          </a:bodyPr>
          <a:lstStyle/>
          <a:p>
            <a:pPr eaLnBrk="1" hangingPunct="1"/>
            <a:r>
              <a:rPr lang="hi-IN" altLang="en-US" sz="1600" b="1">
                <a:latin typeface="Kruti Dev 010" pitchFamily="2" charset="0"/>
              </a:rPr>
              <a:t>अस्तित्व सहज वस्तु का प्रस्ताव</a:t>
            </a:r>
            <a:endParaRPr lang="en-US" altLang="en-US" sz="1600" b="1">
              <a:latin typeface="Kruti Dev 010" pitchFamily="2" charset="0"/>
            </a:endParaRPr>
          </a:p>
        </p:txBody>
      </p:sp>
      <p:sp>
        <p:nvSpPr>
          <p:cNvPr id="25" name="Oval 5"/>
          <p:cNvSpPr/>
          <p:nvPr/>
        </p:nvSpPr>
        <p:spPr bwMode="auto">
          <a:xfrm>
            <a:off x="4419600" y="1579563"/>
            <a:ext cx="6096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B1</a:t>
            </a:r>
          </a:p>
        </p:txBody>
      </p:sp>
      <p:sp>
        <p:nvSpPr>
          <p:cNvPr id="26" name="Oval 5"/>
          <p:cNvSpPr/>
          <p:nvPr/>
        </p:nvSpPr>
        <p:spPr bwMode="auto">
          <a:xfrm>
            <a:off x="4419600" y="3124200"/>
            <a:ext cx="6096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B2</a:t>
            </a:r>
          </a:p>
        </p:txBody>
      </p:sp>
      <p:sp>
        <p:nvSpPr>
          <p:cNvPr id="26665" name="Rectangle 8"/>
          <p:cNvSpPr>
            <a:spLocks noChangeArrowheads="1"/>
          </p:cNvSpPr>
          <p:nvPr/>
        </p:nvSpPr>
        <p:spPr bwMode="auto">
          <a:xfrm>
            <a:off x="-41275" y="381000"/>
            <a:ext cx="2022475" cy="523875"/>
          </a:xfrm>
          <a:prstGeom prst="rect">
            <a:avLst/>
          </a:prstGeom>
          <a:noFill/>
          <a:ln w="9525">
            <a:noFill/>
            <a:miter lim="800000"/>
            <a:headEnd/>
            <a:tailEnd/>
          </a:ln>
        </p:spPr>
        <p:txBody>
          <a:bodyPr>
            <a:spAutoFit/>
          </a:bodyPr>
          <a:lstStyle/>
          <a:p>
            <a:pPr eaLnBrk="1" hangingPunct="1"/>
            <a:r>
              <a:rPr lang="en-US" altLang="en-US" sz="2800" b="1">
                <a:solidFill>
                  <a:srgbClr val="1E00AA"/>
                </a:solidFill>
                <a:latin typeface="Kruti Dev 010" pitchFamily="2" charset="0"/>
              </a:rPr>
              <a:t>“kwU; ¼O;kid½</a:t>
            </a:r>
          </a:p>
        </p:txBody>
      </p:sp>
      <p:cxnSp>
        <p:nvCxnSpPr>
          <p:cNvPr id="22" name="Straight Arrow Connector 21"/>
          <p:cNvCxnSpPr/>
          <p:nvPr/>
        </p:nvCxnSpPr>
        <p:spPr>
          <a:xfrm>
            <a:off x="2133600" y="3429000"/>
            <a:ext cx="838200" cy="2063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a:off x="0" y="884238"/>
            <a:ext cx="91440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668" name="Rectangle 14"/>
          <p:cNvSpPr>
            <a:spLocks noChangeArrowheads="1"/>
          </p:cNvSpPr>
          <p:nvPr/>
        </p:nvSpPr>
        <p:spPr bwMode="auto">
          <a:xfrm>
            <a:off x="381000" y="6096000"/>
            <a:ext cx="4738688" cy="338138"/>
          </a:xfrm>
          <a:prstGeom prst="rect">
            <a:avLst/>
          </a:prstGeom>
          <a:noFill/>
          <a:ln w="9525">
            <a:noFill/>
            <a:miter lim="800000"/>
            <a:headEnd/>
            <a:tailEnd/>
          </a:ln>
        </p:spPr>
        <p:txBody>
          <a:bodyPr wrap="none">
            <a:spAutoFit/>
          </a:bodyPr>
          <a:lstStyle/>
          <a:p>
            <a:pPr eaLnBrk="1" hangingPunct="1"/>
            <a:r>
              <a:rPr lang="hi-IN" altLang="en-US" sz="1600" b="1">
                <a:latin typeface="Kruti Dev 010" pitchFamily="2" charset="0"/>
              </a:rPr>
              <a:t>जीना - व्यवहार, कार्य, व्यवस्था में भागीदारी (पूर्ववत्)</a:t>
            </a:r>
            <a:endParaRPr lang="en-US" altLang="en-US" sz="1600" b="1">
              <a:latin typeface="Kruti Dev 010" pitchFamily="2" charset="0"/>
            </a:endParaRPr>
          </a:p>
        </p:txBody>
      </p:sp>
      <p:cxnSp>
        <p:nvCxnSpPr>
          <p:cNvPr id="32" name="Straight Arrow Connector 31"/>
          <p:cNvCxnSpPr/>
          <p:nvPr/>
        </p:nvCxnSpPr>
        <p:spPr>
          <a:xfrm>
            <a:off x="1066800" y="5033963"/>
            <a:ext cx="0" cy="1062037"/>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flipH="1" flipV="1">
            <a:off x="3390901" y="5372100"/>
            <a:ext cx="685800" cy="3175"/>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6671" name="Rectangle 14"/>
          <p:cNvSpPr>
            <a:spLocks noChangeArrowheads="1"/>
          </p:cNvSpPr>
          <p:nvPr/>
        </p:nvSpPr>
        <p:spPr bwMode="auto">
          <a:xfrm>
            <a:off x="4992687" y="5698877"/>
            <a:ext cx="3986213" cy="984250"/>
          </a:xfrm>
          <a:prstGeom prst="rect">
            <a:avLst/>
          </a:prstGeom>
          <a:noFill/>
          <a:ln w="9525">
            <a:noFill/>
            <a:miter lim="800000"/>
            <a:headEnd/>
            <a:tailEnd/>
          </a:ln>
        </p:spPr>
        <p:txBody>
          <a:bodyPr>
            <a:spAutoFit/>
          </a:bodyPr>
          <a:lstStyle/>
          <a:p>
            <a:pPr eaLnBrk="1" hangingPunct="1"/>
            <a:r>
              <a:rPr lang="hi-IN" altLang="en-US" sz="1600" b="1" dirty="0">
                <a:latin typeface="Kruti Dev 010" pitchFamily="2" charset="0"/>
              </a:rPr>
              <a:t>जीने के सन्दर्भ में वास्तविकताओं का प्रस्ताव</a:t>
            </a:r>
          </a:p>
          <a:p>
            <a:pPr eaLnBrk="1" hangingPunct="1"/>
            <a:endParaRPr lang="hi-IN" altLang="en-US" sz="1600" b="1" dirty="0">
              <a:latin typeface="Kruti Dev 010" pitchFamily="2" charset="0"/>
            </a:endParaRPr>
          </a:p>
          <a:p>
            <a:pPr eaLnBrk="1" hangingPunct="1">
              <a:spcBef>
                <a:spcPts val="1200"/>
              </a:spcBef>
            </a:pPr>
            <a:r>
              <a:rPr lang="hi-IN" altLang="en-US" sz="1600" b="1" dirty="0">
                <a:latin typeface="Kruti Dev 010" pitchFamily="2" charset="0"/>
              </a:rPr>
              <a:t>	जीना</a:t>
            </a:r>
            <a:endParaRPr lang="en-US" altLang="en-US" sz="1600" b="1" dirty="0">
              <a:latin typeface="Kruti Dev 010" pitchFamily="2" charset="0"/>
            </a:endParaRPr>
          </a:p>
        </p:txBody>
      </p:sp>
      <p:cxnSp>
        <p:nvCxnSpPr>
          <p:cNvPr id="48" name="Straight Arrow Connector 47"/>
          <p:cNvCxnSpPr/>
          <p:nvPr/>
        </p:nvCxnSpPr>
        <p:spPr>
          <a:xfrm>
            <a:off x="3124200" y="685800"/>
            <a:ext cx="0" cy="99060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2286000" y="1905000"/>
            <a:ext cx="609600" cy="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2286000" y="2133600"/>
            <a:ext cx="685800" cy="38100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2286000" y="2667000"/>
            <a:ext cx="609600" cy="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2286000" y="2895600"/>
            <a:ext cx="685800" cy="38100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a:off x="2286000" y="4267200"/>
            <a:ext cx="609600" cy="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286000" y="4343400"/>
            <a:ext cx="685800" cy="38100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2286000" y="3657600"/>
            <a:ext cx="609600" cy="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2286000" y="3810000"/>
            <a:ext cx="685800" cy="381000"/>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flipH="1" flipV="1">
            <a:off x="1295401" y="5408612"/>
            <a:ext cx="609600" cy="3175"/>
          </a:xfrm>
          <a:prstGeom prst="straightConnector1">
            <a:avLst/>
          </a:prstGeom>
          <a:ln w="25400">
            <a:solidFill>
              <a:srgbClr val="00B050"/>
            </a:solidFill>
            <a:headEnd type="arrow"/>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7553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विद्या</a:t>
            </a:r>
            <a:endParaRPr lang="en-CA"/>
          </a:p>
        </p:txBody>
      </p:sp>
      <p:sp>
        <p:nvSpPr>
          <p:cNvPr id="65539"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 typeface="Symbol" pitchFamily="18" charset="2"/>
              <a:buNone/>
            </a:pPr>
            <a:r>
              <a:rPr lang="hi-IN" b="1"/>
              <a:t>अध्ययन-अभ्यास क्रम में समाधान का स्वरुप (समाधान पूर्वक विचार)</a:t>
            </a:r>
          </a:p>
          <a:p>
            <a:r>
              <a:rPr lang="hi-IN"/>
              <a:t>सह-अस्तित्व के अर्थ में विचार आयाम/ जीवन क्रिया</a:t>
            </a:r>
          </a:p>
          <a:p>
            <a:r>
              <a:rPr lang="hi-IN"/>
              <a:t>परस्पर-पूरकता के अर्थ में विचार आयाम/ जीवन क्रिया</a:t>
            </a:r>
          </a:p>
          <a:p>
            <a:pPr>
              <a:buFont typeface="Symbol" pitchFamily="18" charset="2"/>
              <a:buNone/>
            </a:pPr>
            <a:r>
              <a:rPr lang="hi-IN"/>
              <a:t>		अस्तित्व, प्रकृति, जीवन, मानव, मानवीय आचरण की स्पष्टता</a:t>
            </a:r>
          </a:p>
          <a:p>
            <a:pPr>
              <a:buFont typeface="Symbol" pitchFamily="18" charset="2"/>
              <a:buNone/>
            </a:pPr>
            <a:r>
              <a:rPr lang="hi-IN"/>
              <a:t>		मानवीय परिवार, समाज, व्यवस्था, परम्परा तथा उसमें मानव (स्वयं) के 	भागीदारी की स्पष्टता</a:t>
            </a:r>
          </a:p>
          <a:p>
            <a:pPr>
              <a:buFont typeface="Symbol" pitchFamily="18" charset="2"/>
              <a:buNone/>
            </a:pPr>
            <a:r>
              <a:rPr lang="hi-IN"/>
              <a:t>		आज की स्थिति-परिस्थिति में स्वयं के जीने के स्वरुप की स्पष्टता</a:t>
            </a:r>
          </a:p>
          <a:p>
            <a:pPr>
              <a:buFont typeface="Symbol" pitchFamily="18" charset="2"/>
              <a:buNone/>
            </a:pPr>
            <a:endParaRPr lang="hi-IN"/>
          </a:p>
          <a:p>
            <a:r>
              <a:rPr lang="hi-IN"/>
              <a:t>तीन मूल स्वीकृति</a:t>
            </a:r>
          </a:p>
          <a:p>
            <a:pPr>
              <a:buFont typeface="Symbol" pitchFamily="18" charset="2"/>
              <a:buNone/>
            </a:pPr>
            <a:r>
              <a:rPr lang="hi-IN"/>
              <a:t>		जीवन (चैतन्य) का अमरत्व</a:t>
            </a:r>
          </a:p>
          <a:p>
            <a:pPr>
              <a:buFont typeface="Symbol" pitchFamily="18" charset="2"/>
              <a:buNone/>
            </a:pPr>
            <a:r>
              <a:rPr lang="hi-IN"/>
              <a:t>		शरीर (जड़) का नश्वरत्व</a:t>
            </a:r>
          </a:p>
          <a:p>
            <a:pPr>
              <a:buFont typeface="Symbol" pitchFamily="18" charset="2"/>
              <a:buNone/>
            </a:pPr>
            <a:r>
              <a:rPr lang="hi-IN"/>
              <a:t>		व्यापक का नित्यत्व</a:t>
            </a:r>
          </a:p>
          <a:p>
            <a:pPr>
              <a:buFont typeface="Symbol" pitchFamily="18" charset="2"/>
              <a:buNone/>
            </a:pPr>
            <a:r>
              <a:rPr lang="hi-IN"/>
              <a:t>		</a:t>
            </a:r>
          </a:p>
          <a:p>
            <a:pPr>
              <a:buFont typeface="Symbol" pitchFamily="18" charset="2"/>
              <a:buNone/>
            </a:pPr>
            <a:r>
              <a:rPr lang="hi-IN"/>
              <a:t>		अस्तित्व का सह-अस्तित्व पूर्वक होना</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835EE-4B30-4234-B17A-8E5DFAB00839}"/>
              </a:ext>
            </a:extLst>
          </p:cNvPr>
          <p:cNvSpPr>
            <a:spLocks noGrp="1"/>
          </p:cNvSpPr>
          <p:nvPr>
            <p:ph type="title"/>
          </p:nvPr>
        </p:nvSpPr>
        <p:spPr/>
        <p:txBody>
          <a:bodyPr/>
          <a:lstStyle/>
          <a:p>
            <a:r>
              <a:rPr lang="hi-IN" dirty="0"/>
              <a:t>विद्या हेतु</a:t>
            </a:r>
            <a:endParaRPr lang="en-US" dirty="0"/>
          </a:p>
        </p:txBody>
      </p:sp>
      <p:sp>
        <p:nvSpPr>
          <p:cNvPr id="3" name="Text Placeholder 2">
            <a:extLst>
              <a:ext uri="{FF2B5EF4-FFF2-40B4-BE49-F238E27FC236}">
                <a16:creationId xmlns:a16="http://schemas.microsoft.com/office/drawing/2014/main" id="{7145189D-838D-4327-BBD6-80B3946D51DE}"/>
              </a:ext>
            </a:extLst>
          </p:cNvPr>
          <p:cNvSpPr>
            <a:spLocks noGrp="1"/>
          </p:cNvSpPr>
          <p:nvPr>
            <p:ph type="body" sz="quarter" idx="13"/>
          </p:nvPr>
        </p:nvSpPr>
        <p:spPr/>
        <p:txBody>
          <a:bodyPr/>
          <a:lstStyle/>
          <a:p>
            <a:pPr>
              <a:lnSpc>
                <a:spcPct val="150000"/>
              </a:lnSpc>
            </a:pPr>
            <a:r>
              <a:rPr lang="hi-IN" dirty="0"/>
              <a:t>अध्ययन/समझ की आवश्यकता बनना</a:t>
            </a:r>
          </a:p>
          <a:p>
            <a:pPr>
              <a:lnSpc>
                <a:spcPct val="150000"/>
              </a:lnSpc>
            </a:pPr>
            <a:r>
              <a:rPr lang="hi-IN" dirty="0"/>
              <a:t>अध्ययन/समझ की प्राथमिकता बनना</a:t>
            </a:r>
          </a:p>
          <a:p>
            <a:pPr>
              <a:lnSpc>
                <a:spcPct val="150000"/>
              </a:lnSpc>
            </a:pPr>
            <a:endParaRPr lang="hi-IN" dirty="0"/>
          </a:p>
          <a:p>
            <a:pPr>
              <a:lnSpc>
                <a:spcPct val="150000"/>
              </a:lnSpc>
            </a:pPr>
            <a:r>
              <a:rPr lang="hi-IN" dirty="0"/>
              <a:t>नियम, न्याय, धर्म व सत्य भी ब्रह्म सहज नाम</a:t>
            </a:r>
          </a:p>
          <a:p>
            <a:pPr>
              <a:lnSpc>
                <a:spcPct val="150000"/>
              </a:lnSpc>
            </a:pPr>
            <a:r>
              <a:rPr lang="hi-IN" dirty="0"/>
              <a:t>चैतन्य व जड़ में कौन साधन, कौन साध्य</a:t>
            </a:r>
          </a:p>
          <a:p>
            <a:pPr>
              <a:lnSpc>
                <a:spcPct val="150000"/>
              </a:lnSpc>
            </a:pPr>
            <a:r>
              <a:rPr lang="hi-IN" dirty="0"/>
              <a:t>निरंतर सुख का आधार निरंतर/अपरिवर्तनशील होना आवश्यक</a:t>
            </a:r>
          </a:p>
          <a:p>
            <a:pPr>
              <a:lnSpc>
                <a:spcPct val="150000"/>
              </a:lnSpc>
            </a:pPr>
            <a:r>
              <a:rPr lang="hi-IN" dirty="0"/>
              <a:t>क्षणिक सुख में दुख-दर्शन</a:t>
            </a:r>
          </a:p>
          <a:p>
            <a:pPr>
              <a:lnSpc>
                <a:spcPct val="150000"/>
              </a:lnSpc>
            </a:pPr>
            <a:r>
              <a:rPr lang="hi-IN" dirty="0"/>
              <a:t>क्षणिक सुख/ आवेशित सुख के प्रयास में दुख ज्यादा, सुख कम</a:t>
            </a:r>
          </a:p>
          <a:p>
            <a:pPr>
              <a:lnSpc>
                <a:spcPct val="150000"/>
              </a:lnSpc>
            </a:pPr>
            <a:r>
              <a:rPr lang="hi-IN" dirty="0"/>
              <a:t>आसक्ति के आधार पर संस्कार के विविध भेद </a:t>
            </a:r>
          </a:p>
        </p:txBody>
      </p:sp>
    </p:spTree>
    <p:extLst>
      <p:ext uri="{BB962C8B-B14F-4D97-AF65-F5344CB8AC3E}">
        <p14:creationId xmlns:p14="http://schemas.microsoft.com/office/powerpoint/2010/main" val="2460160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सरलता</a:t>
            </a:r>
            <a:endParaRPr lang="en-CA"/>
          </a:p>
        </p:txBody>
      </p:sp>
      <p:sp>
        <p:nvSpPr>
          <p:cNvPr id="6656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भाषा, मुद्रा, शरीर-विन्यास में सरलता की पहचान</a:t>
            </a:r>
          </a:p>
          <a:p>
            <a:r>
              <a:rPr lang="hi-IN" dirty="0"/>
              <a:t>अभिमान/ग्रंथि रहित होना</a:t>
            </a:r>
          </a:p>
          <a:p>
            <a:r>
              <a:rPr lang="hi-IN" dirty="0"/>
              <a:t>जीने के केंद्र में स्वयं/मैं (व्यष्टि) के बदले अस्तित्व (समष्टि) को देखना</a:t>
            </a:r>
          </a:p>
          <a:p>
            <a:r>
              <a:rPr lang="hi-IN" dirty="0"/>
              <a:t>विशेष की जगह सामान्य होने की बात (बर्नार्ड शॉ की कथा)</a:t>
            </a:r>
          </a:p>
          <a:p>
            <a:endParaRPr lang="hi-IN" dirty="0"/>
          </a:p>
          <a:p>
            <a:r>
              <a:rPr lang="hi-IN" dirty="0"/>
              <a:t>सामूहिक अहंकार का स्वरूप</a:t>
            </a:r>
          </a:p>
          <a:p>
            <a:endParaRPr lang="hi-IN" dirty="0"/>
          </a:p>
          <a:p>
            <a:pPr>
              <a:buFont typeface="Symbol" pitchFamily="18" charset="2"/>
              <a:buNone/>
            </a:pPr>
            <a:r>
              <a:rPr lang="hi-IN" b="1" dirty="0"/>
              <a:t>क्यों?</a:t>
            </a:r>
          </a:p>
          <a:p>
            <a:r>
              <a:rPr lang="hi-IN" dirty="0"/>
              <a:t>सरलता/सहजता में ही सुख है</a:t>
            </a:r>
          </a:p>
          <a:p>
            <a:r>
              <a:rPr lang="hi-IN" dirty="0"/>
              <a:t>अभिमान/अहंकार जीवन में एक रोग है, सभी दुखों के मूल में है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सरलता- अभ्यास कैसे करें</a:t>
            </a:r>
            <a:endParaRPr lang="en-CA" dirty="0"/>
          </a:p>
        </p:txBody>
      </p:sp>
      <p:sp>
        <p:nvSpPr>
          <p:cNvPr id="6656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hi-IN" dirty="0"/>
              <a:t>जीने के केंद्र में स्वयं/मैं (व्यष्टि) के बदले अस्तित्व (समष्टि) को देखना</a:t>
            </a:r>
          </a:p>
          <a:p>
            <a:r>
              <a:rPr lang="hi-IN" dirty="0"/>
              <a:t>अस्तित्व में होने का प्रावधान होने के आधार पर ही हमारे करने की बात</a:t>
            </a:r>
          </a:p>
          <a:p>
            <a:r>
              <a:rPr lang="hi-IN" dirty="0"/>
              <a:t>हमारे समझदार होने या जिम्मेदारी पूर्वक जीने के मूल में भी अस्तित्व में इसका प्रावधान होने के कारण ही संभव</a:t>
            </a:r>
          </a:p>
          <a:p>
            <a:endParaRPr lang="hi-IN" dirty="0"/>
          </a:p>
          <a:p>
            <a:r>
              <a:rPr lang="hi-IN" dirty="0"/>
              <a:t>हमारे समझदार, जिम्मेदार होने में प्रकृति/अस्तित्व का योगदान</a:t>
            </a:r>
          </a:p>
          <a:p>
            <a:r>
              <a:rPr lang="hi-IN" dirty="0"/>
              <a:t>हमारे समझदार, जिम्मेदार होने या कुछ करने में मानवीय परम्परा का योगदान</a:t>
            </a:r>
          </a:p>
          <a:p>
            <a:r>
              <a:rPr lang="hi-IN" dirty="0"/>
              <a:t>हमारे समझदार, जिम्मेदार होने या कुछ करने में श्रेष्ठ पुरुषों का योगदान</a:t>
            </a:r>
          </a:p>
          <a:p>
            <a:endParaRPr lang="hi-IN" dirty="0"/>
          </a:p>
          <a:p>
            <a:r>
              <a:rPr lang="hi-IN" dirty="0"/>
              <a:t>अपने से श्रेष्ठ मानवों का स्मरण</a:t>
            </a:r>
          </a:p>
          <a:p>
            <a:endParaRPr lang="hi-IN" dirty="0"/>
          </a:p>
          <a:p>
            <a:pPr>
              <a:buNone/>
            </a:pPr>
            <a:r>
              <a:rPr lang="hi-IN" dirty="0"/>
              <a:t>अभिमान/अहंकार होने पर देख पाना कि</a:t>
            </a:r>
          </a:p>
          <a:p>
            <a:r>
              <a:rPr lang="hi-IN" dirty="0"/>
              <a:t>सरलता/सहजता में ही सुख है</a:t>
            </a:r>
          </a:p>
          <a:p>
            <a:r>
              <a:rPr lang="hi-IN" dirty="0"/>
              <a:t>अभिमान/अहंकार जीवन में एक रोग है, सभी दुखों के मूल में है </a:t>
            </a:r>
          </a:p>
          <a:p>
            <a:pPr>
              <a:buFont typeface="Symbol" pitchFamily="18" charset="2"/>
              <a:buNone/>
            </a:pPr>
            <a:endParaRPr lang="hi-IN"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a:t>
            </a:r>
            <a:endParaRPr lang="en-CA" dirty="0"/>
          </a:p>
        </p:txBody>
      </p:sp>
      <p:sp>
        <p:nvSpPr>
          <p:cNvPr id="67587"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hi-IN" dirty="0"/>
              <a:t>प्राण, पद, मान, धन के खोने के भय से मुक्ति</a:t>
            </a:r>
          </a:p>
          <a:p>
            <a:r>
              <a:rPr lang="hi-IN" dirty="0"/>
              <a:t>सह-अस्तित्व पर विश्वास (सह-अस्तित्व, व्यवस्था, सम्बन्ध पर)</a:t>
            </a:r>
          </a:p>
          <a:p>
            <a:endParaRPr lang="hi-IN" dirty="0"/>
          </a:p>
          <a:p>
            <a:pPr>
              <a:buFont typeface="Symbol" pitchFamily="18" charset="2"/>
              <a:buNone/>
            </a:pPr>
            <a:r>
              <a:rPr lang="hi-IN" b="1" dirty="0"/>
              <a:t>आधारभूत समझ</a:t>
            </a:r>
          </a:p>
          <a:p>
            <a:r>
              <a:rPr lang="hi-IN" dirty="0"/>
              <a:t>जो परिवर्तनशील है, उसे खोना ही है; जो निरंतर है, वह बना ही रहेगा</a:t>
            </a:r>
          </a:p>
          <a:p>
            <a:r>
              <a:rPr lang="hi-IN" dirty="0"/>
              <a:t>अतः खोने को कुछ है नहीं (आवश्यक के खोने का भय नहीं है)</a:t>
            </a:r>
          </a:p>
          <a:p>
            <a:endParaRPr lang="hi-IN" b="1" dirty="0"/>
          </a:p>
          <a:p>
            <a:pPr>
              <a:buFont typeface="Symbol" pitchFamily="18" charset="2"/>
              <a:buNone/>
            </a:pPr>
            <a:r>
              <a:rPr lang="hi-IN" b="1" dirty="0"/>
              <a:t>क्यों?</a:t>
            </a:r>
          </a:p>
          <a:p>
            <a:r>
              <a:rPr lang="hi-IN" dirty="0"/>
              <a:t>भय हम चाहते नहीं हैं (भय विश्वास का अभाव है)</a:t>
            </a:r>
          </a:p>
          <a:p>
            <a:r>
              <a:rPr lang="hi-IN" dirty="0"/>
              <a:t>भय-मुक्ति हमारी मूल चाहना है</a:t>
            </a:r>
          </a:p>
          <a:p>
            <a:endParaRPr lang="hi-IN"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अभय/विश्वास- अभ्यास कैसे करें</a:t>
            </a:r>
            <a:endParaRPr lang="en-CA" dirty="0"/>
          </a:p>
        </p:txBody>
      </p:sp>
      <p:sp>
        <p:nvSpPr>
          <p:cNvPr id="6656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hi-IN" dirty="0"/>
              <a:t>अस्तित्व को सह-अस्तित्व/व्यवस्था के रूप में देख पाना</a:t>
            </a:r>
          </a:p>
          <a:p>
            <a:r>
              <a:rPr lang="hi-IN" dirty="0"/>
              <a:t>अस्तित्व में हर इकाई की आवश्यकता-पूर्ति का विधान है</a:t>
            </a:r>
          </a:p>
          <a:p>
            <a:r>
              <a:rPr lang="hi-IN" dirty="0"/>
              <a:t>जीवन क्रियाओं की निरंतरता (जीवन के अमरत्व) को महसूस कर पाना</a:t>
            </a:r>
          </a:p>
          <a:p>
            <a:r>
              <a:rPr lang="hi-IN" dirty="0"/>
              <a:t>मानव में शुभ को देख पाना</a:t>
            </a:r>
          </a:p>
          <a:p>
            <a:r>
              <a:rPr lang="hi-IN" dirty="0"/>
              <a:t>परिवर्तनशील वस्तुएँ क्षणभंगुर ही हैं; बस समय की बात है</a:t>
            </a:r>
          </a:p>
          <a:p>
            <a:r>
              <a:rPr lang="hi-IN" dirty="0"/>
              <a:t>प्राण, पद, मान, धन का वियोग अवश्यम्भावी</a:t>
            </a:r>
          </a:p>
          <a:p>
            <a:endParaRPr lang="hi-IN" dirty="0"/>
          </a:p>
          <a:p>
            <a:endParaRPr lang="hi-IN" dirty="0"/>
          </a:p>
          <a:p>
            <a:pPr marL="0" indent="0">
              <a:buNone/>
            </a:pPr>
            <a:endParaRPr lang="hi-IN" dirty="0"/>
          </a:p>
          <a:p>
            <a:pPr>
              <a:buNone/>
            </a:pPr>
            <a:r>
              <a:rPr lang="hi-IN" dirty="0"/>
              <a:t>भय होने पर देखने का प्रयास करना कि</a:t>
            </a:r>
          </a:p>
          <a:p>
            <a:r>
              <a:rPr lang="hi-IN" dirty="0"/>
              <a:t>कारण क्या है?</a:t>
            </a:r>
          </a:p>
          <a:p>
            <a:r>
              <a:rPr lang="hi-IN" dirty="0"/>
              <a:t>यह निरीक्षण करना कि क्या वह कारण मेरे सुखी रहने के लिए अनिवार्य है?</a:t>
            </a:r>
          </a:p>
        </p:txBody>
      </p:sp>
    </p:spTree>
    <p:extLst>
      <p:ext uri="{BB962C8B-B14F-4D97-AF65-F5344CB8AC3E}">
        <p14:creationId xmlns:p14="http://schemas.microsoft.com/office/powerpoint/2010/main" val="13946932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अभ्यास व वैराग्य</a:t>
            </a:r>
            <a:endParaRPr lang="en-CA"/>
          </a:p>
        </p:txBody>
      </p:sp>
      <p:sp>
        <p:nvSpPr>
          <p:cNvPr id="6861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hi-IN" dirty="0"/>
              <a:t>सही को करने के लिए अभ्यास</a:t>
            </a:r>
          </a:p>
          <a:p>
            <a:r>
              <a:rPr lang="hi-IN" dirty="0"/>
              <a:t>गलत से बचे रहने के लिए (गलत के प्रति) वैराग्य</a:t>
            </a:r>
          </a:p>
          <a:p>
            <a:endParaRPr lang="hi-IN" dirty="0"/>
          </a:p>
          <a:p>
            <a:r>
              <a:rPr lang="hi-IN" dirty="0"/>
              <a:t>सही की सूचना- शास्त्र, गुरु/व्यक्ति, अंतरात्मा</a:t>
            </a:r>
          </a:p>
          <a:p>
            <a:r>
              <a:rPr lang="hi-IN" dirty="0"/>
              <a:t>सही का प्रमाण- स्वयं की तृप्ति, परस्परता की तृप्ति</a:t>
            </a:r>
          </a:p>
          <a:p>
            <a:endParaRPr lang="hi-IN" dirty="0"/>
          </a:p>
          <a:p>
            <a:r>
              <a:rPr lang="hi-IN" dirty="0"/>
              <a:t>सही और गलत की पहचान के लिए विवेक</a:t>
            </a:r>
          </a:p>
          <a:p>
            <a:endParaRPr lang="hi-IN" dirty="0"/>
          </a:p>
          <a:p>
            <a:r>
              <a:rPr lang="hi-IN" dirty="0"/>
              <a:t>अभ्यास- वैराग्य का आधार		सही-गलत</a:t>
            </a:r>
            <a:r>
              <a:rPr lang="en-US" dirty="0"/>
              <a:t> </a:t>
            </a:r>
            <a:r>
              <a:rPr lang="hi-IN" dirty="0"/>
              <a:t>(सार्थक-निरर्थक)</a:t>
            </a:r>
          </a:p>
          <a:p>
            <a:pPr marL="0" indent="0">
              <a:buNone/>
            </a:pPr>
            <a:r>
              <a:rPr lang="hi-IN" dirty="0"/>
              <a:t>					सुख-दुख</a:t>
            </a:r>
          </a:p>
          <a:p>
            <a:pPr marL="0" indent="0">
              <a:buNone/>
            </a:pPr>
            <a:endParaRPr lang="hi-IN" dirty="0"/>
          </a:p>
          <a:p>
            <a:r>
              <a:rPr lang="hi-IN" dirty="0"/>
              <a:t>जीवन की स्वाभाविक प्रवृति सुख के अर्थ में है</a:t>
            </a:r>
          </a:p>
          <a:p>
            <a:r>
              <a:rPr lang="hi-IN" dirty="0"/>
              <a:t>सही और सुख; गलत और दुख जुड़ जाए</a:t>
            </a:r>
          </a:p>
          <a:p>
            <a:pPr marL="0" indent="0">
              <a:buNone/>
            </a:pPr>
            <a:endParaRPr lang="hi-IN"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अभ्यास व वैराग्य</a:t>
            </a:r>
            <a:endParaRPr lang="en-CA"/>
          </a:p>
        </p:txBody>
      </p:sp>
      <p:sp>
        <p:nvSpPr>
          <p:cNvPr id="6861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r>
              <a:rPr lang="hi-IN" dirty="0"/>
              <a:t>अभ्यास- दीर्घ-काल, निरंतरता, श्रद्धा/निष्ठा पूर्वक</a:t>
            </a:r>
            <a:r>
              <a:rPr lang="en-CA" dirty="0"/>
              <a:t> (with positive frame of mind)</a:t>
            </a:r>
            <a:endParaRPr lang="hi-IN" dirty="0"/>
          </a:p>
          <a:p>
            <a:endParaRPr lang="hi-IN" dirty="0"/>
          </a:p>
          <a:p>
            <a:r>
              <a:rPr lang="hi-IN" dirty="0"/>
              <a:t>नये संस्कार ज्यादा गहरे हो जाएँ, तो पुराने शिथिल हो जाते हैं</a:t>
            </a:r>
          </a:p>
          <a:p>
            <a:endParaRPr lang="hi-IN" dirty="0"/>
          </a:p>
          <a:p>
            <a:endParaRPr lang="hi-IN" dirty="0"/>
          </a:p>
          <a:p>
            <a:r>
              <a:rPr lang="hi-IN" dirty="0"/>
              <a:t>अभ्यास के लिए होश/</a:t>
            </a:r>
            <a:r>
              <a:rPr lang="en-CA" dirty="0"/>
              <a:t>awareness/</a:t>
            </a:r>
            <a:r>
              <a:rPr lang="hi-IN" dirty="0"/>
              <a:t>सजगता का महत्व</a:t>
            </a:r>
          </a:p>
          <a:p>
            <a:endParaRPr lang="hi-IN" dirty="0"/>
          </a:p>
          <a:p>
            <a:r>
              <a:rPr lang="hi-IN" dirty="0"/>
              <a:t>होश/</a:t>
            </a:r>
            <a:r>
              <a:rPr lang="en-CA" dirty="0"/>
              <a:t>awareness/</a:t>
            </a:r>
            <a:r>
              <a:rPr lang="hi-IN" dirty="0"/>
              <a:t>सजगता को बढ़ाने के प्रचलित तरीके</a:t>
            </a:r>
            <a:endParaRPr lang="en-CA" dirty="0"/>
          </a:p>
        </p:txBody>
      </p:sp>
    </p:spTree>
    <p:extLst>
      <p:ext uri="{BB962C8B-B14F-4D97-AF65-F5344CB8AC3E}">
        <p14:creationId xmlns:p14="http://schemas.microsoft.com/office/powerpoint/2010/main" val="31960680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वैराग्य</a:t>
            </a:r>
            <a:endParaRPr lang="en-CA"/>
          </a:p>
        </p:txBody>
      </p:sp>
      <p:sp>
        <p:nvSpPr>
          <p:cNvPr id="69635"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बाह्य वस्तु (देखे और सुने हुए) पर सुख की निर्भरता का अभाव</a:t>
            </a:r>
          </a:p>
          <a:p>
            <a:r>
              <a:rPr lang="hi-IN" dirty="0"/>
              <a:t>दुख-दर्शन</a:t>
            </a:r>
          </a:p>
          <a:p>
            <a:pPr>
              <a:buFont typeface="Symbol" pitchFamily="18" charset="2"/>
              <a:buNone/>
            </a:pPr>
            <a:r>
              <a:rPr lang="hi-IN" dirty="0"/>
              <a:t>		परिणाम दुख, ताप दुख, संस्कार दुख</a:t>
            </a:r>
          </a:p>
          <a:p>
            <a:pPr>
              <a:buNone/>
            </a:pPr>
            <a:r>
              <a:rPr lang="hi-IN" dirty="0"/>
              <a:t>		स्वीकृति/मान्यता व विचारों में परस्पर अंतर्विरोध</a:t>
            </a:r>
          </a:p>
          <a:p>
            <a:pPr>
              <a:buNone/>
            </a:pPr>
            <a:r>
              <a:rPr lang="hi-IN" dirty="0"/>
              <a:t>		</a:t>
            </a:r>
          </a:p>
          <a:p>
            <a:pPr>
              <a:buNone/>
            </a:pPr>
            <a:endParaRPr lang="hi-IN" dirty="0">
              <a:solidFill>
                <a:srgbClr val="FF0000"/>
              </a:solidFill>
            </a:endParaRPr>
          </a:p>
          <a:p>
            <a:pPr>
              <a:buNone/>
            </a:pPr>
            <a:endParaRPr lang="hi-IN" dirty="0">
              <a:solidFill>
                <a:srgbClr val="FF0000"/>
              </a:solidFill>
            </a:endParaRPr>
          </a:p>
          <a:p>
            <a:pPr lvl="0"/>
            <a:r>
              <a:rPr lang="hi-IN" dirty="0">
                <a:solidFill>
                  <a:prstClr val="black"/>
                </a:solidFill>
              </a:rPr>
              <a:t>नकारात्मकता में सुख है या वह दुख भुलाने का उपाय है?</a:t>
            </a:r>
          </a:p>
          <a:p>
            <a:pPr lvl="0"/>
            <a:r>
              <a:rPr lang="hi-IN" dirty="0">
                <a:solidFill>
                  <a:prstClr val="black"/>
                </a:solidFill>
              </a:rPr>
              <a:t>कौन सा भाग ज्यादा है- सुख का या दुख का?</a:t>
            </a:r>
          </a:p>
          <a:p>
            <a:pPr lvl="0"/>
            <a:endParaRPr lang="hi-IN" dirty="0">
              <a:solidFill>
                <a:prstClr val="black"/>
              </a:solidFill>
            </a:endParaRPr>
          </a:p>
          <a:p>
            <a:pPr lvl="0"/>
            <a:r>
              <a:rPr lang="hi-IN" dirty="0">
                <a:solidFill>
                  <a:prstClr val="black"/>
                </a:solidFill>
              </a:rPr>
              <a:t>कुसंस्कार बंधन की तरह, बेड़ी की तरह दिखने लगे, तो वैराग्य सहज</a:t>
            </a:r>
          </a:p>
          <a:p>
            <a:pPr lvl="0"/>
            <a:r>
              <a:rPr lang="hi-IN" dirty="0">
                <a:solidFill>
                  <a:prstClr val="black"/>
                </a:solidFill>
              </a:rPr>
              <a:t>अभ्यास पूर्वक वैराग्य</a:t>
            </a:r>
          </a:p>
          <a:p>
            <a:pPr lvl="0"/>
            <a:endParaRPr lang="hi-IN" dirty="0">
              <a:solidFill>
                <a:prstClr val="black"/>
              </a:solidFill>
            </a:endParaRPr>
          </a:p>
          <a:p>
            <a:pPr lvl="0"/>
            <a:r>
              <a:rPr lang="hi-IN" dirty="0">
                <a:solidFill>
                  <a:prstClr val="black"/>
                </a:solidFill>
              </a:rPr>
              <a:t>कुसंस्कार/दुखद स्मृति से मुक्त होने पर अतीत के सभी दुखों से मुक्ति</a:t>
            </a:r>
          </a:p>
          <a:p>
            <a:pPr marL="0" lvl="0" indent="0">
              <a:buNone/>
            </a:pPr>
            <a:endParaRPr lang="hi-IN" dirty="0">
              <a:solidFill>
                <a:prstClr val="black"/>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कुछ सामान्य सुझाव</a:t>
            </a:r>
            <a:endParaRPr lang="en-CA"/>
          </a:p>
        </p:txBody>
      </p:sp>
      <p:sp>
        <p:nvSpPr>
          <p:cNvPr id="3" name="Text Placeholder 2"/>
          <p:cNvSpPr>
            <a:spLocks noGrp="1"/>
          </p:cNvSpPr>
          <p:nvPr>
            <p:ph type="body" sz="quarter" idx="13"/>
          </p:nvPr>
        </p:nvSpPr>
        <p:spPr/>
        <p:txBody>
          <a:bodyPr>
            <a:normAutofit/>
          </a:bodyPr>
          <a:lstStyle/>
          <a:p>
            <a:pPr>
              <a:lnSpc>
                <a:spcPct val="150000"/>
              </a:lnSpc>
              <a:defRPr/>
            </a:pPr>
            <a:r>
              <a:rPr lang="hi-IN" dirty="0"/>
              <a:t>अभ्यास के मुद्दे का हर रोज कुछ देर पठन एवं उस पर मनन</a:t>
            </a:r>
          </a:p>
          <a:p>
            <a:pPr>
              <a:lnSpc>
                <a:spcPct val="150000"/>
              </a:lnSpc>
              <a:defRPr/>
            </a:pPr>
            <a:r>
              <a:rPr lang="hi-IN" dirty="0"/>
              <a:t>क्या करना है, इस अर्थ में विचार फैलाएँ; नहीं करने योग्य विचार आने लगे, तो उसका निराकरण कर लें- इस विधि से नियम-त्रय के अर्थ में विचार का संयमित होना</a:t>
            </a:r>
          </a:p>
          <a:p>
            <a:pPr>
              <a:lnSpc>
                <a:spcPct val="150000"/>
              </a:lnSpc>
              <a:defRPr/>
            </a:pPr>
            <a:r>
              <a:rPr lang="hi-IN" dirty="0"/>
              <a:t>अपने </a:t>
            </a:r>
            <a:r>
              <a:rPr lang="en-CA" dirty="0"/>
              <a:t>experience </a:t>
            </a:r>
            <a:r>
              <a:rPr lang="hi-IN" dirty="0"/>
              <a:t>एवं </a:t>
            </a:r>
            <a:r>
              <a:rPr lang="en-CA" dirty="0"/>
              <a:t>insights,</a:t>
            </a:r>
            <a:r>
              <a:rPr lang="hi-IN" dirty="0"/>
              <a:t>निष्कर्षों को प्रतिदिन डायरी में लिखना</a:t>
            </a:r>
          </a:p>
          <a:p>
            <a:pPr>
              <a:lnSpc>
                <a:spcPct val="150000"/>
              </a:lnSpc>
              <a:defRPr/>
            </a:pPr>
            <a:endParaRPr lang="hi-IN" dirty="0"/>
          </a:p>
          <a:p>
            <a:pPr>
              <a:lnSpc>
                <a:spcPct val="150000"/>
              </a:lnSpc>
              <a:defRPr/>
            </a:pPr>
            <a:endParaRPr lang="hi-IN" dirty="0"/>
          </a:p>
          <a:p>
            <a:pPr>
              <a:lnSpc>
                <a:spcPct val="150000"/>
              </a:lnSpc>
              <a:defRPr/>
            </a:pPr>
            <a:endParaRPr lang="hi-IN" dirty="0"/>
          </a:p>
          <a:p>
            <a:pPr>
              <a:lnSpc>
                <a:spcPct val="150000"/>
              </a:lnSpc>
              <a:defRPr/>
            </a:pPr>
            <a:endParaRPr lang="hi-IN"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सामान्य ध्यानाकर्षण</a:t>
            </a:r>
            <a:endParaRPr lang="en-CA"/>
          </a:p>
        </p:txBody>
      </p:sp>
      <p:sp>
        <p:nvSpPr>
          <p:cNvPr id="3" name="Text Placeholder 2"/>
          <p:cNvSpPr>
            <a:spLocks noGrp="1"/>
          </p:cNvSpPr>
          <p:nvPr>
            <p:ph type="body" sz="quarter" idx="13"/>
          </p:nvPr>
        </p:nvSpPr>
        <p:spPr/>
        <p:txBody>
          <a:bodyPr>
            <a:normAutofit lnSpcReduction="10000"/>
          </a:bodyPr>
          <a:lstStyle/>
          <a:p>
            <a:pPr>
              <a:defRPr/>
            </a:pPr>
            <a:r>
              <a:rPr lang="hi-IN" dirty="0"/>
              <a:t>महत्वपूर्ण पर हमारा ध्यान जाता है- महत्वपूर्ण कैसे </a:t>
            </a:r>
            <a:r>
              <a:rPr lang="en-CA" dirty="0"/>
              <a:t>set </a:t>
            </a:r>
            <a:r>
              <a:rPr lang="hi-IN" dirty="0"/>
              <a:t>करें- </a:t>
            </a:r>
            <a:r>
              <a:rPr lang="en-CA" dirty="0"/>
              <a:t>direct and indirect ways to set it right </a:t>
            </a:r>
            <a:r>
              <a:rPr lang="hi-IN" dirty="0"/>
              <a:t>(अध्ययन व वातावरण)</a:t>
            </a:r>
            <a:endParaRPr lang="en-CA" dirty="0"/>
          </a:p>
          <a:p>
            <a:pPr>
              <a:defRPr/>
            </a:pPr>
            <a:r>
              <a:rPr lang="hi-IN" dirty="0"/>
              <a:t>हमारा निर्णय स्थिर नहीं है, क्योंकि हम </a:t>
            </a:r>
            <a:r>
              <a:rPr lang="en-CA" dirty="0"/>
              <a:t>Integrated </a:t>
            </a:r>
            <a:r>
              <a:rPr lang="hi-IN" dirty="0"/>
              <a:t>नहीं हैं; हमारे कई </a:t>
            </a:r>
            <a:r>
              <a:rPr lang="en-CA" dirty="0"/>
              <a:t>compartments</a:t>
            </a:r>
            <a:r>
              <a:rPr lang="hi-IN" dirty="0"/>
              <a:t> बन गये हैं</a:t>
            </a:r>
          </a:p>
          <a:p>
            <a:pPr>
              <a:defRPr/>
            </a:pPr>
            <a:r>
              <a:rPr lang="hi-IN" dirty="0"/>
              <a:t>ठीक/सही यह लगता है, सुख वहाँ लगता है- अब क्या करें</a:t>
            </a:r>
          </a:p>
          <a:p>
            <a:pPr>
              <a:defRPr/>
            </a:pPr>
            <a:endParaRPr lang="hi-IN" dirty="0"/>
          </a:p>
          <a:p>
            <a:pPr>
              <a:defRPr/>
            </a:pPr>
            <a:endParaRPr lang="hi-IN" dirty="0"/>
          </a:p>
          <a:p>
            <a:pPr>
              <a:defRPr/>
            </a:pPr>
            <a:r>
              <a:rPr lang="hi-IN" dirty="0"/>
              <a:t>सुविधा, शरीर व इंद्रियों का प्रयोग जागृति के लिए कर रहे हैं या नहीं?</a:t>
            </a:r>
          </a:p>
          <a:p>
            <a:pPr>
              <a:defRPr/>
            </a:pPr>
            <a:r>
              <a:rPr lang="hi-IN" dirty="0"/>
              <a:t>जीवन जितना शांत होता है, क्रियाएँ जितनी संगीतमयता, सहजता की स्थिति में होती हैं- संवेदना या भाव पाकर सुखी होने की कामना स्वतः ही कम होने लगती है।</a:t>
            </a:r>
          </a:p>
          <a:p>
            <a:pPr>
              <a:defRPr/>
            </a:pPr>
            <a:r>
              <a:rPr lang="hi-IN" dirty="0"/>
              <a:t>जहाँ वास्तव में सुख है, वहाँ से सुख मिलने लगे; जहाँ सुख है नहीं, पर हमने मान रखा है, वहाँ धीरे-धीरे दुख दिखने लगे</a:t>
            </a:r>
          </a:p>
          <a:p>
            <a:pPr>
              <a:defRPr/>
            </a:pPr>
            <a:r>
              <a:rPr lang="hi-IN" dirty="0"/>
              <a:t>सही लगना/दिखना, सुख लगना/दिखना- दोनों एक जगह दिखने लगे; अंतर्विरोध दिखने पर सही को चुन सकें</a:t>
            </a:r>
          </a:p>
          <a:p>
            <a:pPr>
              <a:defRPr/>
            </a:pPr>
            <a:r>
              <a:rPr lang="hi-IN" dirty="0"/>
              <a:t>दवाब गलत को जल्दी छोड़ने के लिए नहीं; सही निरीक्षण का काम करें- दुख ज्यादा, सुख कम दिखने पर </a:t>
            </a:r>
            <a:r>
              <a:rPr lang="en-CA" dirty="0"/>
              <a:t>shift </a:t>
            </a:r>
            <a:r>
              <a:rPr lang="hi-IN" dirty="0"/>
              <a:t>होना सरल है। </a:t>
            </a:r>
            <a:endParaRPr lang="en-CA"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सामान्य ध्यानाकर्षण</a:t>
            </a:r>
            <a:endParaRPr lang="en-CA"/>
          </a:p>
        </p:txBody>
      </p:sp>
      <p:sp>
        <p:nvSpPr>
          <p:cNvPr id="3" name="Text Placeholder 2"/>
          <p:cNvSpPr>
            <a:spLocks noGrp="1"/>
          </p:cNvSpPr>
          <p:nvPr>
            <p:ph type="body" sz="quarter" idx="13"/>
          </p:nvPr>
        </p:nvSpPr>
        <p:spPr/>
        <p:txBody>
          <a:bodyPr>
            <a:normAutofit/>
          </a:bodyPr>
          <a:lstStyle/>
          <a:p>
            <a:pPr>
              <a:defRPr/>
            </a:pPr>
            <a:r>
              <a:rPr lang="hi-IN" dirty="0"/>
              <a:t>किस अभ्यास से शुरु करें?</a:t>
            </a:r>
          </a:p>
          <a:p>
            <a:pPr lvl="1">
              <a:defRPr/>
            </a:pPr>
            <a:r>
              <a:rPr lang="hi-IN" dirty="0"/>
              <a:t>जिसकी स्वयं के लिए सर्वाधिक आवश्यकता लगती हो</a:t>
            </a:r>
          </a:p>
          <a:p>
            <a:pPr lvl="1">
              <a:defRPr/>
            </a:pPr>
            <a:r>
              <a:rPr lang="hi-IN" dirty="0"/>
              <a:t>जिससे वर्तमान की पीड़ा के सुलझने की संभावना दिखती हो</a:t>
            </a:r>
            <a:endParaRPr lang="en-CA"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अभ्यास-क्रम में आने वाली बाधाएँ एवं उनका निराकरण</a:t>
            </a:r>
            <a:endParaRPr lang="en-CA"/>
          </a:p>
        </p:txBody>
      </p:sp>
      <p:sp>
        <p:nvSpPr>
          <p:cNvPr id="7168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a:t>राग			अनित्यता/परिवर्तनशीलता का दर्शन करना</a:t>
            </a:r>
          </a:p>
          <a:p>
            <a:r>
              <a:rPr lang="hi-IN"/>
              <a:t>द्वेष			मैत्री/स्नेह/शुभकामना की साधना, सह-अस्तित्व पर ध्यान</a:t>
            </a:r>
          </a:p>
          <a:p>
            <a:r>
              <a:rPr lang="hi-IN"/>
              <a:t>कुशंका		शास्त्र-पठन एवं मूलभूत बातों पर मनन</a:t>
            </a:r>
          </a:p>
          <a:p>
            <a:r>
              <a:rPr lang="hi-IN"/>
              <a:t>आलस्य		अभ्यास का महत्व देखना एवं प्रयास पूर्वक उसे शुरु कर 			देना; साथी, वातावरण का महत्व</a:t>
            </a:r>
          </a:p>
          <a:p>
            <a:r>
              <a:rPr lang="hi-IN"/>
              <a:t>अस्थिरता/बेचैनी	एकाग्रता का अभ्यास, </a:t>
            </a:r>
          </a:p>
          <a:p>
            <a:pPr>
              <a:buFont typeface="Symbol" pitchFamily="18" charset="2"/>
              <a:buNone/>
            </a:pPr>
            <a:r>
              <a:rPr lang="hi-IN"/>
              <a:t>				वस्तु की सार्थकता/महत्व देखने का प्रयास</a:t>
            </a:r>
          </a:p>
          <a:p>
            <a:r>
              <a:rPr lang="hi-IN"/>
              <a:t>अहंकार		समष्टि/अस्तित्व के फैलाव पर ध्यान, श्रेष्ठता पर ध्यान</a:t>
            </a:r>
          </a:p>
          <a:p>
            <a:pPr>
              <a:buFont typeface="Symbol" pitchFamily="18" charset="2"/>
              <a:buNone/>
            </a:pPr>
            <a:r>
              <a:rPr lang="hi-IN"/>
              <a:t>				स्वयं को समष्टि के एक भाग के रुप में देखना</a:t>
            </a:r>
          </a:p>
          <a:p>
            <a:pPr>
              <a:buFont typeface="Symbol" pitchFamily="18" charset="2"/>
              <a:buNone/>
            </a:pPr>
            <a:endParaRPr lang="hi-IN"/>
          </a:p>
          <a:p>
            <a:pPr>
              <a:buFont typeface="Symbol" pitchFamily="18" charset="2"/>
              <a:buNone/>
            </a:pPr>
            <a:r>
              <a:rPr lang="hi-IN"/>
              <a:t>आवेश के परिवर्तित सकारात्मक स्वरुप का </a:t>
            </a:r>
            <a:r>
              <a:rPr lang="en-CA"/>
              <a:t>apriori/proactively </a:t>
            </a:r>
            <a:r>
              <a:rPr lang="hi-IN"/>
              <a:t>अभ्यास करें</a:t>
            </a:r>
            <a:endParaRPr lang="en-CA"/>
          </a:p>
        </p:txBody>
      </p:sp>
    </p:spTree>
    <p:extLst>
      <p:ext uri="{BB962C8B-B14F-4D97-AF65-F5344CB8AC3E}">
        <p14:creationId xmlns:p14="http://schemas.microsoft.com/office/powerpoint/2010/main" val="24173220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कुविचार/कुसंस्कार को कैसे हटाएँ</a:t>
            </a:r>
            <a:endParaRPr lang="en-CA"/>
          </a:p>
        </p:txBody>
      </p:sp>
      <p:sp>
        <p:nvSpPr>
          <p:cNvPr id="72707"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होश आते ही सुसंस्कार/सुविचार पर </a:t>
            </a:r>
            <a:r>
              <a:rPr lang="en-CA" dirty="0"/>
              <a:t>shift </a:t>
            </a:r>
            <a:r>
              <a:rPr lang="hi-IN" dirty="0"/>
              <a:t>कर लें</a:t>
            </a:r>
          </a:p>
          <a:p>
            <a:r>
              <a:rPr lang="hi-IN" dirty="0"/>
              <a:t>होश पूर्वक </a:t>
            </a:r>
            <a:r>
              <a:rPr lang="en-CA" dirty="0"/>
              <a:t>observe/</a:t>
            </a:r>
            <a:r>
              <a:rPr lang="hi-IN" dirty="0"/>
              <a:t>निरीक्षण कर लें- परिणाम, ताप, संस्कार दुख</a:t>
            </a:r>
          </a:p>
          <a:p>
            <a:r>
              <a:rPr lang="hi-IN" dirty="0"/>
              <a:t>कुछ और सरस, रुचिपूर्ण बात पर ध्यान हटा लें</a:t>
            </a:r>
          </a:p>
          <a:p>
            <a:r>
              <a:rPr lang="hi-IN" dirty="0"/>
              <a:t>विचार के मूल में देखें; क्यों यह विचार चल रहा है, यह प्रश्न पूछें तथा उसे क्रमशः  </a:t>
            </a:r>
            <a:r>
              <a:rPr lang="en-CA" dirty="0"/>
              <a:t>shift </a:t>
            </a:r>
            <a:r>
              <a:rPr lang="hi-IN" dirty="0"/>
              <a:t>करें</a:t>
            </a:r>
          </a:p>
          <a:p>
            <a:r>
              <a:rPr lang="hi-IN" dirty="0"/>
              <a:t>बल पूर्वक दबा दें</a:t>
            </a:r>
          </a:p>
          <a:p>
            <a:endParaRPr lang="hi-IN" dirty="0"/>
          </a:p>
          <a:p>
            <a:endParaRPr lang="hi-IN" dirty="0"/>
          </a:p>
          <a:p>
            <a:r>
              <a:rPr lang="hi-IN" dirty="0"/>
              <a:t>तटस्थ भाव से निरीक्षण</a:t>
            </a:r>
          </a:p>
          <a:p>
            <a:r>
              <a:rPr lang="hi-IN" dirty="0"/>
              <a:t>होश पूर्वक करके देख लें- कितना सुख-दुख मिल रहा है, इसका निरीक्षण कर लें</a:t>
            </a:r>
          </a:p>
          <a:p>
            <a:endParaRPr lang="hi-IN" dirty="0"/>
          </a:p>
          <a:p>
            <a:r>
              <a:rPr lang="en-GB" dirty="0"/>
              <a:t>Acknowledge the experience, but don’t Indulge into it.</a:t>
            </a:r>
            <a:endParaRPr lang="en-CA" dirty="0"/>
          </a:p>
        </p:txBody>
      </p:sp>
    </p:spTree>
    <p:extLst>
      <p:ext uri="{BB962C8B-B14F-4D97-AF65-F5344CB8AC3E}">
        <p14:creationId xmlns:p14="http://schemas.microsoft.com/office/powerpoint/2010/main" val="24323180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सामाजिक नियम</a:t>
            </a:r>
            <a:endParaRPr lang="en-CA"/>
          </a:p>
        </p:txBody>
      </p:sp>
      <p:sp>
        <p:nvSpPr>
          <p:cNvPr id="7885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स्व-धन</a:t>
            </a:r>
          </a:p>
          <a:p>
            <a:pPr>
              <a:buFont typeface="Symbol" pitchFamily="18" charset="2"/>
              <a:buNone/>
            </a:pPr>
            <a:r>
              <a:rPr lang="hi-IN" dirty="0"/>
              <a:t>		समाज स्वीकृत नियम से प्राप्त धन</a:t>
            </a:r>
          </a:p>
          <a:p>
            <a:pPr>
              <a:buFont typeface="Symbol" pitchFamily="18" charset="2"/>
              <a:buNone/>
            </a:pPr>
            <a:r>
              <a:rPr lang="hi-IN" dirty="0"/>
              <a:t>		दूसरे के धन के शोषण की मानसिकता का अभाव</a:t>
            </a:r>
          </a:p>
          <a:p>
            <a:pPr>
              <a:buFont typeface="Symbol" pitchFamily="18" charset="2"/>
              <a:buNone/>
            </a:pPr>
            <a:r>
              <a:rPr lang="hi-IN" dirty="0"/>
              <a:t>		</a:t>
            </a:r>
          </a:p>
          <a:p>
            <a:pPr>
              <a:buFont typeface="Symbol" pitchFamily="18" charset="2"/>
              <a:buNone/>
            </a:pPr>
            <a:r>
              <a:rPr lang="hi-IN" dirty="0"/>
              <a:t>		सम्मानपूर्ण आजीविका का प्रतिफ़ल</a:t>
            </a:r>
          </a:p>
          <a:p>
            <a:pPr>
              <a:buFont typeface="Symbol" pitchFamily="18" charset="2"/>
              <a:buNone/>
            </a:pPr>
            <a:r>
              <a:rPr lang="hi-IN" dirty="0"/>
              <a:t>		मैं व्यक्तिगत/परिवार के रुप में कितना श्रम कर रहा हूँ और जिन वस्तुओं का 	प्रयोग कर रहा हूँ, उनके उत्पादन में कितना श्रम लगता है?</a:t>
            </a:r>
          </a:p>
          <a:p>
            <a:endParaRPr lang="hi-IN" dirty="0"/>
          </a:p>
          <a:p>
            <a:r>
              <a:rPr lang="hi-IN" dirty="0"/>
              <a:t>स्व-नारी/पुरुष</a:t>
            </a:r>
          </a:p>
          <a:p>
            <a:pPr>
              <a:buFont typeface="Symbol" pitchFamily="18" charset="2"/>
              <a:buNone/>
            </a:pPr>
            <a:r>
              <a:rPr lang="hi-IN" dirty="0"/>
              <a:t>		समाज स्वीकृत पति-पत्नी संबंध</a:t>
            </a:r>
          </a:p>
          <a:p>
            <a:pPr>
              <a:buFont typeface="Symbol" pitchFamily="18" charset="2"/>
              <a:buNone/>
            </a:pPr>
            <a:r>
              <a:rPr lang="hi-IN" dirty="0"/>
              <a:t>		एक पत्नी/पति व्रत</a:t>
            </a:r>
          </a:p>
          <a:p>
            <a:pPr>
              <a:buFont typeface="Symbol" pitchFamily="18" charset="2"/>
              <a:buNone/>
            </a:pPr>
            <a:r>
              <a:rPr lang="hi-IN" dirty="0"/>
              <a:t>		संयत मानसिकता</a:t>
            </a:r>
          </a:p>
          <a:p>
            <a:endParaRPr lang="hi-IN" dirty="0"/>
          </a:p>
          <a:p>
            <a:r>
              <a:rPr lang="hi-IN" dirty="0"/>
              <a:t>दयापूर्ण व्यवहार-कार्य</a:t>
            </a:r>
            <a:endParaRPr lang="en-CA"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सामाजिक नियम</a:t>
            </a:r>
            <a:endParaRPr lang="en-CA"/>
          </a:p>
        </p:txBody>
      </p:sp>
      <p:sp>
        <p:nvSpPr>
          <p:cNvPr id="79875"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दयापूर्ण व्यवहार-कार्य</a:t>
            </a:r>
          </a:p>
          <a:p>
            <a:pPr>
              <a:buFont typeface="Symbol" pitchFamily="18" charset="2"/>
              <a:buNone/>
            </a:pPr>
            <a:r>
              <a:rPr lang="hi-IN" dirty="0"/>
              <a:t>		क्षमा (शिकायत मुक्त स्थिति, दुख मुक्त स्थिति)</a:t>
            </a:r>
          </a:p>
          <a:p>
            <a:pPr>
              <a:buFont typeface="Symbol" pitchFamily="18" charset="2"/>
              <a:buNone/>
            </a:pPr>
            <a:r>
              <a:rPr lang="hi-IN" dirty="0"/>
              <a:t>		सहयोग</a:t>
            </a:r>
          </a:p>
          <a:p>
            <a:pPr>
              <a:buFont typeface="Symbol" pitchFamily="18" charset="2"/>
              <a:buNone/>
            </a:pPr>
            <a:r>
              <a:rPr lang="hi-IN" dirty="0"/>
              <a:t>			समझने में</a:t>
            </a:r>
          </a:p>
          <a:p>
            <a:pPr>
              <a:buFont typeface="Symbol" pitchFamily="18" charset="2"/>
              <a:buNone/>
            </a:pPr>
            <a:r>
              <a:rPr lang="hi-IN" dirty="0"/>
              <a:t>			जीने में</a:t>
            </a:r>
          </a:p>
          <a:p>
            <a:pPr>
              <a:buFont typeface="Symbol" pitchFamily="18" charset="2"/>
              <a:buNone/>
            </a:pPr>
            <a:endParaRPr lang="hi-IN" dirty="0"/>
          </a:p>
          <a:p>
            <a:pPr>
              <a:buFont typeface="Symbol" pitchFamily="18" charset="2"/>
              <a:buNone/>
            </a:pPr>
            <a:r>
              <a:rPr lang="hi-IN" dirty="0"/>
              <a:t>			सही भाव से</a:t>
            </a:r>
          </a:p>
          <a:p>
            <a:pPr>
              <a:buFont typeface="Symbol" pitchFamily="18" charset="2"/>
              <a:buNone/>
            </a:pPr>
            <a:r>
              <a:rPr lang="hi-IN" dirty="0"/>
              <a:t>			सही/स्नेह-पूर्ण वचन से (सत्य, प्रिय)</a:t>
            </a:r>
          </a:p>
          <a:p>
            <a:pPr>
              <a:buFont typeface="Symbol" pitchFamily="18" charset="2"/>
              <a:buNone/>
            </a:pPr>
            <a:r>
              <a:rPr lang="hi-IN" dirty="0"/>
              <a:t>			सही व्यवहार से</a:t>
            </a:r>
          </a:p>
          <a:p>
            <a:pPr>
              <a:buFont typeface="Symbol" pitchFamily="18" charset="2"/>
              <a:buNone/>
            </a:pPr>
            <a:r>
              <a:rPr lang="hi-IN" dirty="0"/>
              <a:t>			सेवा से</a:t>
            </a:r>
          </a:p>
          <a:p>
            <a:pPr>
              <a:buFont typeface="Symbol" pitchFamily="18" charset="2"/>
              <a:buNone/>
            </a:pPr>
            <a:r>
              <a:rPr lang="hi-IN" dirty="0"/>
              <a:t>			सुविधा से</a:t>
            </a:r>
          </a:p>
          <a:p>
            <a:pPr>
              <a:buFont typeface="Symbol" pitchFamily="18" charset="2"/>
              <a:buNone/>
            </a:pPr>
            <a:endParaRPr lang="hi-IN" dirty="0"/>
          </a:p>
          <a:p>
            <a:pPr lvl="0"/>
            <a:r>
              <a:rPr lang="hi-IN" dirty="0">
                <a:solidFill>
                  <a:prstClr val="black"/>
                </a:solidFill>
              </a:rPr>
              <a:t>उपरोक्त तीनों का व्यवहार एवं जीवन क्रिया (भाव, विचार) में स्थिर होना आवश्यक</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प्राकृतिक नियम</a:t>
            </a:r>
            <a:endParaRPr lang="en-CA"/>
          </a:p>
        </p:txBody>
      </p:sp>
      <p:sp>
        <p:nvSpPr>
          <p:cNvPr id="80899"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सदुपयोग पूर्वक संरक्षण, संवर्धन (उत्पादन) में सहयोगी होना</a:t>
            </a:r>
          </a:p>
          <a:p>
            <a:r>
              <a:rPr lang="hi-IN" dirty="0"/>
              <a:t>आवर्तनशीलता को बनाये रखना</a:t>
            </a:r>
          </a:p>
          <a:p>
            <a:r>
              <a:rPr lang="hi-IN" dirty="0"/>
              <a:t>प्राकृतिक उत्पादन के अनुपात में प्रयोग</a:t>
            </a:r>
          </a:p>
          <a:p>
            <a:endParaRPr lang="hi-IN" dirty="0"/>
          </a:p>
          <a:p>
            <a:endParaRPr lang="hi-IN" dirty="0"/>
          </a:p>
          <a:p>
            <a:endParaRPr lang="hi-IN" dirty="0"/>
          </a:p>
          <a:p>
            <a:r>
              <a:rPr lang="hi-IN" dirty="0"/>
              <a:t>इसका पूरी तरह से पालन व्यवस्था पर निर्भर</a:t>
            </a:r>
          </a:p>
          <a:p>
            <a:r>
              <a:rPr lang="hi-IN" dirty="0"/>
              <a:t>अधिकांश भाग कर्माभ्यास से जुड़ा हुआ</a:t>
            </a:r>
          </a:p>
          <a:p>
            <a:r>
              <a:rPr lang="hi-IN" dirty="0"/>
              <a:t>प्रकृति का ध्यान रखने के लिए इनका पालन आवश्यक</a:t>
            </a:r>
          </a:p>
          <a:p>
            <a:r>
              <a:rPr lang="hi-IN" dirty="0"/>
              <a:t>सम्बंध पूर्वक जीने पर ही इनका पालन सम्भव</a:t>
            </a:r>
          </a:p>
          <a:p>
            <a:endParaRPr lang="hi-IN" dirty="0"/>
          </a:p>
          <a:p>
            <a:r>
              <a:rPr lang="hi-IN" dirty="0"/>
              <a:t>सर्व-मानव को अध्ययन-अभ्यास की अनुकूलता के लिए, मानवीय परम्परा की अक्षुण्णता के लिए तथा धरती को स्वस्थ रहने के लिए इनका पालन आवश्यक</a:t>
            </a:r>
            <a:endParaRPr lang="en-CA"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अध्ययन-अभ्यास</a:t>
            </a:r>
            <a:endParaRPr lang="en-CA" dirty="0"/>
          </a:p>
        </p:txBody>
      </p:sp>
      <p:sp>
        <p:nvSpPr>
          <p:cNvPr id="819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 typeface="Symbol" pitchFamily="18" charset="2"/>
              <a:buNone/>
            </a:pPr>
            <a:r>
              <a:rPr lang="en-CA" dirty="0"/>
              <a:t>A. </a:t>
            </a:r>
            <a:r>
              <a:rPr lang="hi-IN" dirty="0"/>
              <a:t>सुबह में 2 घण्टा</a:t>
            </a:r>
          </a:p>
          <a:p>
            <a:r>
              <a:rPr lang="hi-IN" dirty="0"/>
              <a:t>पठन/श्रवण- 1घण्टा</a:t>
            </a:r>
          </a:p>
          <a:p>
            <a:r>
              <a:rPr lang="hi-IN" dirty="0"/>
              <a:t>स्मरण रखने योग्य बातें/निष्कर्ष- 10 मिनट (लिख लें)</a:t>
            </a:r>
          </a:p>
          <a:p>
            <a:r>
              <a:rPr lang="hi-IN" dirty="0"/>
              <a:t>इसके आधार पर आज की परिस्थिति में मेरे जीने का स्वरुप क्या बनता है; आज के अपने जीने में इसको कैसे ला सकते हैं- 30 मिनट</a:t>
            </a:r>
          </a:p>
          <a:p>
            <a:r>
              <a:rPr lang="hi-IN" dirty="0"/>
              <a:t>पहले जहाँ मैं ऐसा नहीं जी पाया था, वहाँ अब कैसे जी सकता हूँ- 10 मिनट </a:t>
            </a:r>
          </a:p>
          <a:p>
            <a:r>
              <a:rPr lang="hi-IN" dirty="0"/>
              <a:t>जीने के संदर्भ में अंतिम निष्कर्ष- 10 मिनट (लिख लें)</a:t>
            </a:r>
            <a:endParaRPr lang="en-CA" dirty="0"/>
          </a:p>
          <a:p>
            <a:endParaRPr lang="en-CA" dirty="0"/>
          </a:p>
          <a:p>
            <a:pPr>
              <a:buFont typeface="Symbol" pitchFamily="18" charset="2"/>
              <a:buNone/>
            </a:pPr>
            <a:r>
              <a:rPr lang="en-CA" dirty="0"/>
              <a:t>B. </a:t>
            </a:r>
            <a:r>
              <a:rPr lang="hi-IN" dirty="0"/>
              <a:t>दिन भर के जीने में </a:t>
            </a:r>
            <a:r>
              <a:rPr lang="hi-IN" b="1" dirty="0"/>
              <a:t>होशपूर्वक</a:t>
            </a:r>
            <a:r>
              <a:rPr lang="hi-IN" dirty="0"/>
              <a:t> जब जिस काम को कर रहे हैं, तब उससे जुड़े निष्कर्षों को अपने आचरण में लाएँ</a:t>
            </a:r>
            <a:r>
              <a:rPr lang="en-US" dirty="0"/>
              <a:t> </a:t>
            </a:r>
            <a:r>
              <a:rPr lang="hi-IN" dirty="0"/>
              <a:t>(ध्यान का स्वयं पर होना आवश्यक)</a:t>
            </a:r>
          </a:p>
          <a:p>
            <a:pPr>
              <a:buFont typeface="Symbol" pitchFamily="18" charset="2"/>
              <a:buNone/>
            </a:pPr>
            <a:r>
              <a:rPr lang="hi-IN" dirty="0"/>
              <a:t>	कठिन परिस्थिति में जाने के पहले 5-10 मिनट का समय लेकर स्वयं को सामान्य/सहज करें तथा जिन निष्कर्षों/नियमों के आधार पर अभी आचरण करना है, उसे स्मरण में ले आएँ तथा होशपूर्वक उसे जीयें</a:t>
            </a:r>
            <a:endParaRPr lang="en-CA" dirty="0"/>
          </a:p>
          <a:p>
            <a:pPr>
              <a:buFont typeface="Symbol" pitchFamily="18" charset="2"/>
              <a:buNone/>
            </a:pPr>
            <a:endParaRPr lang="hi-IN" dirty="0"/>
          </a:p>
          <a:p>
            <a:endParaRPr lang="en-CA"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अध्ययन-अभ्यास</a:t>
            </a:r>
            <a:endParaRPr lang="en-CA" dirty="0"/>
          </a:p>
        </p:txBody>
      </p:sp>
      <p:sp>
        <p:nvSpPr>
          <p:cNvPr id="82947"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 typeface="Symbol" pitchFamily="18" charset="2"/>
              <a:buNone/>
            </a:pPr>
            <a:r>
              <a:rPr lang="en-CA" dirty="0"/>
              <a:t>C. </a:t>
            </a:r>
            <a:r>
              <a:rPr lang="hi-IN" dirty="0"/>
              <a:t>रात में सोने के पहले 10 मिनट</a:t>
            </a:r>
          </a:p>
          <a:p>
            <a:r>
              <a:rPr lang="hi-IN" dirty="0"/>
              <a:t>जितना सोचा था, उसमें से क्या कर पाया</a:t>
            </a:r>
          </a:p>
          <a:p>
            <a:r>
              <a:rPr lang="hi-IN" dirty="0"/>
              <a:t>जो नहीं कर पाया, उसका कारण क्या था? उसे आगे कैसे ठीक कर सकते हैं?</a:t>
            </a:r>
          </a:p>
          <a:p>
            <a:r>
              <a:rPr lang="hi-IN" dirty="0"/>
              <a:t>दिन भर में हुई गलतियों के लिए- क्षमा करना, क्षमा माँग पाना</a:t>
            </a:r>
          </a:p>
          <a:p>
            <a:endParaRPr lang="hi-IN" dirty="0"/>
          </a:p>
          <a:p>
            <a:endParaRPr lang="hi-IN" dirty="0"/>
          </a:p>
          <a:p>
            <a:endParaRPr lang="hi-IN" dirty="0"/>
          </a:p>
          <a:p>
            <a:r>
              <a:rPr lang="hi-IN" dirty="0"/>
              <a:t>हर दिन </a:t>
            </a:r>
            <a:r>
              <a:rPr lang="en-CA" dirty="0"/>
              <a:t>Step A. </a:t>
            </a:r>
            <a:r>
              <a:rPr lang="hi-IN" dirty="0"/>
              <a:t>के सभी निष्कर्ष </a:t>
            </a:r>
            <a:r>
              <a:rPr lang="en-CA" dirty="0"/>
              <a:t>cumulative</a:t>
            </a:r>
            <a:r>
              <a:rPr lang="hi-IN" dirty="0"/>
              <a:t> होने आवश्यक हैं अर्थात पिछले दिन के निष्कर्ष के साथ जुड़ते रहें </a:t>
            </a:r>
          </a:p>
          <a:p>
            <a:r>
              <a:rPr lang="hi-IN" dirty="0"/>
              <a:t>निष्कर्ष तो निकल गये; अब हमारे विचार इस अर्थ में संयमित हों-यह आवश्यक है</a:t>
            </a:r>
          </a:p>
          <a:p>
            <a:r>
              <a:rPr lang="hi-IN" dirty="0"/>
              <a:t>धीरे-धीरे इस समय का कुछ हिस्सा अभ्यास में लगाएँ</a:t>
            </a:r>
          </a:p>
          <a:p>
            <a:r>
              <a:rPr lang="hi-IN" dirty="0"/>
              <a:t>क्रम से अभ्यास बढ़ता जाएगा तथा पठन/श्रवण की आवश्यकता कम होती जाएगी</a:t>
            </a:r>
          </a:p>
          <a:p>
            <a:r>
              <a:rPr lang="hi-IN" dirty="0"/>
              <a:t>श्रवण		मनन		निदिध्यासन</a:t>
            </a:r>
            <a:endParaRPr lang="en-CA" dirty="0"/>
          </a:p>
        </p:txBody>
      </p:sp>
      <p:cxnSp>
        <p:nvCxnSpPr>
          <p:cNvPr id="5" name="Straight Arrow Connector 4"/>
          <p:cNvCxnSpPr/>
          <p:nvPr/>
        </p:nvCxnSpPr>
        <p:spPr>
          <a:xfrm>
            <a:off x="990600" y="5568950"/>
            <a:ext cx="8382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743200" y="5575300"/>
            <a:ext cx="838200"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अध्ययन-अभ्यास</a:t>
            </a:r>
            <a:endParaRPr lang="en-CA" dirty="0"/>
          </a:p>
        </p:txBody>
      </p:sp>
      <p:sp>
        <p:nvSpPr>
          <p:cNvPr id="8397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परिवार एवं समाज व्यवस्था में कुछ सार्थक भागीदारी करें- अपनी रुचि एवं योग्यता तथा समाज की आवश्यकता व अवसर के हिसाब से- औसतन 1 से 2 घण्टा प्रतिफल विहीन विधि से समाज के लिए</a:t>
            </a:r>
          </a:p>
          <a:p>
            <a:r>
              <a:rPr lang="hi-IN" dirty="0"/>
              <a:t>अध्ययन-अभ्यास तथा व्यवस्था में भागीदारी के कुछ सामूहिक कार्यक्रमों से जुड़े रहें</a:t>
            </a:r>
          </a:p>
          <a:p>
            <a:r>
              <a:rPr lang="hi-IN" dirty="0"/>
              <a:t>साप्ताहिक एवं मासिक मीटिंग में भागीदारी</a:t>
            </a:r>
          </a:p>
          <a:p>
            <a:r>
              <a:rPr lang="hi-IN" dirty="0"/>
              <a:t>साथ-साथ अध्ययन व चर्चा</a:t>
            </a:r>
          </a:p>
          <a:p>
            <a:r>
              <a:rPr lang="hi-IN" dirty="0"/>
              <a:t>स्वयं के निरीक्षण के संदर्भ में प्रतिदिन कुछ समय लगाएँ- अभ्यास; शुरुआती दिनों में </a:t>
            </a:r>
            <a:r>
              <a:rPr lang="en-CA" dirty="0"/>
              <a:t>guided</a:t>
            </a:r>
            <a:r>
              <a:rPr lang="hi-IN" dirty="0"/>
              <a:t> अभ्यास बहुत सहयोगी है</a:t>
            </a:r>
            <a:endParaRPr lang="en-CA"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अध्ययन-अभ्यास क्रम में जीने के चार चरण</a:t>
            </a:r>
            <a:endParaRPr lang="en-CA"/>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a:lnSpc>
                <a:spcPct val="150000"/>
              </a:lnSpc>
            </a:pPr>
            <a:r>
              <a:rPr lang="hi-IN" dirty="0"/>
              <a:t>नियम को समझना एवं नियम पूर्वक जीना</a:t>
            </a:r>
          </a:p>
          <a:p>
            <a:pPr>
              <a:lnSpc>
                <a:spcPct val="150000"/>
              </a:lnSpc>
            </a:pPr>
            <a:r>
              <a:rPr lang="hi-IN" b="1" dirty="0"/>
              <a:t>न्याय को समझना एवं पूर्वक जीना</a:t>
            </a:r>
          </a:p>
          <a:p>
            <a:pPr>
              <a:lnSpc>
                <a:spcPct val="150000"/>
              </a:lnSpc>
            </a:pPr>
            <a:r>
              <a:rPr lang="hi-IN" dirty="0"/>
              <a:t>धर्म को समझना एवं पूर्वक जीना</a:t>
            </a:r>
          </a:p>
          <a:p>
            <a:pPr>
              <a:lnSpc>
                <a:spcPct val="150000"/>
              </a:lnSpc>
            </a:pPr>
            <a:r>
              <a:rPr lang="hi-IN" dirty="0"/>
              <a:t>सत्य को समझना एवं पूर्वक जीना</a:t>
            </a:r>
          </a:p>
          <a:p>
            <a:pPr>
              <a:lnSpc>
                <a:spcPct val="150000"/>
              </a:lnSpc>
            </a:pPr>
            <a:endParaRPr lang="hi-IN" dirty="0"/>
          </a:p>
          <a:p>
            <a:pPr>
              <a:lnSpc>
                <a:spcPct val="150000"/>
              </a:lnSpc>
            </a:pPr>
            <a:r>
              <a:rPr lang="hi-IN" dirty="0"/>
              <a:t>नियम- बौद्धिक, सामाजिक एवं प्राकृतिक नियम पूर्वक</a:t>
            </a:r>
          </a:p>
          <a:p>
            <a:pPr>
              <a:lnSpc>
                <a:spcPct val="150000"/>
              </a:lnSpc>
            </a:pPr>
            <a:r>
              <a:rPr lang="hi-IN" b="1" dirty="0"/>
              <a:t>न्याय- स्थापित एवं शिष्ट मूल्य- दायित्व, कर्तव्य का निर्वाह; सेवा का स्वरूप</a:t>
            </a:r>
          </a:p>
          <a:p>
            <a:pPr>
              <a:lnSpc>
                <a:spcPct val="150000"/>
              </a:lnSpc>
            </a:pPr>
            <a:r>
              <a:rPr lang="hi-IN" dirty="0"/>
              <a:t>धर्म पूर्वक जीना- मानवीय व्यवस्था में भागीदारी का स्वरूप</a:t>
            </a:r>
          </a:p>
          <a:p>
            <a:pPr>
              <a:lnSpc>
                <a:spcPct val="150000"/>
              </a:lnSpc>
            </a:pPr>
            <a:endParaRPr lang="hi-IN" dirty="0"/>
          </a:p>
          <a:p>
            <a:pPr>
              <a:lnSpc>
                <a:spcPct val="150000"/>
              </a:lnSpc>
            </a:pPr>
            <a:r>
              <a:rPr lang="hi-IN" dirty="0"/>
              <a:t>क्रमशः प्रयास कम, सहजता अधिक</a:t>
            </a:r>
          </a:p>
          <a:p>
            <a:pPr>
              <a:lnSpc>
                <a:spcPct val="150000"/>
              </a:lnSpc>
            </a:pPr>
            <a:r>
              <a:rPr lang="hi-IN" dirty="0"/>
              <a:t>क्रमशः स्थिरता बढ़ती है</a:t>
            </a:r>
            <a:endParaRPr lang="en-CA" dirty="0"/>
          </a:p>
        </p:txBody>
      </p:sp>
    </p:spTree>
    <p:extLst>
      <p:ext uri="{BB962C8B-B14F-4D97-AF65-F5344CB8AC3E}">
        <p14:creationId xmlns:p14="http://schemas.microsoft.com/office/powerpoint/2010/main" val="42932147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dirty="0"/>
              <a:t>सह-अस्तित्व की अभिव्यक्ति ही प्रेममयता का भाव</a:t>
            </a:r>
            <a:endParaRPr lang="en-US" altLang="en-US" dirty="0"/>
          </a:p>
        </p:txBody>
      </p:sp>
      <p:sp>
        <p:nvSpPr>
          <p:cNvPr id="149507"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buFont typeface="Symbol" pitchFamily="18" charset="2"/>
              <a:buNone/>
            </a:pPr>
            <a:r>
              <a:rPr lang="hi-IN" altLang="en-US" sz="2400" dirty="0">
                <a:solidFill>
                  <a:srgbClr val="1E00AA"/>
                </a:solidFill>
                <a:latin typeface="Kruti Dev 010" pitchFamily="2" charset="0"/>
              </a:rPr>
              <a:t>अस्तित्व</a:t>
            </a:r>
            <a:r>
              <a:rPr altLang="en-US" sz="2400" dirty="0">
                <a:solidFill>
                  <a:srgbClr val="1E00AA"/>
                </a:solidFill>
                <a:latin typeface="Kruti Dev 010" pitchFamily="2" charset="0"/>
              </a:rPr>
              <a:t>	   </a:t>
            </a:r>
            <a:r>
              <a:rPr lang="hi-IN" altLang="en-US" sz="2400" dirty="0">
                <a:solidFill>
                  <a:srgbClr val="1E00AA"/>
                </a:solidFill>
                <a:latin typeface="Kruti Dev 010" pitchFamily="2" charset="0"/>
              </a:rPr>
              <a:t>=</a:t>
            </a:r>
            <a:r>
              <a:rPr altLang="en-US" sz="2400" dirty="0">
                <a:solidFill>
                  <a:srgbClr val="1E00AA"/>
                </a:solidFill>
                <a:latin typeface="Kruti Dev 010" pitchFamily="2" charset="0"/>
              </a:rPr>
              <a:t> 	</a:t>
            </a:r>
            <a:r>
              <a:rPr lang="hi-IN" altLang="en-US" sz="2400" dirty="0">
                <a:solidFill>
                  <a:srgbClr val="1E00AA"/>
                </a:solidFill>
                <a:latin typeface="Kruti Dev 010" pitchFamily="2" charset="0"/>
              </a:rPr>
              <a:t>सह-अस्तित्व (व्यापक में सम्पृक्त इकाईयाँ) </a:t>
            </a:r>
          </a:p>
          <a:p>
            <a:pPr>
              <a:lnSpc>
                <a:spcPct val="150000"/>
              </a:lnSpc>
              <a:buFont typeface="Symbol" pitchFamily="18" charset="2"/>
              <a:buNone/>
            </a:pPr>
            <a:r>
              <a:rPr lang="hi-IN" altLang="en-US" sz="2400" dirty="0">
                <a:solidFill>
                  <a:srgbClr val="1E00AA"/>
                </a:solidFill>
                <a:latin typeface="Kruti Dev 010" pitchFamily="2" charset="0"/>
              </a:rPr>
              <a:t>प्रकृति			व्यवस्था	(हर इकाई स्वयं में व्यवस्था होना,</a:t>
            </a:r>
          </a:p>
          <a:p>
            <a:pPr>
              <a:lnSpc>
                <a:spcPct val="150000"/>
              </a:lnSpc>
              <a:buFont typeface="Symbol" pitchFamily="18" charset="2"/>
              <a:buNone/>
            </a:pPr>
            <a:r>
              <a:rPr lang="hi-IN" altLang="en-US" sz="2400" dirty="0">
                <a:solidFill>
                  <a:srgbClr val="1E00AA"/>
                </a:solidFill>
                <a:latin typeface="Kruti Dev 010" pitchFamily="2" charset="0"/>
              </a:rPr>
              <a:t>						समग्र व्यवस्था में भागीदार होना)</a:t>
            </a:r>
          </a:p>
          <a:p>
            <a:pPr>
              <a:lnSpc>
                <a:spcPct val="150000"/>
              </a:lnSpc>
              <a:buFont typeface="Symbol" pitchFamily="18" charset="2"/>
              <a:buNone/>
            </a:pPr>
            <a:r>
              <a:rPr lang="hi-IN" altLang="en-US" sz="2400" dirty="0">
                <a:solidFill>
                  <a:srgbClr val="1E00AA"/>
                </a:solidFill>
                <a:latin typeface="Kruti Dev 010" pitchFamily="2" charset="0"/>
              </a:rPr>
              <a:t>			सम्बंध (परस्पर-पूरकता)</a:t>
            </a:r>
          </a:p>
          <a:p>
            <a:pPr>
              <a:lnSpc>
                <a:spcPct val="150000"/>
              </a:lnSpc>
              <a:buFont typeface="Symbol" pitchFamily="18" charset="2"/>
              <a:buNone/>
            </a:pPr>
            <a:endParaRPr lang="hi-IN" altLang="en-US" sz="2400" dirty="0">
              <a:solidFill>
                <a:srgbClr val="1E00AA"/>
              </a:solidFill>
              <a:latin typeface="Kruti Dev 010" pitchFamily="2" charset="0"/>
            </a:endParaRPr>
          </a:p>
          <a:p>
            <a:pPr>
              <a:lnSpc>
                <a:spcPct val="150000"/>
              </a:lnSpc>
              <a:buFont typeface="Symbol" pitchFamily="18" charset="2"/>
              <a:buNone/>
            </a:pPr>
            <a:r>
              <a:rPr lang="hi-IN" altLang="en-US" sz="2400" dirty="0">
                <a:solidFill>
                  <a:srgbClr val="1E00AA"/>
                </a:solidFill>
                <a:latin typeface="Kruti Dev 010" pitchFamily="2" charset="0"/>
              </a:rPr>
              <a:t>		मानव-मानव		मानव-प्रकृति</a:t>
            </a:r>
          </a:p>
          <a:p>
            <a:pPr>
              <a:lnSpc>
                <a:spcPct val="150000"/>
              </a:lnSpc>
              <a:buFont typeface="Symbol" pitchFamily="18" charset="2"/>
              <a:buNone/>
            </a:pPr>
            <a:r>
              <a:rPr lang="hi-IN" altLang="en-US" sz="2400" dirty="0">
                <a:solidFill>
                  <a:srgbClr val="1E00AA"/>
                </a:solidFill>
                <a:latin typeface="Kruti Dev 010" pitchFamily="2" charset="0"/>
              </a:rPr>
              <a:t>			हर इकाई के साथ इस अंतर्संबंध/जुड़े होने को महसूस कर पाना</a:t>
            </a:r>
          </a:p>
          <a:p>
            <a:pPr>
              <a:lnSpc>
                <a:spcPct val="150000"/>
              </a:lnSpc>
              <a:buFont typeface="Symbol" pitchFamily="18" charset="2"/>
              <a:buNone/>
            </a:pPr>
            <a:r>
              <a:rPr lang="hi-IN" altLang="en-US" sz="2400" dirty="0">
                <a:solidFill>
                  <a:srgbClr val="1E00AA"/>
                </a:solidFill>
                <a:latin typeface="Kruti Dev 010" pitchFamily="2" charset="0"/>
              </a:rPr>
              <a:t>								= प्रेम का भाव</a:t>
            </a:r>
          </a:p>
          <a:p>
            <a:pPr>
              <a:lnSpc>
                <a:spcPct val="150000"/>
              </a:lnSpc>
              <a:buFont typeface="Symbol" pitchFamily="18" charset="2"/>
              <a:buNone/>
            </a:pPr>
            <a:endParaRPr lang="hi-IN" altLang="en-US" sz="2400" dirty="0">
              <a:solidFill>
                <a:srgbClr val="1E00AA"/>
              </a:solidFill>
              <a:latin typeface="Kruti Dev 010" pitchFamily="2" charset="0"/>
            </a:endParaRPr>
          </a:p>
          <a:p>
            <a:pPr>
              <a:lnSpc>
                <a:spcPct val="150000"/>
              </a:lnSpc>
              <a:buFont typeface="Symbol" pitchFamily="18" charset="2"/>
              <a:buNone/>
            </a:pPr>
            <a:endParaRPr altLang="en-US" sz="2400" dirty="0">
              <a:solidFill>
                <a:srgbClr val="1E00AA"/>
              </a:solidFill>
              <a:latin typeface="Kruti Dev 010" pitchFamily="2" charset="0"/>
            </a:endParaRPr>
          </a:p>
        </p:txBody>
      </p:sp>
      <p:cxnSp>
        <p:nvCxnSpPr>
          <p:cNvPr id="5" name="Straight Arrow Connector 4"/>
          <p:cNvCxnSpPr/>
          <p:nvPr/>
        </p:nvCxnSpPr>
        <p:spPr>
          <a:xfrm rot="10800000" flipV="1">
            <a:off x="2362200" y="3200399"/>
            <a:ext cx="7620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276600" y="3200399"/>
            <a:ext cx="609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90692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dirty="0"/>
              <a:t>प्रेम एवं इसकी अभिव्यक्ति अनन्यता के रुप में</a:t>
            </a:r>
            <a:endParaRPr lang="en-US" altLang="en-US" dirty="0"/>
          </a:p>
        </p:txBody>
      </p:sp>
      <p:sp>
        <p:nvSpPr>
          <p:cNvPr id="150531"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buNone/>
            </a:pPr>
            <a:r>
              <a:rPr lang="hi-IN" altLang="en-US" sz="2000" dirty="0">
                <a:solidFill>
                  <a:srgbClr val="1E00AA"/>
                </a:solidFill>
                <a:latin typeface="Kruti Dev 010" pitchFamily="2" charset="0"/>
              </a:rPr>
              <a:t>प्रेम = </a:t>
            </a:r>
            <a:r>
              <a:rPr lang="en-US" altLang="en-US" sz="2000" dirty="0">
                <a:solidFill>
                  <a:srgbClr val="1E00AA"/>
                </a:solidFill>
                <a:latin typeface="Kruti Dev 010" pitchFamily="2" charset="0"/>
              </a:rPr>
              <a:t>	</a:t>
            </a:r>
            <a:r>
              <a:rPr lang="hi-IN" altLang="en-US" sz="2000" dirty="0">
                <a:solidFill>
                  <a:srgbClr val="1E00AA"/>
                </a:solidFill>
                <a:latin typeface="Kruti Dev 010" pitchFamily="2" charset="0"/>
              </a:rPr>
              <a:t>इस अस्तित्व में स्वयं को अविभाज्य रुप में देख पाना</a:t>
            </a:r>
          </a:p>
          <a:p>
            <a:pPr>
              <a:lnSpc>
                <a:spcPct val="150000"/>
              </a:lnSpc>
              <a:buNone/>
            </a:pPr>
            <a:r>
              <a:rPr lang="hi-IN" altLang="en-US" sz="2000" dirty="0">
                <a:solidFill>
                  <a:srgbClr val="1E00AA"/>
                </a:solidFill>
                <a:latin typeface="Kruti Dev 010" pitchFamily="2" charset="0"/>
              </a:rPr>
              <a:t>		इस अस्तित्व में हर इकाई के साथ स्वयं को जुड़ा हुआ देख पाना</a:t>
            </a:r>
          </a:p>
          <a:p>
            <a:pPr>
              <a:lnSpc>
                <a:spcPct val="150000"/>
              </a:lnSpc>
              <a:buNone/>
            </a:pPr>
            <a:r>
              <a:rPr lang="hi-IN" altLang="en-US" sz="2000" dirty="0">
                <a:solidFill>
                  <a:srgbClr val="1E00AA"/>
                </a:solidFill>
                <a:latin typeface="Kruti Dev 010" pitchFamily="2" charset="0"/>
              </a:rPr>
              <a:t>		इस अस्तित्व में हर मानव से भी स्वयं को जुड़ा हुआ देख पाना</a:t>
            </a:r>
          </a:p>
          <a:p>
            <a:pPr>
              <a:lnSpc>
                <a:spcPct val="150000"/>
              </a:lnSpc>
              <a:buFont typeface="Symbol" pitchFamily="18" charset="2"/>
              <a:buNone/>
            </a:pPr>
            <a:endParaRPr altLang="en-US" sz="2000" dirty="0">
              <a:solidFill>
                <a:srgbClr val="1E00AA"/>
              </a:solidFill>
              <a:latin typeface="Kruti Dev 010" pitchFamily="2" charset="0"/>
            </a:endParaRPr>
          </a:p>
          <a:p>
            <a:pPr>
              <a:lnSpc>
                <a:spcPct val="150000"/>
              </a:lnSpc>
              <a:buFont typeface="Symbol" pitchFamily="18" charset="2"/>
              <a:buNone/>
            </a:pPr>
            <a:endParaRPr altLang="en-US" sz="2000" dirty="0">
              <a:solidFill>
                <a:srgbClr val="1E00AA"/>
              </a:solidFill>
              <a:latin typeface="Kruti Dev 010" pitchFamily="2" charset="0"/>
            </a:endParaRPr>
          </a:p>
          <a:p>
            <a:pPr>
              <a:lnSpc>
                <a:spcPct val="150000"/>
              </a:lnSpc>
              <a:buNone/>
            </a:pPr>
            <a:r>
              <a:rPr lang="hi-IN" altLang="en-US" sz="2000" dirty="0">
                <a:solidFill>
                  <a:srgbClr val="1E00AA"/>
                </a:solidFill>
                <a:latin typeface="Kruti Dev 010" pitchFamily="2" charset="0"/>
              </a:rPr>
              <a:t>प्रेम की अभिव्यक्ति-	अनन्यता के रुप में</a:t>
            </a:r>
          </a:p>
          <a:p>
            <a:pPr>
              <a:lnSpc>
                <a:spcPct val="150000"/>
              </a:lnSpc>
              <a:buNone/>
            </a:pPr>
            <a:r>
              <a:rPr lang="hi-IN" altLang="en-US" sz="2000" dirty="0">
                <a:solidFill>
                  <a:srgbClr val="1E00AA"/>
                </a:solidFill>
                <a:latin typeface="Kruti Dev 010" pitchFamily="2" charset="0"/>
              </a:rPr>
              <a:t>	</a:t>
            </a:r>
          </a:p>
          <a:p>
            <a:pPr>
              <a:lnSpc>
                <a:spcPct val="150000"/>
              </a:lnSpc>
              <a:buNone/>
            </a:pPr>
            <a:r>
              <a:rPr lang="hi-IN" altLang="en-US" sz="2000" dirty="0">
                <a:solidFill>
                  <a:srgbClr val="1E00AA"/>
                </a:solidFill>
                <a:latin typeface="Kruti Dev 010" pitchFamily="2" charset="0"/>
              </a:rPr>
              <a:t>अनन्यता	</a:t>
            </a:r>
            <a:r>
              <a:rPr lang="en-US" altLang="en-US" sz="2000" dirty="0">
                <a:solidFill>
                  <a:srgbClr val="1E00AA"/>
                </a:solidFill>
                <a:latin typeface="Kruti Dev 010" pitchFamily="2" charset="0"/>
              </a:rPr>
              <a:t>	</a:t>
            </a:r>
            <a:r>
              <a:rPr lang="hi-IN" altLang="en-US" sz="2000" dirty="0">
                <a:solidFill>
                  <a:srgbClr val="1E00AA"/>
                </a:solidFill>
                <a:latin typeface="Kruti Dev 010" pitchFamily="2" charset="0"/>
              </a:rPr>
              <a:t>मानव के लिए सहयोगी होना</a:t>
            </a:r>
          </a:p>
          <a:p>
            <a:pPr>
              <a:lnSpc>
                <a:spcPct val="150000"/>
              </a:lnSpc>
              <a:buNone/>
            </a:pPr>
            <a:r>
              <a:rPr lang="hi-IN" altLang="en-US" sz="2000" dirty="0">
                <a:solidFill>
                  <a:srgbClr val="1E00AA"/>
                </a:solidFill>
                <a:latin typeface="Kruti Dev 010" pitchFamily="2" charset="0"/>
              </a:rPr>
              <a:t>				आवश्यकतानुसार वस्तु प्रदान करना-	दया</a:t>
            </a:r>
          </a:p>
          <a:p>
            <a:pPr>
              <a:lnSpc>
                <a:spcPct val="150000"/>
              </a:lnSpc>
              <a:buNone/>
            </a:pPr>
            <a:r>
              <a:rPr lang="hi-IN" altLang="en-US" sz="2000" dirty="0">
                <a:solidFill>
                  <a:srgbClr val="1E00AA"/>
                </a:solidFill>
                <a:latin typeface="Kruti Dev 010" pitchFamily="2" charset="0"/>
              </a:rPr>
              <a:t>				पात्रता विकसित करने में सहयोग करना-कृपा</a:t>
            </a:r>
          </a:p>
          <a:p>
            <a:pPr>
              <a:lnSpc>
                <a:spcPct val="150000"/>
              </a:lnSpc>
              <a:buNone/>
            </a:pPr>
            <a:r>
              <a:rPr lang="hi-IN" altLang="en-US" sz="2000" dirty="0">
                <a:solidFill>
                  <a:srgbClr val="1E00AA"/>
                </a:solidFill>
                <a:latin typeface="Kruti Dev 010" pitchFamily="2" charset="0"/>
              </a:rPr>
              <a:t>			शेष प्रकृति के लिए सहयोगी होना-	संवर्धन, संरक्षण</a:t>
            </a:r>
            <a:endParaRPr altLang="en-US" sz="2000" dirty="0">
              <a:solidFill>
                <a:srgbClr val="1E00AA"/>
              </a:solidFill>
              <a:latin typeface="Kruti Dev 010" pitchFamily="2" charset="0"/>
            </a:endParaRPr>
          </a:p>
        </p:txBody>
      </p:sp>
      <p:sp>
        <p:nvSpPr>
          <p:cNvPr id="150532" name="TextBox 3"/>
          <p:cNvSpPr txBox="1">
            <a:spLocks noChangeArrowheads="1"/>
          </p:cNvSpPr>
          <p:nvPr/>
        </p:nvSpPr>
        <p:spPr bwMode="auto">
          <a:xfrm>
            <a:off x="8001000" y="5105400"/>
            <a:ext cx="1066800" cy="461665"/>
          </a:xfrm>
          <a:prstGeom prst="rect">
            <a:avLst/>
          </a:prstGeom>
          <a:noFill/>
          <a:ln w="9525">
            <a:noFill/>
            <a:miter lim="800000"/>
            <a:headEnd/>
            <a:tailEnd/>
          </a:ln>
        </p:spPr>
        <p:txBody>
          <a:bodyPr>
            <a:spAutoFit/>
          </a:bodyPr>
          <a:lstStyle/>
          <a:p>
            <a:r>
              <a:rPr lang="hi-IN" altLang="en-US" sz="2400" dirty="0">
                <a:solidFill>
                  <a:srgbClr val="1E00AA"/>
                </a:solidFill>
                <a:latin typeface="Kruti Dev 010" pitchFamily="2" charset="0"/>
                <a:cs typeface="Arial" pitchFamily="34" charset="0"/>
              </a:rPr>
              <a:t>करुणा</a:t>
            </a:r>
            <a:endParaRPr lang="en-US" altLang="en-US" sz="2400" dirty="0"/>
          </a:p>
        </p:txBody>
      </p:sp>
      <p:sp>
        <p:nvSpPr>
          <p:cNvPr id="5" name="Right Brace 4"/>
          <p:cNvSpPr/>
          <p:nvPr/>
        </p:nvSpPr>
        <p:spPr>
          <a:xfrm>
            <a:off x="7543800" y="4953000"/>
            <a:ext cx="152400" cy="762000"/>
          </a:xfrm>
          <a:prstGeom prst="rightBrace">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val="691972366"/>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a:t>प्रेम ही प्रकारांतर से अन्य भावों के रुप में</a:t>
            </a:r>
            <a:endParaRPr lang="en-US" altLang="en-US"/>
          </a:p>
        </p:txBody>
      </p:sp>
      <p:sp>
        <p:nvSpPr>
          <p:cNvPr id="151555"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buNone/>
            </a:pPr>
            <a:r>
              <a:rPr lang="hi-IN" altLang="en-US" sz="2400" u="sng" dirty="0">
                <a:solidFill>
                  <a:srgbClr val="1E00AA"/>
                </a:solidFill>
                <a:latin typeface="Kruti Dev 010" pitchFamily="2" charset="0"/>
              </a:rPr>
              <a:t>मानव-मानव संबंध में</a:t>
            </a:r>
          </a:p>
          <a:p>
            <a:pPr>
              <a:lnSpc>
                <a:spcPct val="150000"/>
              </a:lnSpc>
              <a:buNone/>
            </a:pPr>
            <a:r>
              <a:rPr lang="hi-IN" altLang="en-US" sz="2400" dirty="0">
                <a:solidFill>
                  <a:srgbClr val="1E00AA"/>
                </a:solidFill>
                <a:latin typeface="Kruti Dev 010" pitchFamily="2" charset="0"/>
              </a:rPr>
              <a:t>विश्वास, सम्मान, स्नेह</a:t>
            </a:r>
          </a:p>
          <a:p>
            <a:pPr>
              <a:lnSpc>
                <a:spcPct val="150000"/>
              </a:lnSpc>
              <a:buNone/>
            </a:pPr>
            <a:r>
              <a:rPr lang="hi-IN" altLang="en-US" sz="2400" dirty="0">
                <a:solidFill>
                  <a:srgbClr val="1E00AA"/>
                </a:solidFill>
                <a:latin typeface="Kruti Dev 010" pitchFamily="2" charset="0"/>
              </a:rPr>
              <a:t>		हर मानव में सह-अस्तित्व की स्वीकृति के रुप में सर्वशुभ की चाहना 	को देख पाना</a:t>
            </a:r>
          </a:p>
          <a:p>
            <a:pPr>
              <a:lnSpc>
                <a:spcPct val="150000"/>
              </a:lnSpc>
              <a:buNone/>
            </a:pPr>
            <a:r>
              <a:rPr lang="hi-IN" altLang="en-US" sz="2400" dirty="0">
                <a:solidFill>
                  <a:srgbClr val="1E00AA"/>
                </a:solidFill>
                <a:latin typeface="Kruti Dev 010" pitchFamily="2" charset="0"/>
              </a:rPr>
              <a:t>		स्वयं का एवं एक-दूसरे का ठीक-ठीक मूल्यांकन कर पाना 		मानव-मानव परस्परता में परस्परपूरकता को सुनिश्चित कर पाना</a:t>
            </a:r>
          </a:p>
          <a:p>
            <a:pPr>
              <a:lnSpc>
                <a:spcPct val="150000"/>
              </a:lnSpc>
              <a:buNone/>
            </a:pPr>
            <a:r>
              <a:rPr lang="hi-IN" altLang="en-US" sz="2400" dirty="0">
                <a:solidFill>
                  <a:srgbClr val="1E00AA"/>
                </a:solidFill>
                <a:latin typeface="Kruti Dev 010" pitchFamily="2" charset="0"/>
              </a:rPr>
              <a:t>		संबंध को स्वीकारना एवं परस्परपूरकता सुनिश्चित करने हेतु निष्ठा, 	तत्परता होना</a:t>
            </a:r>
          </a:p>
          <a:p>
            <a:pPr>
              <a:lnSpc>
                <a:spcPct val="150000"/>
              </a:lnSpc>
              <a:buNone/>
            </a:pPr>
            <a:r>
              <a:rPr lang="hi-IN" altLang="en-US" sz="2400" dirty="0">
                <a:solidFill>
                  <a:srgbClr val="1E00AA"/>
                </a:solidFill>
                <a:latin typeface="Kruti Dev 010" pitchFamily="2" charset="0"/>
              </a:rPr>
              <a:t>		हर मानव के प्रति</a:t>
            </a:r>
          </a:p>
          <a:p>
            <a:pPr>
              <a:buNone/>
            </a:pPr>
            <a:endParaRPr lang="hi-IN" altLang="en-US" sz="2800" u="sng" dirty="0">
              <a:solidFill>
                <a:srgbClr val="1E00AA"/>
              </a:solidFill>
              <a:latin typeface="Kruti Dev 010" pitchFamily="2" charset="0"/>
            </a:endParaRPr>
          </a:p>
          <a:p>
            <a:pPr>
              <a:buNone/>
            </a:pPr>
            <a:endParaRPr lang="hi-IN" altLang="en-US" sz="2800" u="sng" dirty="0" err="1">
              <a:solidFill>
                <a:srgbClr val="1E00AA"/>
              </a:solidFill>
              <a:latin typeface="Kruti Dev 010" pitchFamily="2" charset="0"/>
            </a:endParaRPr>
          </a:p>
        </p:txBody>
      </p:sp>
    </p:spTree>
    <p:extLst>
      <p:ext uri="{BB962C8B-B14F-4D97-AF65-F5344CB8AC3E}">
        <p14:creationId xmlns:p14="http://schemas.microsoft.com/office/powerpoint/2010/main" val="2356272898"/>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a:t>प्रेम ही प्रकारांतर से अन्य भावों के रुप में</a:t>
            </a:r>
            <a:endParaRPr lang="en-US" altLang="en-US"/>
          </a:p>
        </p:txBody>
      </p:sp>
      <p:sp>
        <p:nvSpPr>
          <p:cNvPr id="167939" name="Text Placeholder 2"/>
          <p:cNvSpPr>
            <a:spLocks noGrp="1"/>
          </p:cNvSpPr>
          <p:nvPr>
            <p:ph type="body" sz="quarter" idx="13"/>
          </p:nvPr>
        </p:nvSpPr>
        <p:spPr bwMode="auto">
          <a:xfrm>
            <a:off x="0" y="533400"/>
            <a:ext cx="9144000" cy="5943600"/>
          </a:xfrm>
          <a:noFill/>
          <a:ln>
            <a:miter lim="800000"/>
            <a:headEnd/>
            <a:tailEnd/>
          </a:ln>
        </p:spPr>
        <p:txBody>
          <a:bodyPr vert="horz" wrap="square" lIns="91440" tIns="45720" rIns="91440" bIns="45720" numCol="1" anchor="t" anchorCtr="0" compatLnSpc="1">
            <a:prstTxWarp prst="textNoShape">
              <a:avLst/>
            </a:prstTxWarp>
            <a:noAutofit/>
          </a:bodyPr>
          <a:lstStyle/>
          <a:p>
            <a:pPr>
              <a:lnSpc>
                <a:spcPct val="150000"/>
              </a:lnSpc>
              <a:buNone/>
            </a:pPr>
            <a:r>
              <a:rPr lang="hi-IN" altLang="en-US" sz="2400" u="sng" dirty="0">
                <a:solidFill>
                  <a:srgbClr val="1E00AA"/>
                </a:solidFill>
                <a:latin typeface="Kruti Dev 010" pitchFamily="2" charset="0"/>
              </a:rPr>
              <a:t>मानव-मानव संबंध में</a:t>
            </a:r>
          </a:p>
          <a:p>
            <a:pPr>
              <a:lnSpc>
                <a:spcPct val="150000"/>
              </a:lnSpc>
              <a:buNone/>
            </a:pPr>
            <a:endParaRPr lang="hi-IN" altLang="en-US" sz="2400" dirty="0">
              <a:solidFill>
                <a:srgbClr val="1E00AA"/>
              </a:solidFill>
              <a:latin typeface="Kruti Dev 010" pitchFamily="2" charset="0"/>
            </a:endParaRPr>
          </a:p>
          <a:p>
            <a:pPr>
              <a:lnSpc>
                <a:spcPct val="150000"/>
              </a:lnSpc>
              <a:buNone/>
            </a:pPr>
            <a:r>
              <a:rPr lang="hi-IN" altLang="en-US" sz="2400" dirty="0">
                <a:solidFill>
                  <a:srgbClr val="1E00AA"/>
                </a:solidFill>
                <a:latin typeface="Kruti Dev 010" pitchFamily="2" charset="0"/>
              </a:rPr>
              <a:t>वात्सल्य, ममता</a:t>
            </a:r>
          </a:p>
          <a:p>
            <a:pPr>
              <a:lnSpc>
                <a:spcPct val="150000"/>
              </a:lnSpc>
              <a:buNone/>
            </a:pPr>
            <a:r>
              <a:rPr lang="hi-IN" altLang="en-US" sz="2400" dirty="0">
                <a:solidFill>
                  <a:srgbClr val="1E00AA"/>
                </a:solidFill>
                <a:latin typeface="Kruti Dev 010" pitchFamily="2" charset="0"/>
              </a:rPr>
              <a:t>		परस्परपूरकता सुनिश्चित करने के क्रम में दूसरे को समझदार, </a:t>
            </a:r>
            <a:r>
              <a:rPr lang="en-US" altLang="en-US" sz="2400" dirty="0">
                <a:solidFill>
                  <a:srgbClr val="1E00AA"/>
                </a:solidFill>
                <a:latin typeface="Kruti Dev 010" pitchFamily="2" charset="0"/>
              </a:rPr>
              <a:t>	</a:t>
            </a:r>
            <a:r>
              <a:rPr lang="hi-IN" altLang="en-US" sz="2400" dirty="0">
                <a:solidFill>
                  <a:srgbClr val="1E00AA"/>
                </a:solidFill>
                <a:latin typeface="Kruti Dev 010" pitchFamily="2" charset="0"/>
              </a:rPr>
              <a:t>जिम्मेदार बनने में सहयोग</a:t>
            </a:r>
          </a:p>
          <a:p>
            <a:pPr>
              <a:lnSpc>
                <a:spcPct val="150000"/>
              </a:lnSpc>
              <a:buNone/>
            </a:pPr>
            <a:r>
              <a:rPr lang="hi-IN" altLang="en-US" sz="2400" dirty="0">
                <a:solidFill>
                  <a:srgbClr val="1E00AA"/>
                </a:solidFill>
                <a:latin typeface="Kruti Dev 010" pitchFamily="2" charset="0"/>
              </a:rPr>
              <a:t>		 प्रधानता से अगली पीढ़ी के प्रति</a:t>
            </a:r>
          </a:p>
          <a:p>
            <a:pPr>
              <a:lnSpc>
                <a:spcPct val="150000"/>
              </a:lnSpc>
              <a:buNone/>
            </a:pPr>
            <a:r>
              <a:rPr lang="hi-IN" altLang="en-US" sz="2400" dirty="0">
                <a:solidFill>
                  <a:srgbClr val="1E00AA"/>
                </a:solidFill>
                <a:latin typeface="Kruti Dev 010" pitchFamily="2" charset="0"/>
              </a:rPr>
              <a:t>	</a:t>
            </a:r>
          </a:p>
          <a:p>
            <a:pPr>
              <a:lnSpc>
                <a:spcPct val="150000"/>
              </a:lnSpc>
              <a:buNone/>
            </a:pPr>
            <a:r>
              <a:rPr lang="hi-IN" altLang="en-US" sz="2400" dirty="0">
                <a:solidFill>
                  <a:srgbClr val="1E00AA"/>
                </a:solidFill>
                <a:latin typeface="Kruti Dev 010" pitchFamily="2" charset="0"/>
              </a:rPr>
              <a:t>		परस्परपूरकता सुनिश्चित करने के क्रम में दूसरे के शरीर के पोषण, </a:t>
            </a:r>
            <a:r>
              <a:rPr lang="en-US" altLang="en-US" sz="2400" dirty="0">
                <a:solidFill>
                  <a:srgbClr val="1E00AA"/>
                </a:solidFill>
                <a:latin typeface="Kruti Dev 010" pitchFamily="2" charset="0"/>
              </a:rPr>
              <a:t>	</a:t>
            </a:r>
            <a:r>
              <a:rPr lang="hi-IN" altLang="en-US" sz="2400" dirty="0">
                <a:solidFill>
                  <a:srgbClr val="1E00AA"/>
                </a:solidFill>
                <a:latin typeface="Kruti Dev 010" pitchFamily="2" charset="0"/>
              </a:rPr>
              <a:t>संरक्षण में सहयोग</a:t>
            </a:r>
          </a:p>
          <a:p>
            <a:pPr>
              <a:lnSpc>
                <a:spcPct val="150000"/>
              </a:lnSpc>
              <a:buNone/>
            </a:pPr>
            <a:r>
              <a:rPr lang="hi-IN" altLang="en-US" sz="2400" dirty="0">
                <a:solidFill>
                  <a:srgbClr val="1E00AA"/>
                </a:solidFill>
                <a:latin typeface="Kruti Dev 010" pitchFamily="2" charset="0"/>
              </a:rPr>
              <a:t>		प्रधानता से बच्चे, बूढ़े, बीमार, असहाय के प्रति</a:t>
            </a:r>
          </a:p>
          <a:p>
            <a:pPr>
              <a:lnSpc>
                <a:spcPct val="150000"/>
              </a:lnSpc>
              <a:buNone/>
            </a:pPr>
            <a:r>
              <a:rPr lang="hi-IN" altLang="en-US" sz="2400" dirty="0">
                <a:solidFill>
                  <a:srgbClr val="1E00AA"/>
                </a:solidFill>
                <a:latin typeface="Kruti Dev 010" pitchFamily="2" charset="0"/>
              </a:rPr>
              <a:t>		</a:t>
            </a:r>
          </a:p>
        </p:txBody>
      </p:sp>
    </p:spTree>
    <p:extLst>
      <p:ext uri="{BB962C8B-B14F-4D97-AF65-F5344CB8AC3E}">
        <p14:creationId xmlns:p14="http://schemas.microsoft.com/office/powerpoint/2010/main" val="4206666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a:t>प्रेम ही प्रकारांतर से अन्य भावों के रुप में</a:t>
            </a:r>
            <a:endParaRPr lang="en-US" altLang="en-US"/>
          </a:p>
        </p:txBody>
      </p:sp>
      <p:sp>
        <p:nvSpPr>
          <p:cNvPr id="16896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a:bodyPr>
          <a:lstStyle/>
          <a:p>
            <a:pPr>
              <a:lnSpc>
                <a:spcPct val="150000"/>
              </a:lnSpc>
              <a:buNone/>
            </a:pPr>
            <a:r>
              <a:rPr lang="hi-IN" altLang="en-US" sz="2400" u="sng" dirty="0">
                <a:solidFill>
                  <a:srgbClr val="1E00AA"/>
                </a:solidFill>
                <a:latin typeface="Kruti Dev 010" pitchFamily="2" charset="0"/>
              </a:rPr>
              <a:t>मानव-मानव संबंध में</a:t>
            </a:r>
          </a:p>
          <a:p>
            <a:pPr>
              <a:lnSpc>
                <a:spcPct val="150000"/>
              </a:lnSpc>
              <a:buNone/>
            </a:pPr>
            <a:r>
              <a:rPr lang="hi-IN" altLang="en-US" sz="2400" dirty="0">
                <a:solidFill>
                  <a:srgbClr val="1E00AA"/>
                </a:solidFill>
                <a:latin typeface="Kruti Dev 010" pitchFamily="2" charset="0"/>
              </a:rPr>
              <a:t>श्रद्धा, गौरव</a:t>
            </a:r>
          </a:p>
          <a:p>
            <a:pPr>
              <a:lnSpc>
                <a:spcPct val="150000"/>
              </a:lnSpc>
              <a:buNone/>
            </a:pPr>
            <a:r>
              <a:rPr lang="hi-IN" altLang="en-US" sz="2400" dirty="0">
                <a:solidFill>
                  <a:srgbClr val="1E00AA"/>
                </a:solidFill>
                <a:latin typeface="Kruti Dev 010" pitchFamily="2" charset="0"/>
              </a:rPr>
              <a:t>		 परस्परपूरकता सुनिश्चित करने के क्रम में दूसरे में श्रेष्ठता को देख पाना</a:t>
            </a:r>
          </a:p>
          <a:p>
            <a:pPr>
              <a:lnSpc>
                <a:spcPct val="150000"/>
              </a:lnSpc>
              <a:buNone/>
            </a:pPr>
            <a:r>
              <a:rPr lang="hi-IN" altLang="en-US" sz="2400" dirty="0">
                <a:solidFill>
                  <a:srgbClr val="1E00AA"/>
                </a:solidFill>
                <a:latin typeface="Kruti Dev 010" pitchFamily="2" charset="0"/>
              </a:rPr>
              <a:t>						    दूसरे से प्रेरणा ग्रहण कर पाना</a:t>
            </a:r>
          </a:p>
          <a:p>
            <a:pPr>
              <a:lnSpc>
                <a:spcPct val="150000"/>
              </a:lnSpc>
              <a:buNone/>
            </a:pPr>
            <a:r>
              <a:rPr lang="hi-IN" altLang="en-US" sz="2400" dirty="0">
                <a:solidFill>
                  <a:srgbClr val="1E00AA"/>
                </a:solidFill>
                <a:latin typeface="Kruti Dev 010" pitchFamily="2" charset="0"/>
              </a:rPr>
              <a:t>		-श्रेष्ठ मानव के प्रति</a:t>
            </a:r>
          </a:p>
          <a:p>
            <a:pPr>
              <a:lnSpc>
                <a:spcPct val="150000"/>
              </a:lnSpc>
              <a:buNone/>
            </a:pPr>
            <a:endParaRPr lang="hi-IN" altLang="en-US" sz="2400" dirty="0">
              <a:solidFill>
                <a:srgbClr val="1E00AA"/>
              </a:solidFill>
              <a:latin typeface="Kruti Dev 010" pitchFamily="2" charset="0"/>
            </a:endParaRPr>
          </a:p>
          <a:p>
            <a:pPr>
              <a:lnSpc>
                <a:spcPct val="150000"/>
              </a:lnSpc>
              <a:buNone/>
            </a:pPr>
            <a:endParaRPr lang="hi-IN" altLang="en-US" sz="2400" dirty="0">
              <a:solidFill>
                <a:srgbClr val="1E00AA"/>
              </a:solidFill>
              <a:latin typeface="Kruti Dev 010" pitchFamily="2" charset="0"/>
            </a:endParaRPr>
          </a:p>
          <a:p>
            <a:pPr>
              <a:lnSpc>
                <a:spcPct val="150000"/>
              </a:lnSpc>
              <a:buNone/>
            </a:pPr>
            <a:r>
              <a:rPr lang="hi-IN" altLang="en-US" sz="2400" dirty="0">
                <a:solidFill>
                  <a:srgbClr val="1E00AA"/>
                </a:solidFill>
                <a:latin typeface="Kruti Dev 010" pitchFamily="2" charset="0"/>
              </a:rPr>
              <a:t>कृतज्ञता</a:t>
            </a:r>
          </a:p>
          <a:p>
            <a:pPr>
              <a:lnSpc>
                <a:spcPct val="150000"/>
              </a:lnSpc>
              <a:buNone/>
            </a:pPr>
            <a:r>
              <a:rPr lang="hi-IN" altLang="en-US" sz="2400" dirty="0">
                <a:solidFill>
                  <a:srgbClr val="1E00AA"/>
                </a:solidFill>
                <a:latin typeface="Kruti Dev 010" pitchFamily="2" charset="0"/>
              </a:rPr>
              <a:t>	 परस्परपूरकता सुनिश्चित करने के क्रम में दूसरे से प्राप्त सहायता की स्वीकृति</a:t>
            </a:r>
          </a:p>
          <a:p>
            <a:pPr>
              <a:lnSpc>
                <a:spcPct val="150000"/>
              </a:lnSpc>
              <a:buNone/>
            </a:pPr>
            <a:r>
              <a:rPr lang="hi-IN" altLang="en-US" sz="2400" dirty="0">
                <a:solidFill>
                  <a:srgbClr val="1E00AA"/>
                </a:solidFill>
                <a:latin typeface="Kruti Dev 010" pitchFamily="2" charset="0"/>
              </a:rPr>
              <a:t>						-जिनसे सहायता मिली, उनके प्रति</a:t>
            </a:r>
          </a:p>
        </p:txBody>
      </p:sp>
    </p:spTree>
    <p:extLst>
      <p:ext uri="{BB962C8B-B14F-4D97-AF65-F5344CB8AC3E}">
        <p14:creationId xmlns:p14="http://schemas.microsoft.com/office/powerpoint/2010/main" val="1439738122"/>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कृतज्ञता-सौम्यता</a:t>
            </a:r>
            <a:endParaRPr lang="en-CA" dirty="0"/>
          </a:p>
        </p:txBody>
      </p:sp>
      <p:sp>
        <p:nvSpPr>
          <p:cNvPr id="3" name="Text Placeholder 2"/>
          <p:cNvSpPr>
            <a:spLocks noGrp="1"/>
          </p:cNvSpPr>
          <p:nvPr>
            <p:ph type="body" sz="quarter" idx="13"/>
          </p:nvPr>
        </p:nvSpPr>
        <p:spPr/>
        <p:txBody>
          <a:bodyPr/>
          <a:lstStyle/>
          <a:p>
            <a:r>
              <a:rPr lang="hi-IN" dirty="0"/>
              <a:t>कृतज्ञता- जागृति एवं उन्नति के लिए मिली सहायता को स्वीकारना</a:t>
            </a:r>
            <a:r>
              <a:rPr lang="en-CA" dirty="0"/>
              <a:t>,</a:t>
            </a:r>
            <a:r>
              <a:rPr lang="hi-IN" dirty="0"/>
              <a:t> स्मरण में रखना</a:t>
            </a:r>
            <a:r>
              <a:rPr lang="en-CA" dirty="0"/>
              <a:t>,</a:t>
            </a:r>
            <a:r>
              <a:rPr lang="hi-IN" dirty="0"/>
              <a:t> अभिव्यक्त करना</a:t>
            </a:r>
          </a:p>
          <a:p>
            <a:endParaRPr lang="en-CA" dirty="0"/>
          </a:p>
          <a:p>
            <a:pPr>
              <a:buNone/>
            </a:pPr>
            <a:r>
              <a:rPr lang="hi-IN" dirty="0"/>
              <a:t>परम्परा से मिले समाधान</a:t>
            </a:r>
            <a:r>
              <a:rPr lang="en-CA" dirty="0"/>
              <a:t>,</a:t>
            </a:r>
            <a:r>
              <a:rPr lang="hi-IN" dirty="0"/>
              <a:t> समृद्धि</a:t>
            </a:r>
            <a:r>
              <a:rPr lang="en-CA" dirty="0"/>
              <a:t>,</a:t>
            </a:r>
            <a:r>
              <a:rPr lang="hi-IN" dirty="0"/>
              <a:t> अभय</a:t>
            </a:r>
            <a:r>
              <a:rPr lang="en-CA" dirty="0"/>
              <a:t>,</a:t>
            </a:r>
            <a:r>
              <a:rPr lang="hi-IN" dirty="0"/>
              <a:t> सह-अस्तित्वपूर्ण समाज के लिए कृतज्ञता</a:t>
            </a:r>
            <a:endParaRPr lang="en-CA" dirty="0"/>
          </a:p>
          <a:p>
            <a:pPr>
              <a:buNone/>
            </a:pPr>
            <a:r>
              <a:rPr lang="hi-IN" dirty="0"/>
              <a:t>आजीविका</a:t>
            </a:r>
            <a:r>
              <a:rPr lang="en-CA" dirty="0"/>
              <a:t>,</a:t>
            </a:r>
            <a:r>
              <a:rPr lang="hi-IN" dirty="0"/>
              <a:t> स्वास्थ्य</a:t>
            </a:r>
            <a:r>
              <a:rPr lang="en-CA" dirty="0"/>
              <a:t>,</a:t>
            </a:r>
            <a:r>
              <a:rPr lang="hi-IN" dirty="0"/>
              <a:t> विद्या</a:t>
            </a:r>
            <a:r>
              <a:rPr lang="en-CA" dirty="0"/>
              <a:t>,</a:t>
            </a:r>
            <a:r>
              <a:rPr lang="hi-IN" dirty="0"/>
              <a:t> समाधान</a:t>
            </a:r>
            <a:r>
              <a:rPr lang="en-CA" dirty="0"/>
              <a:t>,</a:t>
            </a:r>
            <a:r>
              <a:rPr lang="hi-IN" dirty="0"/>
              <a:t> प्रामाणिकता</a:t>
            </a:r>
            <a:r>
              <a:rPr lang="en-CA" dirty="0"/>
              <a:t>,</a:t>
            </a:r>
            <a:r>
              <a:rPr lang="hi-IN" dirty="0"/>
              <a:t> प्रमाण सुलभता हेतु सहायता</a:t>
            </a:r>
          </a:p>
          <a:p>
            <a:endParaRPr lang="hi-IN" dirty="0"/>
          </a:p>
          <a:p>
            <a:endParaRPr lang="en-CA" dirty="0"/>
          </a:p>
          <a:p>
            <a:r>
              <a:rPr lang="hi-IN" dirty="0"/>
              <a:t>सौम्यता- शिष्टतापूर्वक प्रस्तुत होने का निर्णय</a:t>
            </a:r>
            <a:endParaRPr lang="en-CA" dirty="0"/>
          </a:p>
          <a:p>
            <a:pPr>
              <a:buNone/>
            </a:pPr>
            <a:r>
              <a:rPr lang="hi-IN" dirty="0"/>
              <a:t>		स्वभाव गति प्रतिष्ठा</a:t>
            </a:r>
            <a:endParaRPr lang="en-CA" dirty="0"/>
          </a:p>
          <a:p>
            <a:endParaRPr lang="en-CA" dirty="0"/>
          </a:p>
        </p:txBody>
      </p:sp>
    </p:spTree>
    <p:extLst>
      <p:ext uri="{BB962C8B-B14F-4D97-AF65-F5344CB8AC3E}">
        <p14:creationId xmlns:p14="http://schemas.microsoft.com/office/powerpoint/2010/main" val="27520381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998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dirty="0"/>
              <a:t>कृतज्ञता</a:t>
            </a:r>
            <a:endParaRPr lang="en-US" altLang="en-US" dirty="0"/>
          </a:p>
        </p:txBody>
      </p:sp>
      <p:sp>
        <p:nvSpPr>
          <p:cNvPr id="169987"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150000"/>
              </a:lnSpc>
              <a:buNone/>
            </a:pPr>
            <a:r>
              <a:rPr lang="hi-IN" altLang="en-US" sz="2400" dirty="0">
                <a:solidFill>
                  <a:srgbClr val="1E00AA"/>
                </a:solidFill>
                <a:latin typeface="Kruti Dev 010" pitchFamily="2" charset="0"/>
              </a:rPr>
              <a:t>परस्परपूरकता सुनिश्चित करने के क्रम में दूसरे से प्राप्त सहायता की स्वीकृति</a:t>
            </a:r>
          </a:p>
          <a:p>
            <a:pPr>
              <a:lnSpc>
                <a:spcPct val="150000"/>
              </a:lnSpc>
              <a:buNone/>
            </a:pPr>
            <a:r>
              <a:rPr lang="hi-IN" altLang="en-US" sz="2400" dirty="0">
                <a:solidFill>
                  <a:srgbClr val="1E00AA"/>
                </a:solidFill>
                <a:latin typeface="Kruti Dev 010" pitchFamily="2" charset="0"/>
              </a:rPr>
              <a:t>						-जिनसे सहायता मिली, उनके प्रति</a:t>
            </a:r>
          </a:p>
          <a:p>
            <a:pPr>
              <a:lnSpc>
                <a:spcPct val="150000"/>
              </a:lnSpc>
              <a:buNone/>
            </a:pPr>
            <a:endParaRPr lang="hi-IN" altLang="en-US" sz="2400" dirty="0">
              <a:solidFill>
                <a:srgbClr val="1E00AA"/>
              </a:solidFill>
              <a:latin typeface="Kruti Dev 010" pitchFamily="2" charset="0"/>
            </a:endParaRPr>
          </a:p>
          <a:p>
            <a:pPr>
              <a:lnSpc>
                <a:spcPct val="150000"/>
              </a:lnSpc>
              <a:buNone/>
            </a:pPr>
            <a:r>
              <a:rPr lang="hi-IN" altLang="en-US" sz="2400" dirty="0">
                <a:solidFill>
                  <a:srgbClr val="1E00AA"/>
                </a:solidFill>
                <a:latin typeface="Kruti Dev 010" pitchFamily="2" charset="0"/>
              </a:rPr>
              <a:t>सहअस्तित्व के प्रति</a:t>
            </a:r>
          </a:p>
          <a:p>
            <a:pPr>
              <a:lnSpc>
                <a:spcPct val="150000"/>
              </a:lnSpc>
              <a:buNone/>
            </a:pPr>
            <a:r>
              <a:rPr lang="hi-IN" altLang="en-US" sz="2400" dirty="0">
                <a:solidFill>
                  <a:srgbClr val="1E00AA"/>
                </a:solidFill>
                <a:latin typeface="Kruti Dev 010" pitchFamily="2" charset="0"/>
              </a:rPr>
              <a:t>सहअस्तित्व में अनुभूत मानवों के प्रति जिनके कारण इसकी परम्परा है</a:t>
            </a:r>
          </a:p>
          <a:p>
            <a:pPr>
              <a:lnSpc>
                <a:spcPct val="150000"/>
              </a:lnSpc>
              <a:buNone/>
            </a:pPr>
            <a:r>
              <a:rPr lang="hi-IN" altLang="en-US" sz="2400" dirty="0">
                <a:solidFill>
                  <a:srgbClr val="1E00AA"/>
                </a:solidFill>
                <a:latin typeface="Kruti Dev 010" pitchFamily="2" charset="0"/>
              </a:rPr>
              <a:t>जिनके कारण मैं सहअस्तित्व में अनुभूत हो पाया;</a:t>
            </a:r>
            <a:r>
              <a:rPr lang="en-US" altLang="en-US" sz="2400" dirty="0">
                <a:solidFill>
                  <a:srgbClr val="1E00AA"/>
                </a:solidFill>
                <a:latin typeface="Kruti Dev 010" pitchFamily="2" charset="0"/>
              </a:rPr>
              <a:t> </a:t>
            </a:r>
            <a:r>
              <a:rPr lang="hi-IN" altLang="en-US" sz="2400" dirty="0">
                <a:solidFill>
                  <a:srgbClr val="1E00AA"/>
                </a:solidFill>
                <a:latin typeface="Kruti Dev 010" pitchFamily="2" charset="0"/>
              </a:rPr>
              <a:t>समझ पाया,</a:t>
            </a:r>
            <a:r>
              <a:rPr lang="en-US" altLang="en-US" sz="2400" dirty="0">
                <a:solidFill>
                  <a:srgbClr val="1E00AA"/>
                </a:solidFill>
                <a:latin typeface="Kruti Dev 010" pitchFamily="2" charset="0"/>
              </a:rPr>
              <a:t> </a:t>
            </a:r>
            <a:r>
              <a:rPr lang="hi-IN" altLang="en-US" sz="2400" dirty="0">
                <a:solidFill>
                  <a:srgbClr val="1E00AA"/>
                </a:solidFill>
                <a:latin typeface="Kruti Dev 010" pitchFamily="2" charset="0"/>
              </a:rPr>
              <a:t>उनके प्रति</a:t>
            </a:r>
          </a:p>
          <a:p>
            <a:pPr>
              <a:lnSpc>
                <a:spcPct val="150000"/>
              </a:lnSpc>
              <a:buNone/>
            </a:pPr>
            <a:r>
              <a:rPr lang="hi-IN" altLang="en-US" sz="2400" dirty="0">
                <a:solidFill>
                  <a:srgbClr val="1E00AA"/>
                </a:solidFill>
                <a:latin typeface="Kruti Dev 010" pitchFamily="2" charset="0"/>
              </a:rPr>
              <a:t>जिस किसी से भी जागृति या समृद्धि में सहयोग मिला, उनके प्रति</a:t>
            </a:r>
          </a:p>
          <a:p>
            <a:pPr>
              <a:lnSpc>
                <a:spcPct val="150000"/>
              </a:lnSpc>
              <a:buNone/>
            </a:pPr>
            <a:r>
              <a:rPr lang="hi-IN" altLang="en-US" sz="2400" dirty="0">
                <a:solidFill>
                  <a:srgbClr val="1E00AA"/>
                </a:solidFill>
                <a:latin typeface="Kruti Dev 010" pitchFamily="2" charset="0"/>
              </a:rPr>
              <a:t>प्रकृति समग्र के प्रति</a:t>
            </a:r>
          </a:p>
          <a:p>
            <a:pPr>
              <a:lnSpc>
                <a:spcPct val="150000"/>
              </a:lnSpc>
              <a:buNone/>
            </a:pPr>
            <a:endParaRPr lang="hi-IN" altLang="en-US" sz="2400" dirty="0" err="1">
              <a:solidFill>
                <a:srgbClr val="1E00AA"/>
              </a:solidFill>
              <a:latin typeface="Kruti Dev 010" pitchFamily="2" charset="0"/>
            </a:endParaRPr>
          </a:p>
        </p:txBody>
      </p:sp>
    </p:spTree>
    <p:extLst>
      <p:ext uri="{BB962C8B-B14F-4D97-AF65-F5344CB8AC3E}">
        <p14:creationId xmlns:p14="http://schemas.microsoft.com/office/powerpoint/2010/main" val="1095233052"/>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कृतज्ञता के अभ्यास हेतु</a:t>
            </a:r>
            <a:endParaRPr lang="en-CA" dirty="0"/>
          </a:p>
        </p:txBody>
      </p:sp>
      <p:sp>
        <p:nvSpPr>
          <p:cNvPr id="84995"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दूसरे से मिलने वाले प्रत्यक्ष या अप्रत्यक्ष सहयोग पर ध्यान देना</a:t>
            </a:r>
          </a:p>
          <a:p>
            <a:endParaRPr lang="hi-IN" dirty="0"/>
          </a:p>
          <a:p>
            <a:endParaRPr lang="hi-IN" dirty="0"/>
          </a:p>
          <a:p>
            <a:r>
              <a:rPr lang="hi-IN" dirty="0"/>
              <a:t>ध्यान कहाँ है- प्रधान रुप से दूसरे से मिलने वाले सहयोग पर या अभाव पर </a:t>
            </a:r>
          </a:p>
          <a:p>
            <a:pPr marL="0" indent="0">
              <a:buNone/>
            </a:pPr>
            <a:r>
              <a:rPr lang="hi-IN" dirty="0"/>
              <a:t>			     दूसरे की अच्छाई देखने पर या कमी देखने पर</a:t>
            </a:r>
          </a:p>
          <a:p>
            <a:pPr>
              <a:buFont typeface="Symbol" pitchFamily="18" charset="2"/>
              <a:buNone/>
            </a:pPr>
            <a:r>
              <a:rPr lang="hi-IN" dirty="0"/>
              <a:t>			</a:t>
            </a:r>
          </a:p>
          <a:p>
            <a:pPr>
              <a:buFont typeface="Symbol" pitchFamily="18" charset="2"/>
              <a:buNone/>
            </a:pPr>
            <a:r>
              <a:rPr lang="hi-IN" dirty="0"/>
              <a:t>			</a:t>
            </a:r>
          </a:p>
          <a:p>
            <a:pPr>
              <a:buFont typeface="Symbol" pitchFamily="18" charset="2"/>
              <a:buNone/>
            </a:pPr>
            <a:r>
              <a:rPr lang="hi-IN" dirty="0"/>
              <a:t>			धीरे-धीरे हमारी कमी देखने की आदत बन जाती है</a:t>
            </a:r>
          </a:p>
          <a:p>
            <a:endParaRPr lang="hi-IN" dirty="0"/>
          </a:p>
          <a:p>
            <a:pPr>
              <a:buFont typeface="Symbol" pitchFamily="18" charset="2"/>
              <a:buNone/>
            </a:pPr>
            <a:endParaRPr lang="hi-IN" dirty="0"/>
          </a:p>
          <a:p>
            <a:pPr>
              <a:buFont typeface="Symbol" pitchFamily="18" charset="2"/>
              <a:buNone/>
            </a:pPr>
            <a:r>
              <a:rPr lang="hi-IN" dirty="0"/>
              <a:t>कृतज्ञता की पहचान</a:t>
            </a:r>
          </a:p>
          <a:p>
            <a:r>
              <a:rPr lang="hi-IN" dirty="0"/>
              <a:t>हमारा आचरण उनके साथ शिष्ट होने लगता है</a:t>
            </a:r>
          </a:p>
          <a:p>
            <a:r>
              <a:rPr lang="hi-IN" dirty="0"/>
              <a:t>हम भी उनके लिए कुछ करना चाहते हैं</a:t>
            </a:r>
            <a:endParaRPr lang="en-CA" dirty="0"/>
          </a:p>
        </p:txBody>
      </p:sp>
    </p:spTree>
    <p:extLst>
      <p:ext uri="{BB962C8B-B14F-4D97-AF65-F5344CB8AC3E}">
        <p14:creationId xmlns:p14="http://schemas.microsoft.com/office/powerpoint/2010/main" val="22739652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गौरव-सरलता</a:t>
            </a:r>
            <a:endParaRPr lang="en-CA" dirty="0"/>
          </a:p>
        </p:txBody>
      </p:sp>
      <p:sp>
        <p:nvSpPr>
          <p:cNvPr id="3" name="Text Placeholder 2"/>
          <p:cNvSpPr>
            <a:spLocks noGrp="1"/>
          </p:cNvSpPr>
          <p:nvPr>
            <p:ph type="body" sz="quarter" idx="13"/>
          </p:nvPr>
        </p:nvSpPr>
        <p:spPr/>
        <p:txBody>
          <a:bodyPr/>
          <a:lstStyle/>
          <a:p>
            <a:r>
              <a:rPr lang="hi-IN" dirty="0"/>
              <a:t>गौरव- उपयोगिता</a:t>
            </a:r>
            <a:r>
              <a:rPr lang="en-CA" dirty="0"/>
              <a:t>,</a:t>
            </a:r>
            <a:r>
              <a:rPr lang="hi-IN" dirty="0"/>
              <a:t> सदुपयोगिता</a:t>
            </a:r>
            <a:r>
              <a:rPr lang="en-CA" dirty="0"/>
              <a:t>,</a:t>
            </a:r>
            <a:r>
              <a:rPr lang="hi-IN" dirty="0"/>
              <a:t> प्रयोजनीयता पूर्वक जीने के आधार पर गौरव</a:t>
            </a:r>
            <a:endParaRPr lang="en-CA" dirty="0"/>
          </a:p>
          <a:p>
            <a:pPr>
              <a:buNone/>
            </a:pPr>
            <a:r>
              <a:rPr lang="hi-IN" dirty="0"/>
              <a:t>		प्रमाण पूर्वक जीने/श्रेष्ठता को देख पाने के आधार पर गौरव</a:t>
            </a:r>
          </a:p>
          <a:p>
            <a:pPr>
              <a:buNone/>
            </a:pPr>
            <a:endParaRPr lang="en-CA" dirty="0"/>
          </a:p>
          <a:p>
            <a:r>
              <a:rPr lang="hi-IN" dirty="0"/>
              <a:t>सरलता- अभिमान से मुक्त स्थिति</a:t>
            </a:r>
            <a:endParaRPr lang="en-CA" dirty="0"/>
          </a:p>
          <a:p>
            <a:pPr>
              <a:buNone/>
            </a:pPr>
            <a:r>
              <a:rPr lang="hi-IN" dirty="0"/>
              <a:t>		गौरवपूर्ण अभिव्यक्ति सरलता पूर्वक</a:t>
            </a:r>
            <a:endParaRPr lang="en-CA" dirty="0"/>
          </a:p>
          <a:p>
            <a:pPr>
              <a:buNone/>
            </a:pPr>
            <a:r>
              <a:rPr lang="hi-IN" dirty="0"/>
              <a:t>		शरीर विन्यास (मुद्रा</a:t>
            </a:r>
            <a:r>
              <a:rPr lang="en-CA" dirty="0"/>
              <a:t>,</a:t>
            </a:r>
            <a:r>
              <a:rPr lang="hi-IN" dirty="0"/>
              <a:t> भंगिमा</a:t>
            </a:r>
            <a:r>
              <a:rPr lang="en-CA" dirty="0"/>
              <a:t>,</a:t>
            </a:r>
            <a:r>
              <a:rPr lang="hi-IN" dirty="0"/>
              <a:t> अंगहार) पूर्वक सरलता की अभिव्यक्ति</a:t>
            </a:r>
          </a:p>
          <a:p>
            <a:pPr>
              <a:buNone/>
            </a:pPr>
            <a:endParaRPr lang="hi-IN" dirty="0"/>
          </a:p>
          <a:p>
            <a:pPr>
              <a:buNone/>
            </a:pPr>
            <a:endParaRPr lang="hi-IN" dirty="0"/>
          </a:p>
          <a:p>
            <a:pPr>
              <a:buNone/>
            </a:pPr>
            <a:endParaRPr lang="en-CA" dirty="0"/>
          </a:p>
        </p:txBody>
      </p:sp>
    </p:spTree>
    <p:extLst>
      <p:ext uri="{BB962C8B-B14F-4D97-AF65-F5344CB8AC3E}">
        <p14:creationId xmlns:p14="http://schemas.microsoft.com/office/powerpoint/2010/main" val="40367464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गौरव के अभ्यास हेतु</a:t>
            </a:r>
            <a:endParaRPr lang="en-CA" dirty="0"/>
          </a:p>
        </p:txBody>
      </p:sp>
      <p:sp>
        <p:nvSpPr>
          <p:cNvPr id="84995"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hi-IN" dirty="0"/>
              <a:t>दूसरों की अच्छाई पर प्रधानता से ध्यान देना</a:t>
            </a:r>
          </a:p>
          <a:p>
            <a:endParaRPr lang="hi-IN" dirty="0"/>
          </a:p>
          <a:p>
            <a:r>
              <a:rPr lang="hi-IN" dirty="0"/>
              <a:t>ध्यान कहाँ है- प्रधान रुप से दूसरे की अच्छाई देखने पर या कमी देखने पर</a:t>
            </a:r>
          </a:p>
          <a:p>
            <a:pPr>
              <a:buFont typeface="Symbol" pitchFamily="18" charset="2"/>
              <a:buNone/>
            </a:pPr>
            <a:r>
              <a:rPr lang="hi-IN" dirty="0"/>
              <a:t>						</a:t>
            </a:r>
          </a:p>
          <a:p>
            <a:pPr>
              <a:buFont typeface="Symbol" pitchFamily="18" charset="2"/>
              <a:buNone/>
            </a:pPr>
            <a:r>
              <a:rPr lang="hi-IN" dirty="0"/>
              <a:t>			धीरे-धीरे हमारी कमी देखने की आदत बन जाती है</a:t>
            </a:r>
          </a:p>
          <a:p>
            <a:endParaRPr lang="hi-IN" dirty="0"/>
          </a:p>
          <a:p>
            <a:pPr>
              <a:buFont typeface="Symbol" pitchFamily="18" charset="2"/>
              <a:buNone/>
            </a:pPr>
            <a:endParaRPr lang="hi-IN" dirty="0"/>
          </a:p>
          <a:p>
            <a:pPr>
              <a:buFont typeface="Symbol" pitchFamily="18" charset="2"/>
              <a:buNone/>
            </a:pPr>
            <a:r>
              <a:rPr lang="hi-IN" dirty="0"/>
              <a:t>गौरव की पहचान</a:t>
            </a:r>
          </a:p>
          <a:p>
            <a:r>
              <a:rPr lang="hi-IN" dirty="0"/>
              <a:t>हमारा अभिमान समाप्त होने लगता है</a:t>
            </a:r>
          </a:p>
          <a:p>
            <a:r>
              <a:rPr lang="hi-IN" dirty="0"/>
              <a:t>दूसरे के प्रति प्रशंसा का भाव आता है</a:t>
            </a:r>
          </a:p>
          <a:p>
            <a:r>
              <a:rPr lang="hi-IN" dirty="0"/>
              <a:t>हमारी अगले से सुनने, सीखने, समझने की प्रवृत्ति बनती है</a:t>
            </a:r>
            <a:endParaRPr lang="en-CA" dirty="0"/>
          </a:p>
        </p:txBody>
      </p:sp>
    </p:spTree>
    <p:extLst>
      <p:ext uri="{BB962C8B-B14F-4D97-AF65-F5344CB8AC3E}">
        <p14:creationId xmlns:p14="http://schemas.microsoft.com/office/powerpoint/2010/main" val="12862381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विश्वास के अभ्यास हेतु</a:t>
            </a:r>
            <a:endParaRPr lang="en-CA" dirty="0"/>
          </a:p>
        </p:txBody>
      </p:sp>
      <p:sp>
        <p:nvSpPr>
          <p:cNvPr id="3" name="Text Placeholder 2"/>
          <p:cNvSpPr>
            <a:spLocks noGrp="1"/>
          </p:cNvSpPr>
          <p:nvPr>
            <p:ph type="body" sz="quarter" idx="13"/>
          </p:nvPr>
        </p:nvSpPr>
        <p:spPr>
          <a:xfrm>
            <a:off x="0" y="609600"/>
            <a:ext cx="9296400" cy="5943600"/>
          </a:xfrm>
        </p:spPr>
        <p:txBody>
          <a:bodyPr>
            <a:normAutofit/>
          </a:bodyPr>
          <a:lstStyle/>
          <a:p>
            <a:r>
              <a:rPr lang="hi-IN" sz="2000" dirty="0"/>
              <a:t>विश्वास- आश्वस्ति</a:t>
            </a:r>
            <a:endParaRPr lang="en-CA" sz="2000" dirty="0"/>
          </a:p>
          <a:p>
            <a:r>
              <a:rPr lang="hi-IN" sz="2000" dirty="0"/>
              <a:t>समझ के आधार पर- होने एवं चाहने पर विश्वास</a:t>
            </a:r>
            <a:endParaRPr lang="en-CA" sz="2000" dirty="0"/>
          </a:p>
          <a:p>
            <a:pPr>
              <a:buNone/>
            </a:pPr>
            <a:r>
              <a:rPr lang="hi-IN" sz="2000" dirty="0"/>
              <a:t>		अस्तित्व के सह-अस्तित्व पूर्वक होने पर-	सह-अस्तित्व में विश्वास</a:t>
            </a:r>
            <a:endParaRPr lang="en-CA" sz="2000" dirty="0"/>
          </a:p>
          <a:p>
            <a:pPr>
              <a:buNone/>
            </a:pPr>
            <a:r>
              <a:rPr lang="hi-IN" sz="2000" dirty="0"/>
              <a:t>		मैं/मानव इसे ठीक-ठीक समझ सकता है, जी सकता है</a:t>
            </a:r>
            <a:endParaRPr lang="en-CA" sz="2000" dirty="0"/>
          </a:p>
          <a:p>
            <a:pPr>
              <a:buNone/>
            </a:pPr>
            <a:r>
              <a:rPr lang="hi-IN" sz="2000" dirty="0"/>
              <a:t>		</a:t>
            </a:r>
            <a:r>
              <a:rPr lang="hi-IN" sz="2000" b="1" dirty="0"/>
              <a:t>हर मानव की मूल चाहना सह-अस्तित्व पूर्वक जीने की ही है-	चाहने पर विश्वास</a:t>
            </a:r>
            <a:endParaRPr lang="en-CA" sz="2000" b="1" dirty="0"/>
          </a:p>
          <a:p>
            <a:pPr>
              <a:buNone/>
            </a:pPr>
            <a:r>
              <a:rPr lang="hi-IN" sz="2000" dirty="0"/>
              <a:t>		मैंने सह-अस्तित्व को ठीक-ठीक समझा है</a:t>
            </a:r>
            <a:r>
              <a:rPr lang="en-CA" sz="2000" dirty="0"/>
              <a:t>;</a:t>
            </a:r>
            <a:r>
              <a:rPr lang="hi-IN" sz="2000" dirty="0"/>
              <a:t> एवं मैं ऐसा जीता हूँ-स्वयं में विश्वास</a:t>
            </a:r>
          </a:p>
          <a:p>
            <a:endParaRPr lang="en-CA" sz="2000" dirty="0"/>
          </a:p>
          <a:p>
            <a:r>
              <a:rPr lang="hi-IN" sz="2000" dirty="0"/>
              <a:t>सह-अस्तित्व पूर्वक जीने के आधार पर</a:t>
            </a:r>
            <a:endParaRPr lang="en-CA" sz="2000" dirty="0"/>
          </a:p>
          <a:p>
            <a:pPr>
              <a:buNone/>
            </a:pPr>
            <a:r>
              <a:rPr lang="hi-IN" sz="2000" dirty="0"/>
              <a:t>		परस्परता में विश्वास-	संबंध में विश्वास</a:t>
            </a:r>
            <a:r>
              <a:rPr lang="en-CA" sz="2000" dirty="0"/>
              <a:t>;</a:t>
            </a:r>
            <a:r>
              <a:rPr lang="hi-IN" sz="2000" dirty="0"/>
              <a:t> व्यवस्था में विश्वास</a:t>
            </a:r>
            <a:endParaRPr lang="en-CA" sz="2000" dirty="0"/>
          </a:p>
          <a:p>
            <a:pPr>
              <a:buNone/>
            </a:pPr>
            <a:r>
              <a:rPr lang="hi-IN" sz="2000" dirty="0"/>
              <a:t>		न्यायपूर्वक जीने के आधार पर संबंध में विश्वास</a:t>
            </a:r>
            <a:endParaRPr lang="en-CA" sz="2000" dirty="0"/>
          </a:p>
          <a:p>
            <a:pPr>
              <a:buNone/>
            </a:pPr>
            <a:r>
              <a:rPr lang="hi-IN" sz="2000" dirty="0"/>
              <a:t>		व्यवस्था के 5 आयाम की सुलभता के आधार पर व्यवस्था में विश्वास</a:t>
            </a:r>
            <a:endParaRPr lang="en-CA" sz="2000" dirty="0"/>
          </a:p>
          <a:p>
            <a:pPr>
              <a:buNone/>
            </a:pPr>
            <a:r>
              <a:rPr lang="hi-IN" sz="2000" dirty="0"/>
              <a:t>		परस्परपूरकता के आधार पर परस्परता में विश्वास</a:t>
            </a:r>
          </a:p>
          <a:p>
            <a:pPr>
              <a:buNone/>
            </a:pPr>
            <a:endParaRPr lang="en-CA" sz="2000" dirty="0"/>
          </a:p>
          <a:p>
            <a:r>
              <a:rPr lang="hi-IN" sz="2000" dirty="0"/>
              <a:t>सौजन्यता- परस्परपूरकता के अर्थ में जीने की मानसिकता</a:t>
            </a:r>
            <a:endParaRPr lang="en-CA" sz="2000" dirty="0"/>
          </a:p>
          <a:p>
            <a:pPr>
              <a:buNone/>
            </a:pPr>
            <a:r>
              <a:rPr lang="hi-IN" sz="2000" dirty="0"/>
              <a:t>			सहकारिता</a:t>
            </a:r>
            <a:r>
              <a:rPr lang="en-CA" sz="2000" dirty="0"/>
              <a:t>,</a:t>
            </a:r>
            <a:r>
              <a:rPr lang="hi-IN" sz="2000" dirty="0"/>
              <a:t> सहयोगिता</a:t>
            </a:r>
            <a:r>
              <a:rPr lang="en-CA" sz="2000" dirty="0"/>
              <a:t>,</a:t>
            </a:r>
            <a:r>
              <a:rPr lang="hi-IN" sz="2000" dirty="0"/>
              <a:t> सहभागिता की मानसिकता</a:t>
            </a:r>
            <a:endParaRPr lang="en-CA" sz="2000" dirty="0"/>
          </a:p>
          <a:p>
            <a:endParaRPr lang="en-CA" sz="2000" dirty="0"/>
          </a:p>
        </p:txBody>
      </p:sp>
    </p:spTree>
    <p:extLst>
      <p:ext uri="{BB962C8B-B14F-4D97-AF65-F5344CB8AC3E}">
        <p14:creationId xmlns:p14="http://schemas.microsoft.com/office/powerpoint/2010/main" val="9326265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सम्मान-अरहस्यता के अभ्यास हेतु</a:t>
            </a:r>
            <a:endParaRPr lang="en-CA" dirty="0"/>
          </a:p>
        </p:txBody>
      </p:sp>
      <p:sp>
        <p:nvSpPr>
          <p:cNvPr id="3" name="Text Placeholder 2"/>
          <p:cNvSpPr>
            <a:spLocks noGrp="1"/>
          </p:cNvSpPr>
          <p:nvPr>
            <p:ph type="body" sz="quarter" idx="13"/>
          </p:nvPr>
        </p:nvSpPr>
        <p:spPr>
          <a:xfrm>
            <a:off x="0" y="609600"/>
            <a:ext cx="9144000" cy="5943600"/>
          </a:xfrm>
        </p:spPr>
        <p:txBody>
          <a:bodyPr>
            <a:normAutofit/>
          </a:bodyPr>
          <a:lstStyle/>
          <a:p>
            <a:r>
              <a:rPr lang="hi-IN" dirty="0"/>
              <a:t>सम्मान – आंकलन</a:t>
            </a:r>
          </a:p>
          <a:p>
            <a:endParaRPr lang="en-CA" dirty="0"/>
          </a:p>
          <a:p>
            <a:r>
              <a:rPr lang="hi-IN" dirty="0"/>
              <a:t>आंकलन के आधार – 	लक्ष्य, कार्यक्रम, क्षमता		-समानता</a:t>
            </a:r>
            <a:endParaRPr lang="en-CA" dirty="0"/>
          </a:p>
          <a:p>
            <a:pPr>
              <a:buNone/>
            </a:pPr>
            <a:r>
              <a:rPr lang="hi-IN" dirty="0"/>
              <a:t>				योग्यता				-परस्पर पूरकता</a:t>
            </a:r>
          </a:p>
          <a:p>
            <a:pPr>
              <a:buNone/>
            </a:pPr>
            <a:endParaRPr lang="en-CA" dirty="0"/>
          </a:p>
          <a:p>
            <a:r>
              <a:rPr lang="hi-IN" dirty="0"/>
              <a:t>आंकलन के 4 प्रकार</a:t>
            </a:r>
          </a:p>
          <a:p>
            <a:pPr lvl="1"/>
            <a:r>
              <a:rPr lang="hi-IN" dirty="0"/>
              <a:t>मेरा अपने बारे में 	(सत्यापन)</a:t>
            </a:r>
          </a:p>
          <a:p>
            <a:pPr lvl="1"/>
            <a:r>
              <a:rPr lang="hi-IN" dirty="0"/>
              <a:t>मेरा आपके बारे में 	(मूल्यांकन)</a:t>
            </a:r>
          </a:p>
          <a:p>
            <a:pPr lvl="1"/>
            <a:r>
              <a:rPr lang="hi-IN" dirty="0"/>
              <a:t>आपका अपने बारे में	(सत्यापन)</a:t>
            </a:r>
          </a:p>
          <a:p>
            <a:pPr lvl="1"/>
            <a:r>
              <a:rPr lang="hi-IN" dirty="0"/>
              <a:t>आपका मेरे बारे में 	(मूल्यांकन)</a:t>
            </a:r>
          </a:p>
          <a:p>
            <a:pPr lvl="1"/>
            <a:endParaRPr lang="hi-IN" dirty="0"/>
          </a:p>
          <a:p>
            <a:pPr marL="228600" lvl="1" indent="0">
              <a:buNone/>
            </a:pPr>
            <a:endParaRPr lang="hi-IN" dirty="0"/>
          </a:p>
          <a:p>
            <a:pPr lvl="0"/>
            <a:r>
              <a:rPr lang="hi-IN" dirty="0">
                <a:solidFill>
                  <a:prstClr val="black"/>
                </a:solidFill>
              </a:rPr>
              <a:t>परस्पर कार्यक्रम की पूरकता के लिए प्रथम और द्वितीय तथा तृतीय एवं चतुर्थ आंकलन का एक जैसा होना आवश्यक है। </a:t>
            </a:r>
            <a:endParaRPr lang="hi-IN" dirty="0"/>
          </a:p>
        </p:txBody>
      </p:sp>
    </p:spTree>
    <p:extLst>
      <p:ext uri="{BB962C8B-B14F-4D97-AF65-F5344CB8AC3E}">
        <p14:creationId xmlns:p14="http://schemas.microsoft.com/office/powerpoint/2010/main" val="33587998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प्रेमानुभूति के लिए साधना</a:t>
            </a:r>
            <a:endParaRPr lang="en-CA" dirty="0"/>
          </a:p>
        </p:txBody>
      </p:sp>
      <p:sp>
        <p:nvSpPr>
          <p:cNvPr id="3" name="Text Placeholder 2"/>
          <p:cNvSpPr>
            <a:spLocks noGrp="1"/>
          </p:cNvSpPr>
          <p:nvPr>
            <p:ph type="body" sz="quarter" idx="13"/>
          </p:nvPr>
        </p:nvSpPr>
        <p:spPr/>
        <p:txBody>
          <a:bodyPr/>
          <a:lstStyle/>
          <a:p>
            <a:pPr algn="just"/>
            <a:r>
              <a:rPr lang="hi-IN" dirty="0"/>
              <a:t>अखण्डता ही स्वर्ग</a:t>
            </a:r>
          </a:p>
          <a:p>
            <a:pPr algn="just"/>
            <a:r>
              <a:rPr lang="hi-IN" dirty="0"/>
              <a:t>प्रेम ही स्वर्गीयता का आद्यांत आधार</a:t>
            </a:r>
          </a:p>
          <a:p>
            <a:pPr algn="just"/>
            <a:endParaRPr lang="hi-IN" dirty="0"/>
          </a:p>
          <a:p>
            <a:pPr algn="just"/>
            <a:endParaRPr lang="hi-IN" dirty="0"/>
          </a:p>
          <a:p>
            <a:pPr algn="just"/>
            <a:r>
              <a:rPr lang="hi-IN" dirty="0"/>
              <a:t>प्रेममयता की अनुभूति ही जीवन में पूर्णता है</a:t>
            </a:r>
          </a:p>
          <a:p>
            <a:pPr algn="just"/>
            <a:r>
              <a:rPr lang="hi-IN" dirty="0"/>
              <a:t>यही व्यवहार में मंगलमयता को प्रकट करती है</a:t>
            </a:r>
          </a:p>
          <a:p>
            <a:pPr algn="just"/>
            <a:endParaRPr lang="hi-IN" dirty="0"/>
          </a:p>
          <a:p>
            <a:pPr algn="just"/>
            <a:r>
              <a:rPr lang="hi-IN" dirty="0"/>
              <a:t>प्रेमानुभूति के लिए क्रम केवल मानवीयतापूर्ण जीवन में पूर्णता को पाना ही है</a:t>
            </a:r>
          </a:p>
          <a:p>
            <a:pPr algn="just"/>
            <a:r>
              <a:rPr lang="hi-IN" dirty="0"/>
              <a:t>शुभकामना का उदय मानवीयता में प्रत्यक्ष होता है; जो प्रेमानुभूति के लिए सर्वोत्तम साधना है</a:t>
            </a:r>
          </a:p>
          <a:p>
            <a:pPr algn="just"/>
            <a:r>
              <a:rPr lang="hi-IN" dirty="0"/>
              <a:t>मानव शुभ आशा से संपन्न है ही; यही क्रम से कामना, इच्छा, संकल्प एवं अनुभूति सुलभ होता है </a:t>
            </a:r>
            <a:endParaRPr lang="en-CA" dirty="0"/>
          </a:p>
        </p:txBody>
      </p:sp>
    </p:spTree>
    <p:extLst>
      <p:ext uri="{BB962C8B-B14F-4D97-AF65-F5344CB8AC3E}">
        <p14:creationId xmlns:p14="http://schemas.microsoft.com/office/powerpoint/2010/main" val="18726934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a:t>संबंध, व्यवहार, न्याय</a:t>
            </a:r>
            <a:endParaRPr lang="en-US" altLang="en-US"/>
          </a:p>
        </p:txBody>
      </p:sp>
      <p:sp>
        <p:nvSpPr>
          <p:cNvPr id="67587" name="Text Placeholder 2"/>
          <p:cNvSpPr>
            <a:spLocks noGrp="1"/>
          </p:cNvSpPr>
          <p:nvPr>
            <p:ph type="body" sz="quarter" idx="13"/>
          </p:nvPr>
        </p:nvSpPr>
        <p:spPr bwMode="auto">
          <a:ln>
            <a:miter lim="800000"/>
            <a:headEnd/>
            <a:tailEnd/>
          </a:ln>
        </p:spPr>
        <p:txBody>
          <a:bodyPr vert="horz" wrap="square" lIns="91440" tIns="45720" rIns="91440" bIns="45720" numCol="1" anchor="t" anchorCtr="0" compatLnSpc="1">
            <a:prstTxWarp prst="textNoShape">
              <a:avLst/>
            </a:prstTxWarp>
            <a:normAutofit fontScale="92500"/>
          </a:bodyPr>
          <a:lstStyle/>
          <a:p>
            <a:pPr>
              <a:lnSpc>
                <a:spcPct val="200000"/>
              </a:lnSpc>
              <a:buFont typeface="Symbol" pitchFamily="18" charset="2"/>
              <a:buNone/>
              <a:defRPr/>
            </a:pPr>
            <a:r>
              <a:rPr lang="hi-IN" dirty="0"/>
              <a:t>मानव का मानव के साथ सह-अस्तित्व = संबंध</a:t>
            </a:r>
          </a:p>
          <a:p>
            <a:pPr>
              <a:lnSpc>
                <a:spcPct val="200000"/>
              </a:lnSpc>
              <a:buFont typeface="Symbol" pitchFamily="18" charset="2"/>
              <a:buNone/>
              <a:defRPr/>
            </a:pPr>
            <a:r>
              <a:rPr lang="hi-IN" dirty="0"/>
              <a:t>इस परस्परता में जीना = व्यवहार</a:t>
            </a:r>
          </a:p>
          <a:p>
            <a:pPr>
              <a:lnSpc>
                <a:spcPct val="200000"/>
              </a:lnSpc>
              <a:buFont typeface="Symbol" pitchFamily="18" charset="2"/>
              <a:buNone/>
              <a:defRPr/>
            </a:pPr>
            <a:r>
              <a:rPr lang="hi-IN" dirty="0"/>
              <a:t>व्यवहार में पूरकता (अपेक्षित मूल्यों के निर्वाह) पूर्वक जीना = न्याय</a:t>
            </a:r>
          </a:p>
          <a:p>
            <a:pPr>
              <a:lnSpc>
                <a:spcPct val="200000"/>
              </a:lnSpc>
              <a:buFont typeface="Symbol" pitchFamily="18" charset="2"/>
              <a:buNone/>
              <a:defRPr/>
            </a:pPr>
            <a:r>
              <a:rPr lang="hi-IN" dirty="0"/>
              <a:t>पूरकता (अपेक्षित मूल्य)-	 स्थापित मूल्य एवं शिष्ट मूल्य </a:t>
            </a:r>
          </a:p>
          <a:p>
            <a:pPr>
              <a:lnSpc>
                <a:spcPct val="200000"/>
              </a:lnSpc>
              <a:buFont typeface="Symbol" pitchFamily="18" charset="2"/>
              <a:buNone/>
              <a:defRPr/>
            </a:pPr>
            <a:r>
              <a:rPr lang="hi-IN" dirty="0"/>
              <a:t>	स्थापित मूल्य- 		विश्वास, सम्मान, ................................., प्रेम</a:t>
            </a:r>
          </a:p>
          <a:p>
            <a:pPr>
              <a:lnSpc>
                <a:spcPct val="200000"/>
              </a:lnSpc>
              <a:buFont typeface="Symbol" pitchFamily="18" charset="2"/>
              <a:buNone/>
              <a:defRPr/>
            </a:pPr>
            <a:r>
              <a:rPr lang="hi-IN" dirty="0"/>
              <a:t>	शिष्ट मूल्य- 		सौजन्यता, आदर, ................................., अनन्यता</a:t>
            </a:r>
          </a:p>
          <a:p>
            <a:pPr>
              <a:lnSpc>
                <a:spcPct val="200000"/>
              </a:lnSpc>
              <a:buFont typeface="Symbol" pitchFamily="18" charset="2"/>
              <a:buNone/>
              <a:defRPr/>
            </a:pPr>
            <a:r>
              <a:rPr lang="hi-IN" dirty="0"/>
              <a:t>न्याय- स्थापित मूल्य एवं शिष्ट मूल्य को व्यवहार में सुनिश्चित करना</a:t>
            </a:r>
          </a:p>
          <a:p>
            <a:pPr>
              <a:lnSpc>
                <a:spcPct val="200000"/>
              </a:lnSpc>
              <a:buFont typeface="Symbol" pitchFamily="18" charset="2"/>
              <a:buNone/>
              <a:defRPr/>
            </a:pPr>
            <a:r>
              <a:rPr lang="hi-IN" dirty="0"/>
              <a:t>स्थापित मूल्य स्वयं में बने रहते हैं;	शिष्ट मूल्य परस्परता में अभिव्यक्त होते समय</a:t>
            </a:r>
          </a:p>
        </p:txBody>
      </p:sp>
    </p:spTree>
    <p:extLst>
      <p:ext uri="{BB962C8B-B14F-4D97-AF65-F5344CB8AC3E}">
        <p14:creationId xmlns:p14="http://schemas.microsoft.com/office/powerpoint/2010/main" val="39728354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a:t>अखण्ड समाज का आधार- ज्ञान, समाधान</a:t>
            </a:r>
            <a:endParaRPr lang="en-US" altLang="en-US"/>
          </a:p>
        </p:txBody>
      </p:sp>
      <p:sp>
        <p:nvSpPr>
          <p:cNvPr id="17408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200000"/>
              </a:lnSpc>
              <a:buFont typeface="Symbol" pitchFamily="18" charset="2"/>
              <a:buNone/>
            </a:pPr>
            <a:r>
              <a:rPr lang="hi-IN" altLang="en-US" dirty="0"/>
              <a:t>इस पूरकता (न्याय) को परिवार से विश्व परिवार तक सुनिश्चित करना = </a:t>
            </a:r>
          </a:p>
          <a:p>
            <a:pPr>
              <a:lnSpc>
                <a:spcPct val="200000"/>
              </a:lnSpc>
              <a:buFont typeface="Symbol" pitchFamily="18" charset="2"/>
              <a:buNone/>
            </a:pPr>
            <a:r>
              <a:rPr lang="hi-IN" altLang="en-US" dirty="0"/>
              <a:t>									अखण्ड समाज</a:t>
            </a:r>
          </a:p>
          <a:p>
            <a:pPr>
              <a:lnSpc>
                <a:spcPct val="200000"/>
              </a:lnSpc>
              <a:buFont typeface="Symbol" pitchFamily="18" charset="2"/>
              <a:buNone/>
            </a:pPr>
            <a:r>
              <a:rPr lang="hi-IN" altLang="en-US" dirty="0"/>
              <a:t>इस पूरकता को देख पाना-						ज्ञान</a:t>
            </a:r>
          </a:p>
          <a:p>
            <a:pPr>
              <a:lnSpc>
                <a:spcPct val="200000"/>
              </a:lnSpc>
              <a:buFont typeface="Symbol" pitchFamily="18" charset="2"/>
              <a:buNone/>
            </a:pPr>
            <a:r>
              <a:rPr lang="hi-IN" altLang="en-US" dirty="0"/>
              <a:t>इस पूरकता के अर्थ में भाव एवं विचार को सुनिश्चित करना-		समाधान</a:t>
            </a:r>
          </a:p>
          <a:p>
            <a:pPr>
              <a:lnSpc>
                <a:spcPct val="200000"/>
              </a:lnSpc>
              <a:buFont typeface="Symbol" pitchFamily="18" charset="2"/>
              <a:buNone/>
            </a:pPr>
            <a:endParaRPr lang="hi-IN" altLang="en-US" dirty="0"/>
          </a:p>
          <a:p>
            <a:pPr>
              <a:lnSpc>
                <a:spcPct val="200000"/>
              </a:lnSpc>
              <a:buFont typeface="Symbol" pitchFamily="18" charset="2"/>
              <a:buNone/>
            </a:pPr>
            <a:r>
              <a:rPr lang="hi-IN" altLang="en-US" dirty="0"/>
              <a:t>अतः</a:t>
            </a:r>
          </a:p>
          <a:p>
            <a:pPr>
              <a:lnSpc>
                <a:spcPct val="200000"/>
              </a:lnSpc>
              <a:buFont typeface="Symbol" pitchFamily="18" charset="2"/>
              <a:buNone/>
            </a:pPr>
            <a:r>
              <a:rPr lang="hi-IN" altLang="en-US" dirty="0"/>
              <a:t>	ज्ञान		समाधान	न्यायपूर्ण व्यवहार		अखण्ड समाज</a:t>
            </a:r>
            <a:endParaRPr altLang="en-US" dirty="0"/>
          </a:p>
        </p:txBody>
      </p:sp>
      <p:cxnSp>
        <p:nvCxnSpPr>
          <p:cNvPr id="5" name="Straight Arrow Connector 4"/>
          <p:cNvCxnSpPr/>
          <p:nvPr/>
        </p:nvCxnSpPr>
        <p:spPr>
          <a:xfrm>
            <a:off x="963613" y="5484813"/>
            <a:ext cx="838200"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895600" y="5484813"/>
            <a:ext cx="838200"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638800" y="5484813"/>
            <a:ext cx="838200"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661308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a:t>व्यवहार प्रक्रिया</a:t>
            </a:r>
            <a:endParaRPr lang="en-US" altLang="en-US"/>
          </a:p>
        </p:txBody>
      </p:sp>
      <p:sp>
        <p:nvSpPr>
          <p:cNvPr id="175107"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nSpc>
                <a:spcPct val="200000"/>
              </a:lnSpc>
              <a:buFont typeface="Symbol" pitchFamily="18" charset="2"/>
              <a:buNone/>
            </a:pPr>
            <a:r>
              <a:rPr lang="hi-IN" altLang="en-US" b="1" dirty="0"/>
              <a:t>	स्वयं में</a:t>
            </a:r>
            <a:endParaRPr altLang="en-US" b="1" dirty="0"/>
          </a:p>
          <a:p>
            <a:pPr>
              <a:lnSpc>
                <a:spcPct val="200000"/>
              </a:lnSpc>
              <a:buFont typeface="Symbol" pitchFamily="18" charset="2"/>
              <a:buNone/>
            </a:pPr>
            <a:r>
              <a:rPr lang="hi-IN" altLang="en-US" dirty="0"/>
              <a:t>मानव-मानव संबंध</a:t>
            </a:r>
          </a:p>
          <a:p>
            <a:pPr>
              <a:lnSpc>
                <a:spcPct val="200000"/>
              </a:lnSpc>
              <a:buFont typeface="Symbol" pitchFamily="18" charset="2"/>
              <a:buNone/>
            </a:pPr>
            <a:r>
              <a:rPr lang="hi-IN" altLang="en-US" dirty="0"/>
              <a:t>संबंध में निहित भाव</a:t>
            </a:r>
          </a:p>
          <a:p>
            <a:pPr>
              <a:lnSpc>
                <a:spcPct val="200000"/>
              </a:lnSpc>
              <a:buFont typeface="Symbol" pitchFamily="18" charset="2"/>
              <a:buNone/>
            </a:pPr>
            <a:r>
              <a:rPr lang="hi-IN" altLang="en-US" dirty="0"/>
              <a:t>भाव के निर्वाह के अर्थ में विचार</a:t>
            </a:r>
          </a:p>
          <a:p>
            <a:pPr>
              <a:lnSpc>
                <a:spcPct val="200000"/>
              </a:lnSpc>
              <a:buFont typeface="Symbol" pitchFamily="18" charset="2"/>
              <a:buNone/>
            </a:pPr>
            <a:r>
              <a:rPr lang="hi-IN" altLang="en-US" dirty="0"/>
              <a:t>इन भावों का व्यवहार में निर्वाह</a:t>
            </a:r>
          </a:p>
          <a:p>
            <a:pPr>
              <a:lnSpc>
                <a:spcPct val="200000"/>
              </a:lnSpc>
              <a:buFont typeface="Symbol" pitchFamily="18" charset="2"/>
              <a:buNone/>
            </a:pPr>
            <a:r>
              <a:rPr lang="hi-IN" altLang="en-US" dirty="0"/>
              <a:t>निर्वाह का स्वयं में मूल्यांकन</a:t>
            </a:r>
          </a:p>
          <a:p>
            <a:pPr>
              <a:lnSpc>
                <a:spcPct val="200000"/>
              </a:lnSpc>
              <a:buFont typeface="Symbol" pitchFamily="18" charset="2"/>
              <a:buNone/>
            </a:pPr>
            <a:r>
              <a:rPr lang="hi-IN" altLang="en-US" dirty="0"/>
              <a:t>इस आधार पर स्वयं में सुख</a:t>
            </a:r>
          </a:p>
          <a:p>
            <a:pPr>
              <a:lnSpc>
                <a:spcPct val="200000"/>
              </a:lnSpc>
              <a:buFont typeface="Symbol" pitchFamily="18" charset="2"/>
              <a:buNone/>
            </a:pPr>
            <a:endParaRPr lang="hi-IN" altLang="en-US" dirty="0"/>
          </a:p>
        </p:txBody>
      </p:sp>
      <p:cxnSp>
        <p:nvCxnSpPr>
          <p:cNvPr id="9" name="Straight Arrow Connector 8"/>
          <p:cNvCxnSpPr/>
          <p:nvPr/>
        </p:nvCxnSpPr>
        <p:spPr>
          <a:xfrm rot="5400000">
            <a:off x="877888" y="5065712"/>
            <a:ext cx="381000" cy="31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877094" y="2932906"/>
            <a:ext cx="3810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877094" y="2121694"/>
            <a:ext cx="3810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875507" y="3618706"/>
            <a:ext cx="381000"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505200" y="3960813"/>
            <a:ext cx="838200"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5113" name="TextBox 15"/>
          <p:cNvSpPr txBox="1">
            <a:spLocks noChangeArrowheads="1"/>
          </p:cNvSpPr>
          <p:nvPr/>
        </p:nvSpPr>
        <p:spPr bwMode="auto">
          <a:xfrm>
            <a:off x="4419600" y="2838450"/>
            <a:ext cx="4800600" cy="3477875"/>
          </a:xfrm>
          <a:prstGeom prst="rect">
            <a:avLst/>
          </a:prstGeom>
          <a:noFill/>
          <a:ln w="9525">
            <a:noFill/>
            <a:miter lim="800000"/>
            <a:headEnd/>
            <a:tailEnd/>
          </a:ln>
        </p:spPr>
        <p:txBody>
          <a:bodyPr>
            <a:spAutoFit/>
          </a:bodyPr>
          <a:lstStyle/>
          <a:p>
            <a:pPr algn="ctr">
              <a:lnSpc>
                <a:spcPct val="200000"/>
              </a:lnSpc>
            </a:pPr>
            <a:r>
              <a:rPr lang="hi-IN" altLang="en-US" sz="2200" b="1" dirty="0"/>
              <a:t>दूसरे मानव में</a:t>
            </a:r>
            <a:endParaRPr lang="en-US" altLang="en-US" sz="2200" b="1" dirty="0"/>
          </a:p>
          <a:p>
            <a:pPr>
              <a:lnSpc>
                <a:spcPct val="200000"/>
              </a:lnSpc>
            </a:pPr>
            <a:r>
              <a:rPr lang="hi-IN" altLang="en-US" sz="2200" dirty="0"/>
              <a:t>परस्परता में इस व्यवहार का अवलोकन</a:t>
            </a:r>
          </a:p>
          <a:p>
            <a:pPr>
              <a:lnSpc>
                <a:spcPct val="200000"/>
              </a:lnSpc>
            </a:pPr>
            <a:r>
              <a:rPr lang="hi-IN" altLang="en-US" sz="2200" dirty="0"/>
              <a:t>इस आधार पर मूल्यों को देख पाना</a:t>
            </a:r>
          </a:p>
          <a:p>
            <a:pPr>
              <a:lnSpc>
                <a:spcPct val="200000"/>
              </a:lnSpc>
            </a:pPr>
            <a:r>
              <a:rPr lang="hi-IN" altLang="en-US" sz="2200" dirty="0"/>
              <a:t>मूल्य पूरकता के अर्थ में होने के आधार पर दूसरे में सुख	अतः उभय सुख</a:t>
            </a:r>
            <a:endParaRPr lang="en-US" altLang="en-US" sz="2200" dirty="0"/>
          </a:p>
        </p:txBody>
      </p:sp>
      <p:cxnSp>
        <p:nvCxnSpPr>
          <p:cNvPr id="19" name="Straight Arrow Connector 18"/>
          <p:cNvCxnSpPr/>
          <p:nvPr/>
        </p:nvCxnSpPr>
        <p:spPr>
          <a:xfrm rot="5400000">
            <a:off x="6439694" y="4304506"/>
            <a:ext cx="3810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6439694" y="4990306"/>
            <a:ext cx="3810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400800" y="5954842"/>
            <a:ext cx="838200"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877094" y="4380706"/>
            <a:ext cx="381000"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4725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dirty="0"/>
              <a:t>सम्बंध में 9 भाव (स्थापित मूल्य)</a:t>
            </a:r>
            <a:endParaRPr lang="en-US" altLang="en-US" dirty="0"/>
          </a:p>
        </p:txBody>
      </p:sp>
      <p:sp>
        <p:nvSpPr>
          <p:cNvPr id="3" name="Text Placeholder 2"/>
          <p:cNvSpPr>
            <a:spLocks noGrp="1"/>
          </p:cNvSpPr>
          <p:nvPr>
            <p:ph type="body" sz="quarter" idx="13"/>
          </p:nvPr>
        </p:nvSpPr>
        <p:spPr>
          <a:xfrm>
            <a:off x="-48904" y="609600"/>
            <a:ext cx="9372600" cy="5943600"/>
          </a:xfrm>
        </p:spPr>
        <p:txBody>
          <a:bodyPr>
            <a:noAutofit/>
          </a:bodyPr>
          <a:lstStyle/>
          <a:p>
            <a:pPr>
              <a:buNone/>
              <a:defRPr/>
            </a:pPr>
            <a:r>
              <a:rPr lang="hi-IN" altLang="en-US" sz="2000" dirty="0">
                <a:solidFill>
                  <a:srgbClr val="1E00AA"/>
                </a:solidFill>
                <a:latin typeface="Kruti Dev 010" pitchFamily="2" charset="0"/>
              </a:rPr>
              <a:t>प्रेम	</a:t>
            </a:r>
            <a:r>
              <a:rPr lang="en-CA" altLang="en-US" sz="2000" dirty="0">
                <a:solidFill>
                  <a:srgbClr val="1E00AA"/>
                </a:solidFill>
                <a:latin typeface="Kruti Dev 010" pitchFamily="2" charset="0"/>
              </a:rPr>
              <a:t> </a:t>
            </a:r>
            <a:r>
              <a:rPr lang="hi-IN" altLang="en-US" sz="2000" dirty="0">
                <a:solidFill>
                  <a:srgbClr val="1E00AA"/>
                </a:solidFill>
                <a:latin typeface="Kruti Dev 010" pitchFamily="2" charset="0"/>
              </a:rPr>
              <a:t>इस अस्तित्व में हर इकाई के साथ जुड़े होने एवं परस्परपूरक होने का भाव का भाव </a:t>
            </a:r>
          </a:p>
          <a:p>
            <a:pPr>
              <a:buNone/>
              <a:defRPr/>
            </a:pPr>
            <a:r>
              <a:rPr lang="hi-IN" altLang="en-US" sz="2000" dirty="0">
                <a:solidFill>
                  <a:srgbClr val="1E00AA"/>
                </a:solidFill>
                <a:latin typeface="Kruti Dev 010" pitchFamily="2" charset="0"/>
              </a:rPr>
              <a:t>पूर्ण मूल्य</a:t>
            </a:r>
            <a:r>
              <a:rPr lang="en-CA" altLang="en-US" sz="2000" dirty="0">
                <a:solidFill>
                  <a:srgbClr val="1E00AA"/>
                </a:solidFill>
                <a:latin typeface="Kruti Dev 010" pitchFamily="2" charset="0"/>
              </a:rPr>
              <a:t> </a:t>
            </a:r>
            <a:r>
              <a:rPr lang="hi-IN" altLang="en-US" sz="2000" dirty="0">
                <a:solidFill>
                  <a:srgbClr val="1E00AA"/>
                </a:solidFill>
                <a:latin typeface="Kruti Dev 010" pitchFamily="2" charset="0"/>
              </a:rPr>
              <a:t>	</a:t>
            </a:r>
            <a:r>
              <a:rPr lang="en-CA" altLang="en-US" sz="2000" dirty="0">
                <a:solidFill>
                  <a:srgbClr val="1E00AA"/>
                </a:solidFill>
                <a:latin typeface="Times New Roman" pitchFamily="18" charset="0"/>
                <a:cs typeface="Times New Roman" pitchFamily="18" charset="0"/>
              </a:rPr>
              <a:t>Complete Value </a:t>
            </a:r>
          </a:p>
          <a:p>
            <a:pPr>
              <a:buNone/>
              <a:defRPr/>
            </a:pPr>
            <a:endParaRPr lang="en-CA" altLang="en-US" sz="2000" dirty="0">
              <a:solidFill>
                <a:srgbClr val="1E00AA"/>
              </a:solidFill>
              <a:latin typeface="Kruti Dev 010" pitchFamily="2" charset="0"/>
            </a:endParaRPr>
          </a:p>
          <a:p>
            <a:pPr>
              <a:buNone/>
              <a:defRPr/>
            </a:pPr>
            <a:r>
              <a:rPr lang="hi-IN" altLang="en-US" sz="2000" dirty="0">
                <a:solidFill>
                  <a:srgbClr val="1E00AA"/>
                </a:solidFill>
                <a:latin typeface="Kruti Dev 010" pitchFamily="2" charset="0"/>
              </a:rPr>
              <a:t>विश्वास </a:t>
            </a:r>
            <a:r>
              <a:rPr lang="en-CA" altLang="en-US" sz="2000" dirty="0">
                <a:solidFill>
                  <a:srgbClr val="1E00AA"/>
                </a:solidFill>
                <a:latin typeface="Kruti Dev 010" pitchFamily="2" charset="0"/>
              </a:rPr>
              <a:t>	</a:t>
            </a:r>
            <a:r>
              <a:rPr lang="hi-IN" altLang="en-US" sz="2000" dirty="0">
                <a:solidFill>
                  <a:srgbClr val="1E00AA"/>
                </a:solidFill>
                <a:latin typeface="Kruti Dev 010" pitchFamily="2" charset="0"/>
              </a:rPr>
              <a:t>हर मानव में सह-अस्तित्व की स्वीकृति के रुप में सर्वशुभ की चाहना को देख पाना</a:t>
            </a:r>
          </a:p>
          <a:p>
            <a:pPr>
              <a:buNone/>
            </a:pPr>
            <a:r>
              <a:rPr lang="hi-IN" altLang="en-US" sz="2000" dirty="0">
                <a:solidFill>
                  <a:srgbClr val="1E00AA"/>
                </a:solidFill>
                <a:latin typeface="Kruti Dev 010" pitchFamily="2" charset="0"/>
              </a:rPr>
              <a:t>आधार मूल्य	</a:t>
            </a:r>
            <a:r>
              <a:rPr lang="en-CA" altLang="en-US" sz="2000" dirty="0">
                <a:solidFill>
                  <a:srgbClr val="1E00AA"/>
                </a:solidFill>
                <a:latin typeface="Times New Roman" pitchFamily="18" charset="0"/>
                <a:cs typeface="Times New Roman" pitchFamily="18" charset="0"/>
              </a:rPr>
              <a:t>Foundation Value </a:t>
            </a:r>
          </a:p>
          <a:p>
            <a:pPr>
              <a:buNone/>
            </a:pPr>
            <a:r>
              <a:rPr lang="hi-IN" altLang="en-US" sz="2000" dirty="0">
                <a:solidFill>
                  <a:srgbClr val="1E00AA"/>
                </a:solidFill>
                <a:latin typeface="Kruti Dev 010" pitchFamily="2" charset="0"/>
              </a:rPr>
              <a:t>					</a:t>
            </a:r>
          </a:p>
          <a:p>
            <a:pPr>
              <a:buNone/>
            </a:pPr>
            <a:r>
              <a:rPr lang="hi-IN" altLang="en-US" sz="2000" dirty="0">
                <a:solidFill>
                  <a:srgbClr val="1E00AA"/>
                </a:solidFill>
                <a:latin typeface="Kruti Dev 010" pitchFamily="2" charset="0"/>
              </a:rPr>
              <a:t>सम्मान	स्वयं का एवं दूसरे का ठीक-ठीक मूल्यांकन कर पाना</a:t>
            </a:r>
          </a:p>
          <a:p>
            <a:pPr>
              <a:buNone/>
            </a:pPr>
            <a:r>
              <a:rPr lang="hi-IN" altLang="en-US" sz="2000" dirty="0">
                <a:solidFill>
                  <a:srgbClr val="1E00AA"/>
                </a:solidFill>
                <a:latin typeface="Kruti Dev 010" pitchFamily="2" charset="0"/>
              </a:rPr>
              <a:t>		मानव-मानव परस्परता में पूरकता को देख पाना</a:t>
            </a:r>
          </a:p>
          <a:p>
            <a:pPr>
              <a:buNone/>
              <a:defRPr/>
            </a:pPr>
            <a:r>
              <a:rPr lang="hi-IN" altLang="en-US" sz="2000" dirty="0">
                <a:solidFill>
                  <a:srgbClr val="1E00AA"/>
                </a:solidFill>
                <a:latin typeface="Kruti Dev 010" pitchFamily="2" charset="0"/>
              </a:rPr>
              <a:t>स्नेह	संबंध को स्वीकारना एवं परस्परपूरकता सुनिश्चित करने हेतु निष्ठा, तत्परता होना</a:t>
            </a:r>
          </a:p>
          <a:p>
            <a:pPr>
              <a:buNone/>
              <a:defRPr/>
            </a:pPr>
            <a:endParaRPr lang="hi-IN" altLang="en-US" sz="2000" dirty="0">
              <a:solidFill>
                <a:srgbClr val="1E00AA"/>
              </a:solidFill>
              <a:latin typeface="Kruti Dev 010" pitchFamily="2" charset="0"/>
            </a:endParaRPr>
          </a:p>
          <a:p>
            <a:pPr>
              <a:buNone/>
              <a:defRPr/>
            </a:pPr>
            <a:r>
              <a:rPr lang="hi-IN" altLang="en-US" sz="2000" dirty="0">
                <a:solidFill>
                  <a:srgbClr val="1E00AA"/>
                </a:solidFill>
                <a:latin typeface="Kruti Dev 010" pitchFamily="2" charset="0"/>
              </a:rPr>
              <a:t>ममता	</a:t>
            </a:r>
            <a:r>
              <a:rPr lang="en-CA" altLang="en-US" sz="2000" dirty="0">
                <a:solidFill>
                  <a:srgbClr val="1E00AA"/>
                </a:solidFill>
                <a:latin typeface="Kruti Dev 010" pitchFamily="2" charset="0"/>
              </a:rPr>
              <a:t> </a:t>
            </a:r>
            <a:r>
              <a:rPr lang="hi-IN" altLang="en-US" sz="2000" dirty="0">
                <a:solidFill>
                  <a:srgbClr val="1E00AA"/>
                </a:solidFill>
                <a:latin typeface="Kruti Dev 010" pitchFamily="2" charset="0"/>
              </a:rPr>
              <a:t>परस्परपूरकता सुनिश्चित करने के क्रम में दूसरे के शरीर पोषण, संरक्षण में सहयोग</a:t>
            </a:r>
          </a:p>
          <a:p>
            <a:pPr>
              <a:buNone/>
            </a:pPr>
            <a:r>
              <a:rPr lang="hi-IN" altLang="en-US" sz="2000" dirty="0">
                <a:solidFill>
                  <a:srgbClr val="1E00AA"/>
                </a:solidFill>
                <a:latin typeface="Kruti Dev 010" pitchFamily="2" charset="0"/>
              </a:rPr>
              <a:t>वात्सल्य	 </a:t>
            </a:r>
            <a:r>
              <a:rPr lang="hi-IN" altLang="en-US" sz="1900" dirty="0">
                <a:solidFill>
                  <a:srgbClr val="1E00AA"/>
                </a:solidFill>
                <a:latin typeface="Kruti Dev 010" pitchFamily="2" charset="0"/>
              </a:rPr>
              <a:t>परस्परपूरकता सुनिश्चित करने के क्रम में दूसरे को समझदार, जिम्मेदार बनने में</a:t>
            </a:r>
            <a:r>
              <a:rPr lang="en-CA" altLang="en-US" sz="1900" dirty="0">
                <a:solidFill>
                  <a:srgbClr val="1E00AA"/>
                </a:solidFill>
                <a:latin typeface="Kruti Dev 010" pitchFamily="2" charset="0"/>
              </a:rPr>
              <a:t> </a:t>
            </a:r>
            <a:r>
              <a:rPr lang="hi-IN" altLang="en-US" sz="1900" dirty="0">
                <a:solidFill>
                  <a:srgbClr val="1E00AA"/>
                </a:solidFill>
                <a:latin typeface="Kruti Dev 010" pitchFamily="2" charset="0"/>
              </a:rPr>
              <a:t>सहयोग</a:t>
            </a:r>
            <a:endParaRPr lang="en-CA" altLang="en-US" sz="1900" dirty="0">
              <a:solidFill>
                <a:srgbClr val="1E00AA"/>
              </a:solidFill>
              <a:latin typeface="Kruti Dev 010" pitchFamily="2" charset="0"/>
            </a:endParaRPr>
          </a:p>
          <a:p>
            <a:pPr>
              <a:buNone/>
            </a:pPr>
            <a:endParaRPr lang="en-CA" altLang="en-US" sz="2000" dirty="0">
              <a:solidFill>
                <a:srgbClr val="1E00AA"/>
              </a:solidFill>
              <a:latin typeface="Kruti Dev 010" pitchFamily="2" charset="0"/>
            </a:endParaRPr>
          </a:p>
          <a:p>
            <a:pPr>
              <a:buNone/>
            </a:pPr>
            <a:r>
              <a:rPr lang="hi-IN" altLang="en-US" sz="2000" dirty="0">
                <a:solidFill>
                  <a:srgbClr val="1E00AA"/>
                </a:solidFill>
                <a:latin typeface="Kruti Dev 010" pitchFamily="2" charset="0"/>
              </a:rPr>
              <a:t>श्रद्धा	परस्परपूरकता सुनिश्चित करने के क्रम में दूसरे से प्रेरणा ग्रहण कर पाना</a:t>
            </a:r>
          </a:p>
          <a:p>
            <a:pPr>
              <a:buNone/>
              <a:defRPr/>
            </a:pPr>
            <a:r>
              <a:rPr lang="hi-IN" altLang="en-US" sz="2000" dirty="0">
                <a:solidFill>
                  <a:srgbClr val="1E00AA"/>
                </a:solidFill>
                <a:latin typeface="Kruti Dev 010" pitchFamily="2" charset="0"/>
              </a:rPr>
              <a:t>गौरव	परस्परपूरकता सुनिश्चित करने के क्रम में दूसरे में श्रेष्ठता को देख पाना</a:t>
            </a:r>
          </a:p>
          <a:p>
            <a:pPr>
              <a:buNone/>
              <a:defRPr/>
            </a:pPr>
            <a:r>
              <a:rPr lang="hi-IN" altLang="en-US" sz="2000" dirty="0">
                <a:solidFill>
                  <a:srgbClr val="1E00AA"/>
                </a:solidFill>
                <a:latin typeface="Kruti Dev 010" pitchFamily="2" charset="0"/>
              </a:rPr>
              <a:t>कृतज्ञता	परस्परपूरकता सुनिश्चित करने के क्रम में दूसरे से प्राप्त सहायता की स्वीकृति</a:t>
            </a:r>
          </a:p>
        </p:txBody>
      </p:sp>
    </p:spTree>
    <p:extLst>
      <p:ext uri="{BB962C8B-B14F-4D97-AF65-F5344CB8AC3E}">
        <p14:creationId xmlns:p14="http://schemas.microsoft.com/office/powerpoint/2010/main" val="1821388110"/>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मानवीय स्वभाव</a:t>
            </a:r>
            <a:endParaRPr lang="en-CA" dirty="0"/>
          </a:p>
        </p:txBody>
      </p:sp>
      <p:sp>
        <p:nvSpPr>
          <p:cNvPr id="3" name="Text Placeholder 2"/>
          <p:cNvSpPr>
            <a:spLocks noGrp="1"/>
          </p:cNvSpPr>
          <p:nvPr>
            <p:ph type="body" sz="quarter" idx="13"/>
          </p:nvPr>
        </p:nvSpPr>
        <p:spPr/>
        <p:txBody>
          <a:bodyPr/>
          <a:lstStyle/>
          <a:p>
            <a:r>
              <a:rPr lang="hi-IN" dirty="0"/>
              <a:t>प्रकृति की हर इकाई उपयोगिता-पूरकता सूत्र से सूत्रित</a:t>
            </a:r>
          </a:p>
          <a:p>
            <a:r>
              <a:rPr lang="hi-IN" dirty="0"/>
              <a:t>समझदार मानव सर्वाधिक उपयोगी एवं पूरक</a:t>
            </a:r>
          </a:p>
          <a:p>
            <a:endParaRPr lang="hi-IN" dirty="0"/>
          </a:p>
          <a:p>
            <a:r>
              <a:rPr lang="hi-IN" dirty="0"/>
              <a:t>मानवीय स्वभाव- धीरता, वीरता, उदारता, दया, कृपा, करुणा</a:t>
            </a:r>
          </a:p>
          <a:p>
            <a:endParaRPr lang="hi-IN" dirty="0"/>
          </a:p>
          <a:p>
            <a:r>
              <a:rPr lang="hi-IN" dirty="0"/>
              <a:t>धीरता- न्याय के प्रति सुस्पष्ट एवं प्रमाणित रहना</a:t>
            </a:r>
          </a:p>
          <a:p>
            <a:r>
              <a:rPr lang="hi-IN" dirty="0"/>
              <a:t>वीरता- स्वयं न्याय के प्रति प्रमाणित रहते हुए लोगों को न्याय सुलभता के लिए तत्पर रहना</a:t>
            </a:r>
          </a:p>
          <a:p>
            <a:r>
              <a:rPr lang="hi-IN" dirty="0"/>
              <a:t>उदारता- प्राप्त तन, मन,धन रुपी अर्थ का उपयोगिता, सदुपयोगिता, प्रयोजनशीलता विधि से प्रयोग करना</a:t>
            </a:r>
          </a:p>
          <a:p>
            <a:r>
              <a:rPr lang="hi-IN" dirty="0"/>
              <a:t>दया- पात्रता के अनुरुप वस्तु उपलब्ध कराने की क्रिया</a:t>
            </a:r>
          </a:p>
          <a:p>
            <a:r>
              <a:rPr lang="hi-IN" dirty="0"/>
              <a:t>कृपा- उपलब्ध वस्तु के अनुसार पात्रता को उपलब्ध करना</a:t>
            </a:r>
          </a:p>
          <a:p>
            <a:r>
              <a:rPr lang="hi-IN" dirty="0"/>
              <a:t>करुणा- वस्तु एवं पात्रता दोनों को आवश्यकतानुसार उपलब्ध कराना</a:t>
            </a:r>
            <a:endParaRPr lang="en-CA" dirty="0"/>
          </a:p>
        </p:txBody>
      </p:sp>
    </p:spTree>
    <p:extLst>
      <p:ext uri="{BB962C8B-B14F-4D97-AF65-F5344CB8AC3E}">
        <p14:creationId xmlns:p14="http://schemas.microsoft.com/office/powerpoint/2010/main" val="9285878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मैत्री, करुणा, मुदिता (पूज्यता), उपेक्षा (तटस्थता) की साधना</a:t>
            </a:r>
            <a:endParaRPr lang="en-CA" dirty="0"/>
          </a:p>
        </p:txBody>
      </p:sp>
      <p:sp>
        <p:nvSpPr>
          <p:cNvPr id="3" name="Text Placeholder 2"/>
          <p:cNvSpPr>
            <a:spLocks noGrp="1"/>
          </p:cNvSpPr>
          <p:nvPr>
            <p:ph type="body" sz="quarter" idx="13"/>
          </p:nvPr>
        </p:nvSpPr>
        <p:spPr/>
        <p:txBody>
          <a:bodyPr>
            <a:normAutofit/>
          </a:bodyPr>
          <a:lstStyle/>
          <a:p>
            <a:r>
              <a:rPr lang="hi-IN" dirty="0"/>
              <a:t>मानव के चार प्रकार-	पुण्यात्मा,	पापात्मा,	सुखी,		दुखी</a:t>
            </a:r>
          </a:p>
          <a:p>
            <a:endParaRPr lang="hi-IN" dirty="0"/>
          </a:p>
          <a:p>
            <a:r>
              <a:rPr lang="hi-IN" dirty="0"/>
              <a:t>मानव की पाँच स्थितियाँ-	व्यक्ति, परिवार, समाज, राष्ट्र, अंतर्राष्ट्र</a:t>
            </a:r>
          </a:p>
          <a:p>
            <a:endParaRPr lang="hi-IN" dirty="0"/>
          </a:p>
          <a:p>
            <a:pPr>
              <a:buNone/>
            </a:pPr>
            <a:r>
              <a:rPr lang="hi-IN" dirty="0"/>
              <a:t>			</a:t>
            </a:r>
            <a:r>
              <a:rPr lang="hi-IN" b="1" dirty="0"/>
              <a:t>पुण्यात्मा	पापात्मा		सुखी		दुखी</a:t>
            </a:r>
          </a:p>
          <a:p>
            <a:r>
              <a:rPr lang="hi-IN" dirty="0"/>
              <a:t>व्यक्ति	पूज्य		तटस्थ		संतोष		दयाभाव</a:t>
            </a:r>
          </a:p>
          <a:p>
            <a:endParaRPr lang="hi-IN" dirty="0"/>
          </a:p>
          <a:p>
            <a:r>
              <a:rPr lang="hi-IN" dirty="0"/>
              <a:t>परिवार	गौरव		उपेक्षा		सहकारिता	सेवाभाव</a:t>
            </a:r>
          </a:p>
          <a:p>
            <a:endParaRPr lang="hi-IN" dirty="0"/>
          </a:p>
          <a:p>
            <a:r>
              <a:rPr lang="hi-IN" dirty="0"/>
              <a:t>समाज	पुरस्कार		परिमार्जन	सहयोग		सहकार-भाव</a:t>
            </a:r>
          </a:p>
          <a:p>
            <a:endParaRPr lang="hi-IN" dirty="0"/>
          </a:p>
          <a:p>
            <a:r>
              <a:rPr lang="hi-IN" dirty="0"/>
              <a:t>राष्ट्र		सम्मान		दण्ड (सुधार)	आश्वासन	सहयोग-भाव</a:t>
            </a:r>
          </a:p>
          <a:p>
            <a:endParaRPr lang="hi-IN" dirty="0"/>
          </a:p>
          <a:p>
            <a:r>
              <a:rPr lang="hi-IN" dirty="0"/>
              <a:t>अंतर्राष्ट्र	संरक्षण		उद्धार		संवर्धन		परिष्करण</a:t>
            </a:r>
            <a:endParaRPr lang="en-CA" dirty="0"/>
          </a:p>
        </p:txBody>
      </p:sp>
    </p:spTree>
    <p:extLst>
      <p:ext uri="{BB962C8B-B14F-4D97-AF65-F5344CB8AC3E}">
        <p14:creationId xmlns:p14="http://schemas.microsoft.com/office/powerpoint/2010/main" val="250029024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अभ्यास-क्रम में विविध स्थितियाँ</a:t>
            </a: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a:lnSpc>
                <a:spcPct val="150000"/>
              </a:lnSpc>
            </a:pPr>
            <a:r>
              <a:rPr lang="hi-IN" dirty="0"/>
              <a:t>गलती होती रहती है, होश ही नहीं आता है</a:t>
            </a:r>
          </a:p>
          <a:p>
            <a:pPr>
              <a:lnSpc>
                <a:spcPct val="150000"/>
              </a:lnSpc>
            </a:pPr>
            <a:r>
              <a:rPr lang="hi-IN" dirty="0"/>
              <a:t>गलती होने पर जल्दी होश आ जाता है</a:t>
            </a:r>
          </a:p>
          <a:p>
            <a:pPr>
              <a:lnSpc>
                <a:spcPct val="150000"/>
              </a:lnSpc>
            </a:pPr>
            <a:r>
              <a:rPr lang="hi-IN" dirty="0"/>
              <a:t>गलती होती है, लेकिन होश आने पर भी रुक नहीं पाता हूँ</a:t>
            </a:r>
          </a:p>
          <a:p>
            <a:pPr>
              <a:lnSpc>
                <a:spcPct val="150000"/>
              </a:lnSpc>
            </a:pPr>
            <a:r>
              <a:rPr lang="hi-IN" dirty="0"/>
              <a:t>गलती होती है, लेकिन होश आते ही ठीक हो जाता है</a:t>
            </a:r>
          </a:p>
          <a:p>
            <a:pPr>
              <a:lnSpc>
                <a:spcPct val="150000"/>
              </a:lnSpc>
            </a:pPr>
            <a:endParaRPr lang="hi-IN" dirty="0"/>
          </a:p>
          <a:p>
            <a:pPr>
              <a:lnSpc>
                <a:spcPct val="150000"/>
              </a:lnSpc>
            </a:pPr>
            <a:r>
              <a:rPr lang="hi-IN" dirty="0"/>
              <a:t>गलती होना रुक जाता है</a:t>
            </a:r>
          </a:p>
          <a:p>
            <a:pPr>
              <a:lnSpc>
                <a:spcPct val="150000"/>
              </a:lnSpc>
            </a:pPr>
            <a:r>
              <a:rPr lang="hi-IN" dirty="0"/>
              <a:t>सही करने की मात्रा क्रमशः बढ़ती जाती है</a:t>
            </a:r>
          </a:p>
        </p:txBody>
      </p:sp>
    </p:spTree>
    <p:extLst>
      <p:ext uri="{BB962C8B-B14F-4D97-AF65-F5344CB8AC3E}">
        <p14:creationId xmlns:p14="http://schemas.microsoft.com/office/powerpoint/2010/main" val="83660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अभ्यास में बाधाएँ</a:t>
            </a:r>
            <a:endParaRPr lang="en-CA" dirty="0"/>
          </a:p>
        </p:txBody>
      </p:sp>
      <p:sp>
        <p:nvSpPr>
          <p:cNvPr id="3" name="Text Placeholder 2"/>
          <p:cNvSpPr>
            <a:spLocks noGrp="1"/>
          </p:cNvSpPr>
          <p:nvPr>
            <p:ph type="body" sz="quarter" idx="13"/>
          </p:nvPr>
        </p:nvSpPr>
        <p:spPr/>
        <p:txBody>
          <a:bodyPr/>
          <a:lstStyle/>
          <a:p>
            <a:r>
              <a:rPr lang="hi-IN" dirty="0"/>
              <a:t>भय</a:t>
            </a:r>
          </a:p>
          <a:p>
            <a:r>
              <a:rPr lang="hi-IN" dirty="0"/>
              <a:t>षड-आवेश:	काम, क्रोध, लोभ, मोह, मद, मात्सर्य</a:t>
            </a:r>
          </a:p>
          <a:p>
            <a:r>
              <a:rPr lang="hi-IN" dirty="0"/>
              <a:t>लाभ की मानसिकता</a:t>
            </a:r>
          </a:p>
          <a:p>
            <a:r>
              <a:rPr lang="hi-IN" dirty="0"/>
              <a:t>वर्ग/ समुदाय-भावना</a:t>
            </a:r>
          </a:p>
          <a:p>
            <a:r>
              <a:rPr lang="hi-IN" dirty="0"/>
              <a:t>संग्रह-शोषण की मानसिकता</a:t>
            </a:r>
          </a:p>
          <a:p>
            <a:r>
              <a:rPr lang="hi-IN" dirty="0"/>
              <a:t>शासन की मानसिकता</a:t>
            </a:r>
          </a:p>
          <a:p>
            <a:r>
              <a:rPr lang="hi-IN" dirty="0"/>
              <a:t>विरोध की मानसिकता</a:t>
            </a:r>
          </a:p>
          <a:p>
            <a:r>
              <a:rPr lang="hi-IN" dirty="0"/>
              <a:t>अपराध की मानसिकता</a:t>
            </a:r>
            <a:endParaRPr lang="en-CA" dirty="0"/>
          </a:p>
        </p:txBody>
      </p:sp>
    </p:spTree>
    <p:extLst>
      <p:ext uri="{BB962C8B-B14F-4D97-AF65-F5344CB8AC3E}">
        <p14:creationId xmlns:p14="http://schemas.microsoft.com/office/powerpoint/2010/main" val="14675643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भय का एक मुख्य कारण- मानवीय अपराध</a:t>
            </a:r>
            <a:endParaRPr lang="en-CA" dirty="0"/>
          </a:p>
        </p:txBody>
      </p:sp>
      <p:sp>
        <p:nvSpPr>
          <p:cNvPr id="3" name="Text Placeholder 2"/>
          <p:cNvSpPr>
            <a:spLocks noGrp="1"/>
          </p:cNvSpPr>
          <p:nvPr>
            <p:ph type="body" sz="quarter" idx="13"/>
          </p:nvPr>
        </p:nvSpPr>
        <p:spPr/>
        <p:txBody>
          <a:bodyPr>
            <a:normAutofit/>
          </a:bodyPr>
          <a:lstStyle/>
          <a:p>
            <a:pPr algn="just"/>
            <a:r>
              <a:rPr lang="hi-IN" dirty="0"/>
              <a:t>मानव की विविध अवस्थाएँ- बाल्य-कौमार्य, कौमार्य-युवा, युवा-प्रौढ़, प्रौढ़-वृद्ध</a:t>
            </a:r>
          </a:p>
          <a:p>
            <a:pPr algn="just"/>
            <a:endParaRPr lang="hi-IN" dirty="0"/>
          </a:p>
          <a:p>
            <a:pPr algn="just"/>
            <a:r>
              <a:rPr lang="hi-IN" dirty="0"/>
              <a:t>इन सभी अवस्थाओं में विभिन्न प्रकार के अपराध</a:t>
            </a:r>
          </a:p>
          <a:p>
            <a:pPr algn="just"/>
            <a:r>
              <a:rPr lang="hi-IN" dirty="0"/>
              <a:t>हर अवस्था में अपराध का मूल-रुप अज्ञान </a:t>
            </a:r>
          </a:p>
          <a:p>
            <a:pPr algn="just"/>
            <a:endParaRPr lang="hi-IN" dirty="0"/>
          </a:p>
          <a:p>
            <a:pPr algn="just"/>
            <a:r>
              <a:rPr lang="hi-IN" dirty="0"/>
              <a:t>अपराध के प्रकार-</a:t>
            </a:r>
          </a:p>
          <a:p>
            <a:pPr algn="just">
              <a:buNone/>
            </a:pPr>
            <a:r>
              <a:rPr lang="hi-IN" dirty="0"/>
              <a:t>			वैयक्तिक/ वैचारिक, पारिवारिक/सामाजिक, राष्ट्रीय, अंतर्राष्ट्रीय</a:t>
            </a:r>
          </a:p>
          <a:p>
            <a:pPr algn="just">
              <a:buNone/>
            </a:pPr>
            <a:endParaRPr lang="hi-IN" dirty="0"/>
          </a:p>
          <a:p>
            <a:pPr algn="just"/>
            <a:endParaRPr lang="hi-IN" dirty="0"/>
          </a:p>
          <a:p>
            <a:pPr algn="just"/>
            <a:endParaRPr lang="hi-IN" dirty="0"/>
          </a:p>
          <a:p>
            <a:pPr algn="just"/>
            <a:r>
              <a:rPr lang="hi-IN" dirty="0"/>
              <a:t>निरपराध/ अपराध के दो प्रधान सहायक तत्व-</a:t>
            </a:r>
          </a:p>
          <a:p>
            <a:pPr algn="just"/>
            <a:endParaRPr lang="hi-IN" dirty="0"/>
          </a:p>
          <a:p>
            <a:pPr marL="457200" indent="-457200" algn="just">
              <a:buAutoNum type="arabicPeriod"/>
            </a:pPr>
            <a:r>
              <a:rPr lang="hi-IN" dirty="0"/>
              <a:t>शिक्षा, प्रचार, प्रदर्शन, प्रकाशन</a:t>
            </a:r>
          </a:p>
          <a:p>
            <a:pPr marL="457200" indent="-457200" algn="just">
              <a:buAutoNum type="arabicPeriod"/>
            </a:pPr>
            <a:r>
              <a:rPr lang="hi-IN" dirty="0"/>
              <a:t>व्यवस्था, नीति, पद्धति, प्रक्रिया </a:t>
            </a:r>
            <a:endParaRPr lang="en-CA" dirty="0"/>
          </a:p>
        </p:txBody>
      </p:sp>
    </p:spTree>
    <p:extLst>
      <p:ext uri="{BB962C8B-B14F-4D97-AF65-F5344CB8AC3E}">
        <p14:creationId xmlns:p14="http://schemas.microsoft.com/office/powerpoint/2010/main" val="25908239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आवेश एवं उनका गुणात्मक परिवर्तन</a:t>
            </a:r>
            <a:endParaRPr lang="en-CA" dirty="0"/>
          </a:p>
        </p:txBody>
      </p:sp>
      <p:sp>
        <p:nvSpPr>
          <p:cNvPr id="3" name="Text Placeholder 2"/>
          <p:cNvSpPr>
            <a:spLocks noGrp="1"/>
          </p:cNvSpPr>
          <p:nvPr>
            <p:ph type="body" sz="quarter" idx="13"/>
          </p:nvPr>
        </p:nvSpPr>
        <p:spPr>
          <a:xfrm>
            <a:off x="0" y="609600"/>
            <a:ext cx="9296400" cy="5943600"/>
          </a:xfrm>
        </p:spPr>
        <p:txBody>
          <a:bodyPr>
            <a:normAutofit lnSpcReduction="10000"/>
          </a:bodyPr>
          <a:lstStyle/>
          <a:p>
            <a:r>
              <a:rPr lang="hi-IN" dirty="0"/>
              <a:t>गठनपूर्णता तक परिणाम, क्रियापूर्णता तक परिवर्तन एवं आचरणपूर्णता तक परिमार्जन प्रसिद्ध है</a:t>
            </a:r>
          </a:p>
          <a:p>
            <a:pPr algn="just"/>
            <a:endParaRPr lang="hi-IN" dirty="0"/>
          </a:p>
          <a:p>
            <a:pPr algn="just"/>
            <a:r>
              <a:rPr lang="hi-IN" dirty="0"/>
              <a:t>अमानवीयता स्वीकृत नहीं होने का कारण मानव गुणात्मक परिवर्तन को बाध्य</a:t>
            </a:r>
          </a:p>
          <a:p>
            <a:pPr algn="just"/>
            <a:endParaRPr lang="hi-IN" dirty="0"/>
          </a:p>
          <a:p>
            <a:pPr algn="just"/>
            <a:r>
              <a:rPr lang="hi-IN" dirty="0"/>
              <a:t>षड्-विकार (आवेश) [अमानवीयता पूर्वक] एवं उनका गुणात्मक परिवर्तन</a:t>
            </a:r>
          </a:p>
          <a:p>
            <a:pPr algn="just"/>
            <a:endParaRPr lang="hi-IN" dirty="0"/>
          </a:p>
          <a:p>
            <a:pPr algn="just">
              <a:buNone/>
            </a:pPr>
            <a:r>
              <a:rPr lang="hi-IN" dirty="0"/>
              <a:t>	</a:t>
            </a:r>
            <a:r>
              <a:rPr lang="hi-IN" b="1" dirty="0"/>
              <a:t>आवेश						गुणात्मक परिवर्तन</a:t>
            </a:r>
          </a:p>
          <a:p>
            <a:pPr algn="just">
              <a:buNone/>
            </a:pPr>
            <a:r>
              <a:rPr lang="hi-IN" dirty="0"/>
              <a:t>सम्मोहन पूर्वक काम-आवेश			शिष्टतापूर्ण लज्जा</a:t>
            </a:r>
          </a:p>
          <a:p>
            <a:pPr algn="just">
              <a:buNone/>
            </a:pPr>
            <a:r>
              <a:rPr lang="hi-IN" dirty="0"/>
              <a:t>विरोधवश क्रोध-आवेश				धैर्यपूर्ण साहस</a:t>
            </a:r>
          </a:p>
          <a:p>
            <a:pPr algn="just">
              <a:buNone/>
            </a:pPr>
            <a:r>
              <a:rPr lang="hi-IN" dirty="0"/>
              <a:t>संग्रहवश लोभ-आवेश				उदारतापूर्वक दया</a:t>
            </a:r>
          </a:p>
          <a:p>
            <a:pPr algn="just">
              <a:buNone/>
            </a:pPr>
            <a:r>
              <a:rPr lang="hi-IN" dirty="0"/>
              <a:t>रहस्यतावश मोह-आवेश				अर्हतापूर्वक अपेक्षा</a:t>
            </a:r>
          </a:p>
          <a:p>
            <a:pPr algn="just">
              <a:buNone/>
            </a:pPr>
            <a:r>
              <a:rPr lang="hi-IN" dirty="0"/>
              <a:t>अभिमान एवं आडम्बरवश मद-आवेश		सम्मानाभिव्यक्ति पूर्वक कृतज्ञता</a:t>
            </a:r>
          </a:p>
          <a:p>
            <a:pPr algn="just">
              <a:buNone/>
            </a:pPr>
            <a:r>
              <a:rPr lang="hi-IN" dirty="0"/>
              <a:t>असह-अस्तित्व एवं भयवश मात्सर्य-आवेश		सह-अस्तित्वपूर्वक अभयता</a:t>
            </a:r>
          </a:p>
          <a:p>
            <a:pPr algn="just">
              <a:buNone/>
            </a:pPr>
            <a:endParaRPr lang="hi-IN" dirty="0"/>
          </a:p>
          <a:p>
            <a:pPr lvl="0" algn="just"/>
            <a:r>
              <a:rPr lang="hi-IN" dirty="0">
                <a:solidFill>
                  <a:prstClr val="black"/>
                </a:solidFill>
              </a:rPr>
              <a:t>यह गुणात्मक परिवर्तन ही शिक्षा एवं व्यवस्था का आद्यांत लक्ष्य</a:t>
            </a:r>
          </a:p>
          <a:p>
            <a:pPr algn="just">
              <a:buNone/>
            </a:pPr>
            <a:endParaRPr lang="en-CA" dirty="0"/>
          </a:p>
        </p:txBody>
      </p:sp>
    </p:spTree>
    <p:extLst>
      <p:ext uri="{BB962C8B-B14F-4D97-AF65-F5344CB8AC3E}">
        <p14:creationId xmlns:p14="http://schemas.microsoft.com/office/powerpoint/2010/main" val="3977219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अपराध एवं उनका परिमार्जन</a:t>
            </a:r>
            <a:endParaRPr lang="en-CA" dirty="0"/>
          </a:p>
        </p:txBody>
      </p:sp>
      <p:sp>
        <p:nvSpPr>
          <p:cNvPr id="3" name="Text Placeholder 2"/>
          <p:cNvSpPr>
            <a:spLocks noGrp="1"/>
          </p:cNvSpPr>
          <p:nvPr>
            <p:ph type="body" sz="quarter" idx="13"/>
          </p:nvPr>
        </p:nvSpPr>
        <p:spPr/>
        <p:txBody>
          <a:bodyPr>
            <a:normAutofit/>
          </a:bodyPr>
          <a:lstStyle/>
          <a:p>
            <a:r>
              <a:rPr lang="hi-IN" dirty="0"/>
              <a:t>पतनोन्मुखी जीवन में अपराध के कारण-		अभाव, अत्याशा, अज्ञान</a:t>
            </a:r>
          </a:p>
          <a:p>
            <a:endParaRPr lang="hi-IN" dirty="0"/>
          </a:p>
          <a:p>
            <a:r>
              <a:rPr lang="hi-IN" dirty="0"/>
              <a:t>इनका निराकरण-</a:t>
            </a:r>
          </a:p>
          <a:p>
            <a:pPr>
              <a:buNone/>
            </a:pPr>
            <a:r>
              <a:rPr lang="hi-IN" dirty="0"/>
              <a:t>		अभाव को उत्पादन एवं अभ्यास से</a:t>
            </a:r>
          </a:p>
          <a:p>
            <a:pPr>
              <a:buNone/>
            </a:pPr>
            <a:r>
              <a:rPr lang="hi-IN" dirty="0"/>
              <a:t>		अत्याशा को विवेक से</a:t>
            </a:r>
          </a:p>
          <a:p>
            <a:pPr>
              <a:buNone/>
            </a:pPr>
            <a:r>
              <a:rPr lang="hi-IN" dirty="0"/>
              <a:t>		अज्ञान को ज्ञान से</a:t>
            </a:r>
          </a:p>
          <a:p>
            <a:pPr>
              <a:buNone/>
            </a:pPr>
            <a:r>
              <a:rPr lang="hi-IN" dirty="0"/>
              <a:t>		राग को विराग से</a:t>
            </a:r>
          </a:p>
          <a:p>
            <a:pPr>
              <a:buNone/>
            </a:pPr>
            <a:r>
              <a:rPr lang="hi-IN" dirty="0"/>
              <a:t>		द्वेष को स्नेह से</a:t>
            </a:r>
          </a:p>
          <a:p>
            <a:pPr>
              <a:buNone/>
            </a:pPr>
            <a:r>
              <a:rPr lang="hi-IN" dirty="0"/>
              <a:t>		असत्य को सत्य से</a:t>
            </a:r>
          </a:p>
          <a:p>
            <a:pPr>
              <a:buNone/>
            </a:pPr>
            <a:r>
              <a:rPr lang="hi-IN" dirty="0"/>
              <a:t>		अभिमान को सरलता से</a:t>
            </a:r>
          </a:p>
          <a:p>
            <a:pPr>
              <a:buNone/>
            </a:pPr>
            <a:r>
              <a:rPr lang="hi-IN" dirty="0"/>
              <a:t>		भय को अभय से</a:t>
            </a:r>
          </a:p>
          <a:p>
            <a:pPr>
              <a:buNone/>
            </a:pPr>
            <a:r>
              <a:rPr lang="hi-IN" dirty="0"/>
              <a:t>		आलस्य को चेष्टा से</a:t>
            </a:r>
          </a:p>
          <a:p>
            <a:pPr>
              <a:buNone/>
            </a:pPr>
            <a:r>
              <a:rPr lang="hi-IN" dirty="0"/>
              <a:t>		असफलता को पराक्रम व पुनः प्रयोग से</a:t>
            </a:r>
          </a:p>
          <a:p>
            <a:pPr>
              <a:buNone/>
            </a:pPr>
            <a:r>
              <a:rPr lang="hi-IN" dirty="0"/>
              <a:t>		रोग को औषधि, आहार एवं विहार से         समाधान एवं परिहार की व्यवस्था</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व्यक्तिगत अभ्यास एवं उसकी उपलब्धि</a:t>
            </a:r>
            <a:endParaRPr lang="en-CA" dirty="0"/>
          </a:p>
        </p:txBody>
      </p:sp>
      <p:sp>
        <p:nvSpPr>
          <p:cNvPr id="3" name="Text Placeholder 2"/>
          <p:cNvSpPr>
            <a:spLocks noGrp="1"/>
          </p:cNvSpPr>
          <p:nvPr>
            <p:ph type="body" sz="quarter" idx="13"/>
          </p:nvPr>
        </p:nvSpPr>
        <p:spPr/>
        <p:txBody>
          <a:bodyPr>
            <a:normAutofit lnSpcReduction="10000"/>
          </a:bodyPr>
          <a:lstStyle/>
          <a:p>
            <a:pPr>
              <a:lnSpc>
                <a:spcPct val="140000"/>
              </a:lnSpc>
              <a:buNone/>
            </a:pPr>
            <a:r>
              <a:rPr lang="hi-IN" sz="2400" dirty="0"/>
              <a:t>उत्पादन 		व्यवहार			विचार 		अनुभव</a:t>
            </a:r>
            <a:endParaRPr sz="2400" dirty="0"/>
          </a:p>
          <a:p>
            <a:pPr>
              <a:lnSpc>
                <a:spcPct val="140000"/>
              </a:lnSpc>
              <a:buNone/>
            </a:pPr>
            <a:r>
              <a:rPr lang="hi-IN" sz="2400" dirty="0"/>
              <a:t>कर्माभ्यास		व्यवहाराभ्यास		शास्त्राभ्यास	चिंतनाभ्यास</a:t>
            </a:r>
            <a:endParaRPr sz="2400" dirty="0"/>
          </a:p>
          <a:p>
            <a:pPr>
              <a:lnSpc>
                <a:spcPct val="140000"/>
              </a:lnSpc>
              <a:buNone/>
            </a:pPr>
            <a:r>
              <a:rPr lang="hi-IN" sz="2400" dirty="0"/>
              <a:t>भौतिक शास्त्र		व्यवहारिक शास्त्र	बौद्धिक शास्त्र	मध्यस्थ दर्शन</a:t>
            </a:r>
            <a:endParaRPr sz="2400" dirty="0"/>
          </a:p>
          <a:p>
            <a:pPr>
              <a:lnSpc>
                <a:spcPct val="140000"/>
              </a:lnSpc>
              <a:buNone/>
            </a:pPr>
            <a:r>
              <a:rPr lang="hi-IN" sz="2400" dirty="0"/>
              <a:t>क्रिया शक्ति		क्रिया शक्ति 		इच्छा शक्ति	ज्ञान शक्ति</a:t>
            </a:r>
            <a:endParaRPr sz="2400" dirty="0"/>
          </a:p>
          <a:p>
            <a:pPr>
              <a:lnSpc>
                <a:spcPct val="140000"/>
              </a:lnSpc>
              <a:buNone/>
            </a:pPr>
            <a:r>
              <a:rPr lang="hi-IN" sz="2400" dirty="0"/>
              <a:t>प्रतिफल		</a:t>
            </a:r>
            <a:r>
              <a:rPr lang="hi-IN" dirty="0"/>
              <a:t>व्यवहारिक सह-अस्तित्व </a:t>
            </a:r>
            <a:r>
              <a:rPr lang="hi-IN" sz="2000" dirty="0"/>
              <a:t>	</a:t>
            </a:r>
            <a:r>
              <a:rPr lang="hi-IN" sz="2400" dirty="0"/>
              <a:t>संस्कार में 	अनुभव 						गुणात्मक परिवर्तन </a:t>
            </a:r>
            <a:endParaRPr sz="2400" dirty="0"/>
          </a:p>
          <a:p>
            <a:pPr>
              <a:lnSpc>
                <a:spcPct val="140000"/>
              </a:lnSpc>
              <a:buNone/>
            </a:pPr>
            <a:r>
              <a:rPr lang="hi-IN" sz="2400" dirty="0"/>
              <a:t>भौतिक समृद्धि		अभय/ विश्वास		बौद्धिक समाधान परमानंद</a:t>
            </a:r>
            <a:endParaRPr sz="2400" dirty="0"/>
          </a:p>
          <a:p>
            <a:pPr>
              <a:lnSpc>
                <a:spcPct val="140000"/>
              </a:lnSpc>
              <a:buNone/>
            </a:pPr>
            <a:r>
              <a:rPr lang="hi-IN" sz="2400" dirty="0"/>
              <a:t>उत्पादन </a:t>
            </a:r>
            <a:r>
              <a:rPr lang="en-CA" sz="2400" dirty="0"/>
              <a:t>&amp;</a:t>
            </a:r>
            <a:r>
              <a:rPr lang="hi-IN" sz="2400" dirty="0"/>
              <a:t> व्यवस्था 	संबंध/ समाज		जीवन क्रियाओं	नैतिकता-पूर्ण 						में संगीतमयता	आचरण</a:t>
            </a:r>
            <a:endParaRPr sz="2400" dirty="0"/>
          </a:p>
          <a:p>
            <a:endParaRPr lang="en-CA" dirty="0"/>
          </a:p>
        </p:txBody>
      </p:sp>
    </p:spTree>
    <p:extLst>
      <p:ext uri="{BB962C8B-B14F-4D97-AF65-F5344CB8AC3E}">
        <p14:creationId xmlns:p14="http://schemas.microsoft.com/office/powerpoint/2010/main" val="347050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अभ्यास की उपलब्धि/ </a:t>
            </a:r>
            <a:r>
              <a:rPr lang="en-CA" dirty="0"/>
              <a:t>Indicators</a:t>
            </a:r>
          </a:p>
        </p:txBody>
      </p:sp>
      <p:sp>
        <p:nvSpPr>
          <p:cNvPr id="3" name="Text Placeholder 2"/>
          <p:cNvSpPr>
            <a:spLocks noGrp="1"/>
          </p:cNvSpPr>
          <p:nvPr>
            <p:ph type="body" sz="quarter" idx="13"/>
          </p:nvPr>
        </p:nvSpPr>
        <p:spPr/>
        <p:txBody>
          <a:bodyPr/>
          <a:lstStyle/>
          <a:p>
            <a:r>
              <a:rPr lang="hi-IN" dirty="0"/>
              <a:t>मूल प्रवृतियों के परिमार्जन पूर्वक कुशलता एवं पांडित्य पूर्ण व्यवहार ही अभ्यास का प्रधान लक्षण</a:t>
            </a:r>
          </a:p>
          <a:p>
            <a:endParaRPr lang="hi-IN" dirty="0"/>
          </a:p>
          <a:p>
            <a:r>
              <a:rPr lang="hi-IN" dirty="0"/>
              <a:t>मूल प्रवृत्तियाँ-</a:t>
            </a:r>
          </a:p>
          <a:p>
            <a:endParaRPr lang="hi-IN" dirty="0"/>
          </a:p>
          <a:p>
            <a:pPr marL="514350" indent="-514350">
              <a:buFont typeface="+mj-lt"/>
              <a:buAutoNum type="alphaLcPeriod"/>
            </a:pPr>
            <a:r>
              <a:rPr lang="hi-IN" dirty="0"/>
              <a:t>व्यक्ति में विचार के रूप में</a:t>
            </a:r>
          </a:p>
          <a:p>
            <a:pPr marL="514350" indent="-514350">
              <a:buFont typeface="+mj-lt"/>
              <a:buAutoNum type="alphaLcPeriod"/>
            </a:pPr>
            <a:r>
              <a:rPr lang="hi-IN" dirty="0"/>
              <a:t>परिवार में आचरण के रूप में</a:t>
            </a:r>
          </a:p>
          <a:p>
            <a:pPr marL="514350" indent="-514350">
              <a:buFont typeface="+mj-lt"/>
              <a:buAutoNum type="alphaLcPeriod"/>
            </a:pPr>
            <a:r>
              <a:rPr lang="hi-IN" dirty="0"/>
              <a:t>समाज में सम्मति, प्रोत्साहन एवं भागीदारी के रूप में</a:t>
            </a:r>
          </a:p>
          <a:p>
            <a:pPr marL="514350" indent="-514350">
              <a:buFont typeface="+mj-lt"/>
              <a:buAutoNum type="alphaLcPeriod"/>
            </a:pPr>
            <a:r>
              <a:rPr lang="hi-IN" dirty="0"/>
              <a:t>राष्ट्र में शिक्षा एवं व्यवस्था के रूप में</a:t>
            </a:r>
          </a:p>
          <a:p>
            <a:pPr marL="514350" indent="-514350">
              <a:buFont typeface="+mj-lt"/>
              <a:buAutoNum type="alphaLcPeriod"/>
            </a:pPr>
            <a:r>
              <a:rPr lang="hi-IN" dirty="0"/>
              <a:t>अंतर्राष्टीय मूल प्रवृति परिस्थिति मानव चेतना के रुप में</a:t>
            </a:r>
          </a:p>
          <a:p>
            <a:pPr marL="514350" indent="-514350">
              <a:buFont typeface="+mj-lt"/>
              <a:buAutoNum type="alphaLcPeriod"/>
            </a:pPr>
            <a:endParaRPr lang="hi-IN" dirty="0"/>
          </a:p>
          <a:p>
            <a:r>
              <a:rPr lang="hi-IN" dirty="0"/>
              <a:t>पूर्णता की दिशा में व्यवस्था का अनुसरण ही अभ्यास का प्रधान लक्षण</a:t>
            </a:r>
          </a:p>
          <a:p>
            <a:endParaRPr lang="en-CA" dirty="0"/>
          </a:p>
        </p:txBody>
      </p:sp>
    </p:spTree>
    <p:extLst>
      <p:ext uri="{BB962C8B-B14F-4D97-AF65-F5344CB8AC3E}">
        <p14:creationId xmlns:p14="http://schemas.microsoft.com/office/powerpoint/2010/main" val="17138909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व्यक्तिगत अभ्युदय हेतु अध्ययन-अभ्यास</a:t>
            </a:r>
            <a:endParaRPr lang="en-CA" dirty="0"/>
          </a:p>
        </p:txBody>
      </p:sp>
      <p:sp>
        <p:nvSpPr>
          <p:cNvPr id="3" name="Text Placeholder 2"/>
          <p:cNvSpPr>
            <a:spLocks noGrp="1"/>
          </p:cNvSpPr>
          <p:nvPr>
            <p:ph type="body" sz="quarter" idx="13"/>
          </p:nvPr>
        </p:nvSpPr>
        <p:spPr/>
        <p:txBody>
          <a:bodyPr/>
          <a:lstStyle/>
          <a:p>
            <a:r>
              <a:rPr lang="hi-IN" dirty="0"/>
              <a:t>अध्ययन-अभ्यास</a:t>
            </a:r>
          </a:p>
          <a:p>
            <a:pPr>
              <a:buNone/>
            </a:pPr>
            <a:r>
              <a:rPr lang="hi-IN" dirty="0"/>
              <a:t>		व्यवहार, कार्य में सुधार हेतु</a:t>
            </a:r>
          </a:p>
          <a:p>
            <a:pPr>
              <a:buNone/>
            </a:pPr>
            <a:r>
              <a:rPr lang="hi-IN" dirty="0"/>
              <a:t>		विचार एवं संस्कार/स्वीकृति में सुधार हेतु</a:t>
            </a:r>
          </a:p>
          <a:p>
            <a:pPr>
              <a:buNone/>
            </a:pPr>
            <a:r>
              <a:rPr lang="hi-IN" dirty="0"/>
              <a:t>		साक्षात्कार, बोध, अनुभव हेतु</a:t>
            </a:r>
          </a:p>
          <a:p>
            <a:endParaRPr lang="hi-IN" dirty="0"/>
          </a:p>
          <a:p>
            <a:r>
              <a:rPr lang="hi-IN" dirty="0"/>
              <a:t>कर्माभ्यास, व्यवहाराभ्यास, विचाराभ्यास, चिंतनाभ्यास</a:t>
            </a:r>
          </a:p>
          <a:p>
            <a:r>
              <a:rPr lang="hi-IN" dirty="0"/>
              <a:t>समाधानपूर्ण विचार, न्यायपूर्ण व्यवहार एवं नियमपूर्ण कार्य (भास, आभास, प्रतीति पूर्वक/ अनुसरण-अनुकरण पूर्वक) करते हुए सत्य में अनुभव के लिए प्रयास</a:t>
            </a:r>
          </a:p>
          <a:p>
            <a:r>
              <a:rPr lang="hi-IN" dirty="0"/>
              <a:t>क्रम से मूल्यों के आचरण एवं अनुभूति के लिए प्रयास</a:t>
            </a:r>
          </a:p>
          <a:p>
            <a:endParaRPr lang="hi-IN" dirty="0"/>
          </a:p>
          <a:p>
            <a:r>
              <a:rPr lang="hi-IN" dirty="0"/>
              <a:t>संस्कारों में गुणात्मक परिवर्तन हेतु प्रयास</a:t>
            </a:r>
          </a:p>
          <a:p>
            <a:r>
              <a:rPr lang="hi-IN" dirty="0"/>
              <a:t>पूर्व संस्कार, अध्ययन एवं वातावरण के योगफल में आगे के संस्कारों का निर्माण</a:t>
            </a:r>
          </a:p>
          <a:p>
            <a:endParaRPr lang="hi-IN" dirty="0"/>
          </a:p>
          <a:p>
            <a:r>
              <a:rPr lang="hi-IN" dirty="0">
                <a:solidFill>
                  <a:srgbClr val="00B050"/>
                </a:solidFill>
              </a:rPr>
              <a:t>मानवीयतापूर्ण आचरण (जैसा जीना दिव्य-मानवीयता के अनंतर सहजता है) को प्रयास पूर्वक जीने की कोशिश</a:t>
            </a:r>
            <a:endParaRPr lang="en-CA" dirty="0">
              <a:solidFill>
                <a:srgbClr val="00B050"/>
              </a:solidFill>
            </a:endParaRPr>
          </a:p>
        </p:txBody>
      </p:sp>
    </p:spTree>
    <p:extLst>
      <p:ext uri="{BB962C8B-B14F-4D97-AF65-F5344CB8AC3E}">
        <p14:creationId xmlns:p14="http://schemas.microsoft.com/office/powerpoint/2010/main" val="9842539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914400" y="2636912"/>
            <a:ext cx="8229600" cy="6096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9" name="Rectangle 48"/>
          <p:cNvSpPr/>
          <p:nvPr/>
        </p:nvSpPr>
        <p:spPr>
          <a:xfrm>
            <a:off x="914400" y="3751337"/>
            <a:ext cx="8229600" cy="914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0" name="Rectangle 49"/>
          <p:cNvSpPr/>
          <p:nvPr/>
        </p:nvSpPr>
        <p:spPr>
          <a:xfrm>
            <a:off x="914400" y="4876800"/>
            <a:ext cx="8229600" cy="1295400"/>
          </a:xfrm>
          <a:prstGeom prst="rect">
            <a:avLst/>
          </a:prstGeom>
          <a:solidFill>
            <a:srgbClr val="4B00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aphicFrame>
        <p:nvGraphicFramePr>
          <p:cNvPr id="4" name="Table 3"/>
          <p:cNvGraphicFramePr>
            <a:graphicFrameLocks noGrp="1"/>
          </p:cNvGraphicFramePr>
          <p:nvPr/>
        </p:nvGraphicFramePr>
        <p:xfrm>
          <a:off x="0" y="533400"/>
          <a:ext cx="9144000" cy="5646637"/>
        </p:xfrm>
        <a:graphic>
          <a:graphicData uri="http://schemas.openxmlformats.org/drawingml/2006/table">
            <a:tbl>
              <a:tblPr/>
              <a:tblGrid>
                <a:gridCol w="917575">
                  <a:extLst>
                    <a:ext uri="{9D8B030D-6E8A-4147-A177-3AD203B41FA5}">
                      <a16:colId xmlns:a16="http://schemas.microsoft.com/office/drawing/2014/main" val="20000"/>
                    </a:ext>
                  </a:extLst>
                </a:gridCol>
                <a:gridCol w="1520825">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946275">
                  <a:extLst>
                    <a:ext uri="{9D8B030D-6E8A-4147-A177-3AD203B41FA5}">
                      <a16:colId xmlns:a16="http://schemas.microsoft.com/office/drawing/2014/main" val="20004"/>
                    </a:ext>
                  </a:extLst>
                </a:gridCol>
                <a:gridCol w="1406525">
                  <a:extLst>
                    <a:ext uri="{9D8B030D-6E8A-4147-A177-3AD203B41FA5}">
                      <a16:colId xmlns:a16="http://schemas.microsoft.com/office/drawing/2014/main" val="20005"/>
                    </a:ext>
                  </a:extLst>
                </a:gridCol>
              </a:tblGrid>
              <a:tr h="801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अवस्था</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EE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संपृक्तता</a:t>
                      </a: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सह-अस्तित्व - सत्य</a:t>
                      </a:r>
                      <a:endParaRPr kumimoji="0" lang="en-US" sz="1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EE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क्रिया</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EE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व्यवस्था</a:t>
                      </a: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(धारणा, धर्म)</a:t>
                      </a:r>
                      <a:endParaRPr kumimoji="0" lang="en-US" sz="1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EE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a:ln>
                            <a:noFill/>
                          </a:ln>
                          <a:solidFill>
                            <a:schemeClr val="tx1"/>
                          </a:solidFill>
                          <a:effectLst/>
                          <a:latin typeface="Arial" pitchFamily="34" charset="0"/>
                          <a:ea typeface="Times New Roman" pitchFamily="18" charset="0"/>
                          <a:cs typeface="Arial" pitchFamily="34" charset="0"/>
                        </a:rPr>
                        <a:t>व्यवस्था में भागीदारी (मूल्य - स्वभाव)</a:t>
                      </a:r>
                      <a:endParaRPr kumimoji="0" lang="en-US" sz="1800" b="1"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EE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a:ln>
                            <a:noFill/>
                          </a:ln>
                          <a:solidFill>
                            <a:schemeClr val="tx1"/>
                          </a:solidFill>
                          <a:effectLst/>
                          <a:latin typeface="Arial" pitchFamily="34" charset="0"/>
                          <a:ea typeface="Times New Roman" pitchFamily="18" charset="0"/>
                          <a:cs typeface="Arial" pitchFamily="34" charset="0"/>
                        </a:rPr>
                        <a:t>अनुषंगीयता</a:t>
                      </a:r>
                      <a:endParaRPr kumimoji="0" lang="en-US" sz="1800" b="1"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EECE1"/>
                    </a:solidFill>
                  </a:tcPr>
                </a:tc>
                <a:extLst>
                  <a:ext uri="{0D108BD9-81ED-4DB2-BD59-A6C34878D82A}">
                    <a16:rowId xmlns:a16="http://schemas.microsoft.com/office/drawing/2014/main" val="10000"/>
                  </a:ext>
                </a:extLst>
              </a:tr>
              <a:tr h="500696">
                <a:tc>
                  <a:txBody>
                    <a:bodyPr/>
                    <a:lstStyle/>
                    <a:p>
                      <a:pPr marL="457200" marR="0" lvl="0" indent="-45720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a:ln>
                            <a:noFill/>
                          </a:ln>
                          <a:solidFill>
                            <a:schemeClr val="tx1"/>
                          </a:solidFill>
                          <a:effectLst/>
                          <a:latin typeface="Arial" pitchFamily="34" charset="0"/>
                          <a:ea typeface="Times New Roman" pitchFamily="18" charset="0"/>
                          <a:cs typeface="Arial" pitchFamily="34" charset="0"/>
                        </a:rPr>
                        <a:t>पदार्थ</a:t>
                      </a:r>
                      <a:endParaRPr kumimoji="0" lang="en-US" sz="1800" b="1"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33618" marR="33618"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क्रियाशीलता</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रचना-विरचना</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अस्तित्व</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संगठन-विघटन</a:t>
                      </a:r>
                      <a:endParaRPr kumimoji="0" lang="en-US" sz="1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परिणाम</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4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प्राण</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 + स्पन्दनशीलता</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a:ln>
                            <a:noFill/>
                          </a:ln>
                          <a:solidFill>
                            <a:schemeClr val="tx1"/>
                          </a:solidFill>
                          <a:effectLst/>
                          <a:latin typeface="Arial" pitchFamily="34" charset="0"/>
                          <a:cs typeface="Arial" pitchFamily="34" charset="0"/>
                        </a:rPr>
                        <a:t>“</a:t>
                      </a:r>
                      <a:r>
                        <a:rPr kumimoji="0" lang="en-US" sz="1800" b="1" i="0" u="none" strike="noStrike" cap="none" normalizeH="0" baseline="0">
                          <a:ln>
                            <a:noFill/>
                          </a:ln>
                          <a:solidFill>
                            <a:schemeClr val="tx1"/>
                          </a:solidFill>
                          <a:effectLst/>
                          <a:latin typeface="Arial" pitchFamily="34" charset="0"/>
                          <a:cs typeface="Arial" pitchFamily="34" charset="0"/>
                        </a:rPr>
                        <a:t> +</a:t>
                      </a:r>
                      <a:r>
                        <a:rPr kumimoji="0" lang="en-US" sz="1800" b="1" i="0" u="none" strike="noStrike" cap="none" normalizeH="0" baseline="0">
                          <a:ln>
                            <a:noFill/>
                          </a:ln>
                          <a:solidFill>
                            <a:schemeClr val="tx1"/>
                          </a:solidFill>
                          <a:effectLst/>
                          <a:latin typeface="Arial" pitchFamily="34" charset="0"/>
                          <a:ea typeface="Times New Roman" pitchFamily="18" charset="0"/>
                          <a:cs typeface="Arial" pitchFamily="34" charset="0"/>
                        </a:rPr>
                        <a:t> </a:t>
                      </a:r>
                      <a:endParaRPr kumimoji="0" lang="hi-IN" sz="1800" b="1" i="0" u="none" strike="noStrike" cap="none" normalizeH="0" baseline="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a:ln>
                            <a:noFill/>
                          </a:ln>
                          <a:solidFill>
                            <a:schemeClr val="tx1"/>
                          </a:solidFill>
                          <a:effectLst/>
                          <a:latin typeface="Arial" pitchFamily="34" charset="0"/>
                          <a:ea typeface="Times New Roman" pitchFamily="18" charset="0"/>
                          <a:cs typeface="Arial" pitchFamily="34" charset="0"/>
                        </a:rPr>
                        <a:t>श्वसन-प्रश्वसन</a:t>
                      </a:r>
                      <a:endParaRPr kumimoji="0" lang="en-US" sz="1800" b="1" i="0" u="none" strike="noStrike" cap="none" normalizeH="0" baseline="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cs typeface="Arial" pitchFamily="34" charset="0"/>
                        </a:rPr>
                        <a:t> " </a:t>
                      </a:r>
                      <a:r>
                        <a:rPr kumimoji="0" lang="hi-IN" sz="1800" b="1" i="0" u="none" strike="noStrike" cap="none" normalizeH="0" baseline="0" dirty="0">
                          <a:ln>
                            <a:noFill/>
                          </a:ln>
                          <a:solidFill>
                            <a:schemeClr val="tx1"/>
                          </a:solidFill>
                          <a:effectLst/>
                          <a:latin typeface="Arial" pitchFamily="34" charset="0"/>
                          <a:cs typeface="Arial" pitchFamily="34" charset="0"/>
                        </a:rPr>
                        <a:t>+ पुष्टि</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pitchFamily="34" charset="0"/>
                          <a:cs typeface="Arial" pitchFamily="34" charset="0"/>
                        </a:rPr>
                        <a:t>“-”  +</a:t>
                      </a:r>
                      <a:r>
                        <a:rPr kumimoji="0" lang="en-US" sz="1800" b="1" i="0" u="none" strike="noStrike" cap="none" normalizeH="0" baseline="0">
                          <a:ln>
                            <a:noFill/>
                          </a:ln>
                          <a:solidFill>
                            <a:schemeClr val="tx1"/>
                          </a:solidFill>
                          <a:effectLst/>
                          <a:latin typeface="Arial" pitchFamily="34" charset="0"/>
                          <a:ea typeface="Times New Roman" pitchFamily="18" charset="0"/>
                          <a:cs typeface="Arial" pitchFamily="34" charset="0"/>
                        </a:rPr>
                        <a:t> </a:t>
                      </a:r>
                      <a:r>
                        <a:rPr kumimoji="0" lang="hi-IN" sz="1800" b="1" i="0" u="none" strike="noStrike" cap="none" normalizeH="0" baseline="0">
                          <a:ln>
                            <a:noFill/>
                          </a:ln>
                          <a:solidFill>
                            <a:schemeClr val="tx1"/>
                          </a:solidFill>
                          <a:effectLst/>
                          <a:latin typeface="Arial" pitchFamily="34" charset="0"/>
                          <a:ea typeface="Times New Roman" pitchFamily="18" charset="0"/>
                          <a:cs typeface="Arial" pitchFamily="34" charset="0"/>
                        </a:rPr>
                        <a:t>सारक-मारक</a:t>
                      </a:r>
                      <a:endParaRPr kumimoji="0" lang="en-US" sz="1800" b="1" i="0" u="none" strike="noStrike" cap="none" normalizeH="0" baseline="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a:ln>
                            <a:noFill/>
                          </a:ln>
                          <a:solidFill>
                            <a:schemeClr val="tx1"/>
                          </a:solidFill>
                          <a:effectLst/>
                          <a:latin typeface="Arial" pitchFamily="34" charset="0"/>
                          <a:ea typeface="Times New Roman" pitchFamily="18" charset="0"/>
                          <a:cs typeface="Arial" pitchFamily="34" charset="0"/>
                        </a:rPr>
                        <a:t>“ + बीज</a:t>
                      </a:r>
                      <a:endParaRPr kumimoji="0" lang="en-US" sz="1800" b="1" i="0" u="none" strike="noStrike" cap="none" normalizeH="0" baseline="0">
                        <a:ln>
                          <a:noFill/>
                        </a:ln>
                        <a:solidFill>
                          <a:schemeClr val="tx1"/>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0396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kern="1200" cap="none" normalizeH="0" baseline="0" dirty="0">
                          <a:ln>
                            <a:noFill/>
                          </a:ln>
                          <a:solidFill>
                            <a:schemeClr val="tx1"/>
                          </a:solidFill>
                          <a:effectLst/>
                          <a:latin typeface="Arial" pitchFamily="34" charset="0"/>
                          <a:ea typeface="+mn-ea"/>
                          <a:cs typeface="Arial" pitchFamily="34" charset="0"/>
                        </a:rPr>
                        <a:t>जीव</a:t>
                      </a:r>
                      <a:endParaRPr kumimoji="0" lang="en-US" sz="1800" b="1" i="0" u="none" strike="noStrike" kern="1200" cap="none" normalizeH="0" baseline="0" dirty="0">
                        <a:ln>
                          <a:noFill/>
                        </a:ln>
                        <a:solidFill>
                          <a:schemeClr val="tx1"/>
                        </a:solidFill>
                        <a:effectLst/>
                        <a:latin typeface="Arial" pitchFamily="34" charset="0"/>
                        <a:ea typeface="+mn-ea"/>
                        <a:cs typeface="Arial" pitchFamily="34" charset="0"/>
                      </a:endParaRPr>
                    </a:p>
                  </a:txBody>
                  <a:tcPr marL="33618" marR="33618"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 शरीर में</a:t>
                      </a: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anose="020B0604020202020204" pitchFamily="34" charset="0"/>
                        </a:rPr>
                        <a:t>+ संवेदनशीलता मैं में</a:t>
                      </a:r>
                      <a:endParaRPr kumimoji="0" 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चयन/आस्वादन मैं में</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जीने की आशा</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Arial" pitchFamily="34" charset="0"/>
                        </a:rPr>
                        <a:t>मैं में </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क्रूरता-अक्रूरता मैं में</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वंश</a:t>
                      </a:r>
                      <a:r>
                        <a:rPr kumimoji="0" lang="en-US"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rPr>
                        <a:t>की स्वीकृति मैं में</a:t>
                      </a:r>
                      <a:endParaRPr kumimoji="0" lang="en-US" sz="1800" b="1" i="0" u="none" strike="noStrike" cap="none" normalizeH="0" baseline="0" dirty="0">
                        <a:ln>
                          <a:noFill/>
                        </a:ln>
                        <a:solidFill>
                          <a:srgbClr val="FF0000"/>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703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ज्ञान</a:t>
                      </a: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 शरीर में</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i-IN" sz="1800" b="1" i="0" u="none" strike="noStrike" cap="none" normalizeH="0" baseline="0" dirty="0">
                          <a:ln>
                            <a:noFill/>
                          </a:ln>
                          <a:solidFill>
                            <a:schemeClr val="tx1"/>
                          </a:solidFill>
                          <a:effectLst/>
                          <a:latin typeface="Arial" pitchFamily="34" charset="0"/>
                          <a:cs typeface="Times New Roman" pitchFamily="18" charset="0"/>
                        </a:rPr>
                        <a:t>+ “ , </a:t>
                      </a:r>
                      <a:r>
                        <a:rPr kumimoji="0" lang="hi-IN" sz="1800" b="1" i="0" u="none" strike="noStrike" cap="none" normalizeH="0" baseline="0" dirty="0">
                          <a:ln>
                            <a:noFill/>
                          </a:ln>
                          <a:solidFill>
                            <a:schemeClr val="tx1"/>
                          </a:solidFill>
                          <a:effectLst/>
                          <a:latin typeface="Arial" pitchFamily="34" charset="0"/>
                          <a:cs typeface="Arial" pitchFamily="34" charset="0"/>
                        </a:rPr>
                        <a:t>संज्ञानशीलता मैं में</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bg1"/>
                          </a:solidFill>
                          <a:effectLst/>
                          <a:latin typeface="Arial" pitchFamily="34" charset="0"/>
                          <a:cs typeface="Arial" pitchFamily="34" charset="0"/>
                        </a:rPr>
                        <a:t>संज्ञानीयता</a:t>
                      </a:r>
                      <a:endParaRPr kumimoji="0" lang="en-US" sz="1800" b="1" i="0" u="none" strike="noStrike" cap="none" normalizeH="0" baseline="0" dirty="0">
                        <a:ln>
                          <a:noFill/>
                        </a:ln>
                        <a:solidFill>
                          <a:schemeClr val="bg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चित्रण, विश्लेषण, चयन-आस्वादन मैं में</a:t>
                      </a:r>
                      <a:endParaRPr kumimoji="0" lang="en-US"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800" b="1" i="0" u="none" strike="noStrike" cap="none" normalizeH="0" baseline="0" dirty="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bg1"/>
                          </a:solidFill>
                          <a:effectLst/>
                          <a:latin typeface="Arial" pitchFamily="34" charset="0"/>
                          <a:cs typeface="Times New Roman" pitchFamily="18" charset="0"/>
                        </a:rPr>
                        <a:t>अनुभव, बोध, चिन्तन</a:t>
                      </a: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400" b="1" i="0" u="none" strike="noStrike" cap="none" normalizeH="0" baseline="0" dirty="0">
                          <a:ln>
                            <a:noFill/>
                          </a:ln>
                          <a:solidFill>
                            <a:schemeClr val="bg1"/>
                          </a:solidFill>
                          <a:effectLst/>
                          <a:latin typeface="Arial" pitchFamily="34" charset="0"/>
                          <a:cs typeface="Times New Roman" pitchFamily="18" charset="0"/>
                        </a:rPr>
                        <a:t>(</a:t>
                      </a:r>
                      <a:r>
                        <a:rPr kumimoji="0" lang="hi-IN" sz="1600" b="1" i="0" u="none" strike="noStrike" cap="none" normalizeH="0" baseline="0" dirty="0">
                          <a:ln>
                            <a:noFill/>
                          </a:ln>
                          <a:solidFill>
                            <a:schemeClr val="bg1"/>
                          </a:solidFill>
                          <a:effectLst/>
                          <a:latin typeface="Arial" pitchFamily="34" charset="0"/>
                          <a:cs typeface="Times New Roman" pitchFamily="18" charset="0"/>
                        </a:rPr>
                        <a:t>अनुभव,  साक्षात्कार -बोध, साक्षात्कार)</a:t>
                      </a: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Arial" pitchFamily="34" charset="0"/>
                        </a:rPr>
                        <a:t>निरंतर सुखपूर्वक जीने की आशा</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Arial" pitchFamily="34" charset="0"/>
                        </a:rPr>
                        <a:t>मैं में</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bg1"/>
                          </a:solidFill>
                          <a:effectLst/>
                          <a:latin typeface="Arial" pitchFamily="34" charset="0"/>
                          <a:cs typeface="Arial" pitchFamily="34" charset="0"/>
                        </a:rPr>
                        <a:t>ज्ञान, समाधान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6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rgbClr val="FF0000"/>
                          </a:solidFill>
                          <a:effectLst/>
                          <a:latin typeface="Arial" pitchFamily="34" charset="0"/>
                          <a:cs typeface="Arial" pitchFamily="34" charset="0"/>
                        </a:rPr>
                        <a:t>      अगली पीढ़ी</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2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bg1"/>
                          </a:solidFill>
                          <a:effectLst/>
                          <a:latin typeface="Arial" pitchFamily="34" charset="0"/>
                          <a:cs typeface="Arial" pitchFamily="34" charset="0"/>
                        </a:rPr>
                        <a:t>धीरता, वीरता, उदारता मैं में</a:t>
                      </a:r>
                      <a:endParaRPr kumimoji="0" lang="en-US" sz="1800" b="1" i="0" u="none" strike="noStrike" cap="none" normalizeH="0" baseline="0" dirty="0">
                        <a:ln>
                          <a:noFill/>
                        </a:ln>
                        <a:solidFill>
                          <a:schemeClr val="bg1"/>
                        </a:solidFill>
                        <a:effectLst/>
                        <a:latin typeface="Arial" pitchFamily="34"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a:t>
                      </a:r>
                      <a:r>
                        <a:rPr kumimoji="0" lang="hi-IN" sz="1800" b="1" i="0" u="none" strike="noStrike" cap="none" normalizeH="0" baseline="0" dirty="0">
                          <a:ln>
                            <a:noFill/>
                          </a:ln>
                          <a:solidFill>
                            <a:schemeClr val="tx1"/>
                          </a:solidFill>
                          <a:effectLst/>
                          <a:latin typeface="Arial" pitchFamily="34" charset="0"/>
                          <a:cs typeface="Times New Roman" pitchFamily="18" charset="0"/>
                        </a:rPr>
                        <a:t>)</a:t>
                      </a:r>
                      <a:r>
                        <a:rPr kumimoji="0" lang="en-US" sz="1800" b="1" i="0" u="none" strike="noStrike" cap="none" normalizeH="0" baseline="0" dirty="0">
                          <a:ln>
                            <a:noFill/>
                          </a:ln>
                          <a:solidFill>
                            <a:schemeClr val="tx1"/>
                          </a:solidFill>
                          <a:effectLst/>
                          <a:latin typeface="Arial" pitchFamily="34" charset="0"/>
                          <a:cs typeface="Arial" pitchFamily="34" charset="0"/>
                        </a:rPr>
                        <a:t>  </a:t>
                      </a:r>
                      <a:r>
                        <a:rPr kumimoji="0" lang="hi-IN" sz="1800" b="1" i="0" u="none" strike="noStrike" cap="none" normalizeH="0" baseline="0" dirty="0">
                          <a:ln>
                            <a:noFill/>
                          </a:ln>
                          <a:solidFill>
                            <a:schemeClr val="tx1"/>
                          </a:solidFill>
                          <a:effectLst/>
                          <a:latin typeface="Arial" pitchFamily="34" charset="0"/>
                          <a:cs typeface="Times New Roman" pitchFamily="18" charset="0"/>
                        </a:rPr>
                        <a:t>शरीर में</a:t>
                      </a:r>
                      <a:endParaRPr kumimoji="0" lang="hi-IN" sz="1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i-IN" sz="1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hi-IN" sz="1800" b="1" i="0" u="none" strike="noStrike" cap="none" normalizeH="0" baseline="0" dirty="0">
                          <a:ln>
                            <a:noFill/>
                          </a:ln>
                          <a:solidFill>
                            <a:schemeClr val="bg1"/>
                          </a:solidFill>
                          <a:effectLst/>
                          <a:latin typeface="Arial" pitchFamily="34" charset="0"/>
                          <a:ea typeface="Times New Roman" pitchFamily="18" charset="0"/>
                          <a:cs typeface="Arial" pitchFamily="34" charset="0"/>
                        </a:rPr>
                        <a:t>शिक्षा-संस्कार मैं में</a:t>
                      </a:r>
                      <a:endParaRPr kumimoji="0" lang="en-US" sz="1800" b="1" i="0" u="none" strike="noStrike" cap="none" normalizeH="0" baseline="0" dirty="0">
                        <a:ln>
                          <a:noFill/>
                        </a:ln>
                        <a:solidFill>
                          <a:schemeClr val="bg1"/>
                        </a:solidFill>
                        <a:effectLst/>
                        <a:latin typeface="Arial" pitchFamily="34" charset="0"/>
                        <a:ea typeface="Times New Roman" pitchFamily="18" charset="0"/>
                        <a:cs typeface="Arial" pitchFamily="34" charset="0"/>
                      </a:endParaRPr>
                    </a:p>
                  </a:txBody>
                  <a:tcPr marL="33618" marR="33618"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2" name="Group 27"/>
          <p:cNvGrpSpPr>
            <a:grpSpLocks/>
          </p:cNvGrpSpPr>
          <p:nvPr/>
        </p:nvGrpSpPr>
        <p:grpSpPr bwMode="auto">
          <a:xfrm>
            <a:off x="1371600" y="4648200"/>
            <a:ext cx="76200" cy="228600"/>
            <a:chOff x="1371600" y="4419600"/>
            <a:chExt cx="76200" cy="228600"/>
          </a:xfrm>
        </p:grpSpPr>
        <p:cxnSp>
          <p:nvCxnSpPr>
            <p:cNvPr id="24" name="Straight Arrow Connector 23"/>
            <p:cNvCxnSpPr/>
            <p:nvPr/>
          </p:nvCxnSpPr>
          <p:spPr>
            <a:xfrm>
              <a:off x="1371600" y="4419600"/>
              <a:ext cx="0" cy="228600"/>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447800" y="4419600"/>
              <a:ext cx="0" cy="228600"/>
            </a:xfrm>
            <a:prstGeom prst="straightConnector1">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cxnSp>
        <p:nvCxnSpPr>
          <p:cNvPr id="40" name="Straight Arrow Connector 39"/>
          <p:cNvCxnSpPr>
            <a:cxnSpLocks/>
          </p:cNvCxnSpPr>
          <p:nvPr/>
        </p:nvCxnSpPr>
        <p:spPr>
          <a:xfrm>
            <a:off x="5715000" y="4070424"/>
            <a:ext cx="25146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cxnSpLocks/>
          </p:cNvCxnSpPr>
          <p:nvPr/>
        </p:nvCxnSpPr>
        <p:spPr>
          <a:xfrm>
            <a:off x="8229600" y="4070424"/>
            <a:ext cx="0" cy="24065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2971800" y="6477000"/>
            <a:ext cx="52578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2971800" y="6165304"/>
            <a:ext cx="0" cy="304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060" name="Title 50"/>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ltLang="en-US" dirty="0"/>
              <a:t>अस्तित्व – प्रकृति में ४ अवस्थाएं- उनका स्वभाव, धर्म</a:t>
            </a:r>
            <a:endParaRPr lang="en-US" altLang="en-US" dirty="0"/>
          </a:p>
        </p:txBody>
      </p:sp>
      <p:grpSp>
        <p:nvGrpSpPr>
          <p:cNvPr id="3" name="Group 27"/>
          <p:cNvGrpSpPr>
            <a:grpSpLocks/>
          </p:cNvGrpSpPr>
          <p:nvPr/>
        </p:nvGrpSpPr>
        <p:grpSpPr bwMode="auto">
          <a:xfrm>
            <a:off x="3048000" y="4648200"/>
            <a:ext cx="76200" cy="228600"/>
            <a:chOff x="1371600" y="4419600"/>
            <a:chExt cx="76200" cy="228600"/>
          </a:xfrm>
        </p:grpSpPr>
        <p:cxnSp>
          <p:nvCxnSpPr>
            <p:cNvPr id="21" name="Straight Arrow Connector 20"/>
            <p:cNvCxnSpPr/>
            <p:nvPr/>
          </p:nvCxnSpPr>
          <p:spPr>
            <a:xfrm>
              <a:off x="1371600" y="4419600"/>
              <a:ext cx="0" cy="228600"/>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447800" y="4419600"/>
              <a:ext cx="0" cy="228600"/>
            </a:xfrm>
            <a:prstGeom prst="straightConnector1">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5" name="Group 27"/>
          <p:cNvGrpSpPr>
            <a:grpSpLocks/>
          </p:cNvGrpSpPr>
          <p:nvPr/>
        </p:nvGrpSpPr>
        <p:grpSpPr bwMode="auto">
          <a:xfrm>
            <a:off x="4495800" y="4648200"/>
            <a:ext cx="76200" cy="228600"/>
            <a:chOff x="1371600" y="4419600"/>
            <a:chExt cx="76200" cy="228600"/>
          </a:xfrm>
        </p:grpSpPr>
        <p:cxnSp>
          <p:nvCxnSpPr>
            <p:cNvPr id="25" name="Straight Arrow Connector 24"/>
            <p:cNvCxnSpPr/>
            <p:nvPr/>
          </p:nvCxnSpPr>
          <p:spPr>
            <a:xfrm>
              <a:off x="1371600" y="4419600"/>
              <a:ext cx="0" cy="228600"/>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447800" y="4419600"/>
              <a:ext cx="0" cy="228600"/>
            </a:xfrm>
            <a:prstGeom prst="straightConnector1">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34535091"/>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0A77-E0FA-41B4-8286-E666ED1E416A}"/>
              </a:ext>
            </a:extLst>
          </p:cNvPr>
          <p:cNvSpPr>
            <a:spLocks noGrp="1"/>
          </p:cNvSpPr>
          <p:nvPr>
            <p:ph type="title"/>
          </p:nvPr>
        </p:nvSpPr>
        <p:spPr/>
        <p:txBody>
          <a:bodyPr/>
          <a:lstStyle/>
          <a:p>
            <a:r>
              <a:rPr lang="hi-IN" dirty="0"/>
              <a:t>स्वभाव, धर्म को ध्यान रख कर जीना</a:t>
            </a:r>
            <a:endParaRPr lang="en-US" dirty="0"/>
          </a:p>
        </p:txBody>
      </p:sp>
      <p:sp>
        <p:nvSpPr>
          <p:cNvPr id="3" name="Text Placeholder 2">
            <a:extLst>
              <a:ext uri="{FF2B5EF4-FFF2-40B4-BE49-F238E27FC236}">
                <a16:creationId xmlns:a16="http://schemas.microsoft.com/office/drawing/2014/main" id="{F6570729-A555-4BF3-A137-93B179BFF473}"/>
              </a:ext>
            </a:extLst>
          </p:cNvPr>
          <p:cNvSpPr>
            <a:spLocks noGrp="1"/>
          </p:cNvSpPr>
          <p:nvPr>
            <p:ph type="body" sz="quarter" idx="13"/>
          </p:nvPr>
        </p:nvSpPr>
        <p:spPr/>
        <p:txBody>
          <a:bodyPr/>
          <a:lstStyle/>
          <a:p>
            <a:r>
              <a:rPr lang="hi-IN" dirty="0"/>
              <a:t>धर्म का ध्यान रखना- उस वस्तु की व्यवस्था को बनाये रखना; उसे पुष्ट करना; कम से कम उसमें हस्तक्षेप नहीं करना</a:t>
            </a:r>
          </a:p>
          <a:p>
            <a:r>
              <a:rPr lang="hi-IN" dirty="0"/>
              <a:t>स्वभाव का ध्यान रखना- उस वस्तु की व्यवस्था में भागीदारी को ध्यान में रखते हुए उपयोगिता, सदुपयोगिता को सुनिश्चित कर पाना</a:t>
            </a:r>
          </a:p>
          <a:p>
            <a:endParaRPr lang="hi-IN" dirty="0"/>
          </a:p>
          <a:p>
            <a:endParaRPr lang="hi-IN" dirty="0"/>
          </a:p>
          <a:p>
            <a:r>
              <a:rPr lang="hi-IN" dirty="0"/>
              <a:t>अपव्यय, दुरुपयोग की संभावना सदा सदा के लिए समाप्त</a:t>
            </a:r>
          </a:p>
          <a:p>
            <a:endParaRPr lang="hi-IN" dirty="0"/>
          </a:p>
          <a:p>
            <a:endParaRPr lang="hi-IN" dirty="0"/>
          </a:p>
          <a:p>
            <a:r>
              <a:rPr lang="hi-IN" dirty="0"/>
              <a:t>रुप-गुण का अध्ययन हमेशा ही आवश्यकता-अनुसार; कभी भी पूरा नहीं होता</a:t>
            </a:r>
          </a:p>
          <a:p>
            <a:r>
              <a:rPr lang="hi-IN" dirty="0"/>
              <a:t>सिर्फ रुप-गुण को समझने/पहचानने पर दुरुपयोग की संभावना </a:t>
            </a:r>
          </a:p>
        </p:txBody>
      </p:sp>
    </p:spTree>
    <p:extLst>
      <p:ext uri="{BB962C8B-B14F-4D97-AF65-F5344CB8AC3E}">
        <p14:creationId xmlns:p14="http://schemas.microsoft.com/office/powerpoint/2010/main" val="122980199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0A77-E0FA-41B4-8286-E666ED1E416A}"/>
              </a:ext>
            </a:extLst>
          </p:cNvPr>
          <p:cNvSpPr>
            <a:spLocks noGrp="1"/>
          </p:cNvSpPr>
          <p:nvPr>
            <p:ph type="title"/>
          </p:nvPr>
        </p:nvSpPr>
        <p:spPr/>
        <p:txBody>
          <a:bodyPr/>
          <a:lstStyle/>
          <a:p>
            <a:r>
              <a:rPr lang="hi-IN" dirty="0"/>
              <a:t>विषय, संवेदना एवं एषणाओं का स्वरूप</a:t>
            </a:r>
            <a:endParaRPr lang="en-US" dirty="0"/>
          </a:p>
        </p:txBody>
      </p:sp>
      <p:sp>
        <p:nvSpPr>
          <p:cNvPr id="3" name="Text Placeholder 2">
            <a:extLst>
              <a:ext uri="{FF2B5EF4-FFF2-40B4-BE49-F238E27FC236}">
                <a16:creationId xmlns:a16="http://schemas.microsoft.com/office/drawing/2014/main" id="{F6570729-A555-4BF3-A137-93B179BFF473}"/>
              </a:ext>
            </a:extLst>
          </p:cNvPr>
          <p:cNvSpPr>
            <a:spLocks noGrp="1"/>
          </p:cNvSpPr>
          <p:nvPr>
            <p:ph type="body" sz="quarter" idx="13"/>
          </p:nvPr>
        </p:nvSpPr>
        <p:spPr/>
        <p:txBody>
          <a:bodyPr/>
          <a:lstStyle/>
          <a:p>
            <a:r>
              <a:rPr lang="hi-IN" dirty="0"/>
              <a:t>विषय एवं संवेदनाओं का उपयोग, सदुपयोग</a:t>
            </a:r>
          </a:p>
          <a:p>
            <a:r>
              <a:rPr lang="hi-IN" dirty="0"/>
              <a:t>एषणाओं का व्यवस्था के अर्थ में प्रयोग</a:t>
            </a:r>
          </a:p>
          <a:p>
            <a:endParaRPr lang="hi-IN" dirty="0"/>
          </a:p>
          <a:p>
            <a:endParaRPr lang="hi-IN" dirty="0"/>
          </a:p>
          <a:p>
            <a:r>
              <a:rPr lang="hi-IN" dirty="0"/>
              <a:t>विषय एवं संवेदनाओं के भोग से मुक्ति		सदुपयोग का अभ्यास</a:t>
            </a:r>
          </a:p>
          <a:p>
            <a:r>
              <a:rPr lang="hi-IN" dirty="0"/>
              <a:t>एषणाओं में आसक्ति से मुक्ति			अनासक्ति का अभ्यास</a:t>
            </a:r>
            <a:endParaRPr lang="en-US" dirty="0"/>
          </a:p>
        </p:txBody>
      </p:sp>
    </p:spTree>
    <p:extLst>
      <p:ext uri="{BB962C8B-B14F-4D97-AF65-F5344CB8AC3E}">
        <p14:creationId xmlns:p14="http://schemas.microsoft.com/office/powerpoint/2010/main" val="407818004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49D98-68F0-42FF-B741-F9630CF459B4}"/>
              </a:ext>
            </a:extLst>
          </p:cNvPr>
          <p:cNvSpPr>
            <a:spLocks noGrp="1"/>
          </p:cNvSpPr>
          <p:nvPr>
            <p:ph type="title"/>
          </p:nvPr>
        </p:nvSpPr>
        <p:spPr/>
        <p:txBody>
          <a:bodyPr/>
          <a:lstStyle/>
          <a:p>
            <a:r>
              <a:rPr lang="hi-IN" dirty="0"/>
              <a:t>मल, विक्षेप, आवरण</a:t>
            </a:r>
            <a:endParaRPr lang="en-US" dirty="0"/>
          </a:p>
        </p:txBody>
      </p:sp>
      <p:sp>
        <p:nvSpPr>
          <p:cNvPr id="3" name="Text Placeholder 2">
            <a:extLst>
              <a:ext uri="{FF2B5EF4-FFF2-40B4-BE49-F238E27FC236}">
                <a16:creationId xmlns:a16="http://schemas.microsoft.com/office/drawing/2014/main" id="{E0A4563B-CF46-4402-847D-EFC7D400E3BF}"/>
              </a:ext>
            </a:extLst>
          </p:cNvPr>
          <p:cNvSpPr>
            <a:spLocks noGrp="1"/>
          </p:cNvSpPr>
          <p:nvPr>
            <p:ph type="body" sz="quarter" idx="13"/>
          </p:nvPr>
        </p:nvSpPr>
        <p:spPr/>
        <p:txBody>
          <a:bodyPr/>
          <a:lstStyle/>
          <a:p>
            <a:r>
              <a:rPr lang="hi-IN" dirty="0"/>
              <a:t>मल- अशुद्धि 		मुक्त होना है		सामाजिक नियमों के पालन से</a:t>
            </a:r>
          </a:p>
          <a:p>
            <a:pPr marL="0" indent="0">
              <a:buNone/>
            </a:pPr>
            <a:endParaRPr lang="hi-IN" dirty="0"/>
          </a:p>
          <a:p>
            <a:r>
              <a:rPr lang="hi-IN" dirty="0"/>
              <a:t>विक्षेप- हलचल		अनासक्ति पूर्वक 		एकाग्रता/सजगता का अभ्यास</a:t>
            </a:r>
          </a:p>
          <a:p>
            <a:pPr marL="0" indent="0">
              <a:buNone/>
            </a:pPr>
            <a:r>
              <a:rPr lang="hi-IN" dirty="0"/>
              <a:t>			अपनी इच्छानुसार</a:t>
            </a:r>
            <a:endParaRPr lang="en-US" dirty="0"/>
          </a:p>
          <a:p>
            <a:pPr marL="0" indent="0">
              <a:buNone/>
            </a:pPr>
            <a:endParaRPr lang="hi-IN" dirty="0"/>
          </a:p>
          <a:p>
            <a:r>
              <a:rPr lang="hi-IN" dirty="0"/>
              <a:t>आवरण- पर्दा		ज्ञान पूर्वक मुक्ति		श्रवण, मनन, निदिध्यासन</a:t>
            </a:r>
          </a:p>
          <a:p>
            <a:pPr marL="0" indent="0">
              <a:buNone/>
            </a:pPr>
            <a:r>
              <a:rPr lang="hi-IN" dirty="0"/>
              <a:t>	    विमुखता</a:t>
            </a:r>
          </a:p>
        </p:txBody>
      </p:sp>
    </p:spTree>
    <p:extLst>
      <p:ext uri="{BB962C8B-B14F-4D97-AF65-F5344CB8AC3E}">
        <p14:creationId xmlns:p14="http://schemas.microsoft.com/office/powerpoint/2010/main" val="342798495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EDA3B-D82B-4F82-8173-F94739045EF9}"/>
              </a:ext>
            </a:extLst>
          </p:cNvPr>
          <p:cNvSpPr>
            <a:spLocks noGrp="1"/>
          </p:cNvSpPr>
          <p:nvPr>
            <p:ph type="title"/>
          </p:nvPr>
        </p:nvSpPr>
        <p:spPr/>
        <p:txBody>
          <a:bodyPr/>
          <a:lstStyle/>
          <a:p>
            <a:r>
              <a:rPr lang="hi-IN" dirty="0"/>
              <a:t>परिवार में जीने के संदर्भ में</a:t>
            </a:r>
            <a:endParaRPr lang="en-US" dirty="0"/>
          </a:p>
        </p:txBody>
      </p:sp>
      <p:sp>
        <p:nvSpPr>
          <p:cNvPr id="3" name="Text Placeholder 2">
            <a:extLst>
              <a:ext uri="{FF2B5EF4-FFF2-40B4-BE49-F238E27FC236}">
                <a16:creationId xmlns:a16="http://schemas.microsoft.com/office/drawing/2014/main" id="{75159A9B-7CA7-4A74-82C9-0085ADE047ED}"/>
              </a:ext>
            </a:extLst>
          </p:cNvPr>
          <p:cNvSpPr>
            <a:spLocks noGrp="1"/>
          </p:cNvSpPr>
          <p:nvPr>
            <p:ph type="body" sz="quarter" idx="13"/>
          </p:nvPr>
        </p:nvSpPr>
        <p:spPr/>
        <p:txBody>
          <a:bodyPr>
            <a:normAutofit fontScale="92500" lnSpcReduction="10000"/>
          </a:bodyPr>
          <a:lstStyle/>
          <a:p>
            <a:pPr>
              <a:lnSpc>
                <a:spcPct val="150000"/>
              </a:lnSpc>
            </a:pPr>
            <a:r>
              <a:rPr lang="hi-IN" dirty="0"/>
              <a:t>सही-गलत के साथ-साथ सबकी योग्यता का आंकलन करके सटीक कार्यक्रम बनाना</a:t>
            </a:r>
          </a:p>
          <a:p>
            <a:pPr>
              <a:lnSpc>
                <a:spcPct val="150000"/>
              </a:lnSpc>
            </a:pPr>
            <a:r>
              <a:rPr lang="hi-IN" dirty="0"/>
              <a:t>परिवार को एक इकाई के रूप में देखने की मानसिकता</a:t>
            </a:r>
          </a:p>
          <a:p>
            <a:pPr>
              <a:lnSpc>
                <a:spcPct val="150000"/>
              </a:lnSpc>
            </a:pPr>
            <a:r>
              <a:rPr lang="hi-IN" dirty="0"/>
              <a:t>परस्पर स्नेह-पूर्ण संवाद</a:t>
            </a:r>
          </a:p>
          <a:p>
            <a:pPr>
              <a:lnSpc>
                <a:spcPct val="150000"/>
              </a:lnSpc>
            </a:pPr>
            <a:r>
              <a:rPr lang="hi-IN" dirty="0"/>
              <a:t>परस्पर जिम्मेदारी का विभाजन</a:t>
            </a:r>
          </a:p>
          <a:p>
            <a:pPr>
              <a:lnSpc>
                <a:spcPct val="150000"/>
              </a:lnSpc>
            </a:pPr>
            <a:r>
              <a:rPr lang="hi-IN" dirty="0"/>
              <a:t>एक-दूसरे को समुचित फीडबैक देने का प्रावधान</a:t>
            </a:r>
          </a:p>
          <a:p>
            <a:pPr>
              <a:lnSpc>
                <a:spcPct val="150000"/>
              </a:lnSpc>
            </a:pPr>
            <a:endParaRPr lang="hi-IN" dirty="0"/>
          </a:p>
          <a:p>
            <a:pPr>
              <a:lnSpc>
                <a:spcPct val="150000"/>
              </a:lnSpc>
            </a:pPr>
            <a:r>
              <a:rPr lang="hi-IN" dirty="0"/>
              <a:t>जो परिवार के व्यवस्थित होने की सोचता है, उसकी जिम्मेदारी सबसे ज्यादा</a:t>
            </a:r>
          </a:p>
          <a:p>
            <a:pPr>
              <a:lnSpc>
                <a:spcPct val="150000"/>
              </a:lnSpc>
            </a:pPr>
            <a:r>
              <a:rPr lang="hi-IN" dirty="0"/>
              <a:t>अगले की अपेक्षा को सुनकर उसके सही भाग को पूरा करना</a:t>
            </a:r>
          </a:p>
          <a:p>
            <a:pPr>
              <a:lnSpc>
                <a:spcPct val="150000"/>
              </a:lnSpc>
            </a:pPr>
            <a:r>
              <a:rPr lang="hi-IN" dirty="0"/>
              <a:t>फिर, अपनी अपेक्षा को बताने का काम (शिकायत एवं दोषारोपण से मुक्त रहकर)</a:t>
            </a:r>
          </a:p>
          <a:p>
            <a:pPr>
              <a:lnSpc>
                <a:spcPct val="150000"/>
              </a:lnSpc>
            </a:pPr>
            <a:r>
              <a:rPr lang="hi-IN" dirty="0"/>
              <a:t>अतीत की समस्या की शिकायत के बदले भविष्य में समस्या न हो, इसके लिए व्यवस्थित जीने के स्वरूप पर चर्चा</a:t>
            </a:r>
          </a:p>
          <a:p>
            <a:pPr>
              <a:lnSpc>
                <a:spcPct val="150000"/>
              </a:lnSpc>
            </a:pPr>
            <a:r>
              <a:rPr lang="hi-IN" dirty="0"/>
              <a:t>परिवार, समाज की आवश्यकता एवं अपनी योग्यता की सूची का मिलान करना</a:t>
            </a:r>
          </a:p>
          <a:p>
            <a:pPr>
              <a:lnSpc>
                <a:spcPct val="150000"/>
              </a:lnSpc>
            </a:pPr>
            <a:endParaRPr lang="en-US" dirty="0"/>
          </a:p>
        </p:txBody>
      </p:sp>
    </p:spTree>
    <p:extLst>
      <p:ext uri="{BB962C8B-B14F-4D97-AF65-F5344CB8AC3E}">
        <p14:creationId xmlns:p14="http://schemas.microsoft.com/office/powerpoint/2010/main" val="157042072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सामाजिक अभ्युदय हेतु</a:t>
            </a:r>
            <a:endParaRPr lang="en-CA" dirty="0"/>
          </a:p>
        </p:txBody>
      </p:sp>
      <p:sp>
        <p:nvSpPr>
          <p:cNvPr id="3" name="Text Placeholder 2"/>
          <p:cNvSpPr>
            <a:spLocks noGrp="1"/>
          </p:cNvSpPr>
          <p:nvPr>
            <p:ph type="body" sz="quarter" idx="13"/>
          </p:nvPr>
        </p:nvSpPr>
        <p:spPr/>
        <p:txBody>
          <a:bodyPr>
            <a:normAutofit/>
          </a:bodyPr>
          <a:lstStyle/>
          <a:p>
            <a:pPr>
              <a:defRPr/>
            </a:pPr>
            <a:r>
              <a:rPr lang="hi-IN" dirty="0"/>
              <a:t>समाज में बदलाव के लिए समष्टि प्रयास की आवश्यकता</a:t>
            </a:r>
          </a:p>
          <a:p>
            <a:pPr>
              <a:defRPr/>
            </a:pPr>
            <a:endParaRPr lang="hi-IN" dirty="0"/>
          </a:p>
          <a:p>
            <a:pPr>
              <a:defRPr/>
            </a:pPr>
            <a:r>
              <a:rPr lang="hi-IN" dirty="0"/>
              <a:t>समाज में भागीदारी का हर अवसर किसी व्यक्ति के पास नहीं</a:t>
            </a:r>
          </a:p>
          <a:p>
            <a:pPr>
              <a:defRPr/>
            </a:pPr>
            <a:r>
              <a:rPr lang="hi-IN" dirty="0"/>
              <a:t>समाज में भागीदारी का कुछ अवसर हर व्यक्ति के पास</a:t>
            </a:r>
          </a:p>
          <a:p>
            <a:pPr>
              <a:defRPr/>
            </a:pPr>
            <a:endParaRPr lang="en-CA"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3714"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a:t>सामाजिक अभ्युदय हेतु अभ्यास</a:t>
            </a:r>
            <a:endParaRPr lang="en-CA"/>
          </a:p>
        </p:txBody>
      </p:sp>
      <p:sp>
        <p:nvSpPr>
          <p:cNvPr id="3" name="Text Placeholder 2"/>
          <p:cNvSpPr>
            <a:spLocks noGrp="1"/>
          </p:cNvSpPr>
          <p:nvPr>
            <p:ph type="body" sz="quarter" idx="13"/>
          </p:nvPr>
        </p:nvSpPr>
        <p:spPr/>
        <p:txBody>
          <a:bodyPr>
            <a:normAutofit lnSpcReduction="10000"/>
          </a:bodyPr>
          <a:lstStyle/>
          <a:p>
            <a:pPr>
              <a:defRPr/>
            </a:pPr>
            <a:r>
              <a:rPr lang="hi-IN" dirty="0"/>
              <a:t>शिक्षा-व्यवस्था</a:t>
            </a:r>
          </a:p>
          <a:p>
            <a:pPr>
              <a:defRPr/>
            </a:pPr>
            <a:r>
              <a:rPr lang="hi-IN" dirty="0"/>
              <a:t>संस्कृति-सभ्यता	प्रचार-प्रकाशन-प्रदर्शन		सामाजिक संस्कार</a:t>
            </a:r>
          </a:p>
          <a:p>
            <a:pPr>
              <a:defRPr/>
            </a:pPr>
            <a:r>
              <a:rPr lang="hi-IN" dirty="0"/>
              <a:t>विधि-व्यवस्था</a:t>
            </a:r>
          </a:p>
          <a:p>
            <a:pPr>
              <a:defRPr/>
            </a:pPr>
            <a:r>
              <a:rPr lang="hi-IN" dirty="0"/>
              <a:t>नीति-त्रय</a:t>
            </a:r>
          </a:p>
          <a:p>
            <a:pPr>
              <a:defRPr/>
            </a:pPr>
            <a:r>
              <a:rPr lang="hi-IN" dirty="0"/>
              <a:t>अर्थ का सदुपयोग-सुरक्षा</a:t>
            </a:r>
          </a:p>
          <a:p>
            <a:pPr>
              <a:defRPr/>
            </a:pPr>
            <a:r>
              <a:rPr lang="hi-IN" dirty="0"/>
              <a:t>कार्यक्रम-त्रय</a:t>
            </a:r>
          </a:p>
          <a:p>
            <a:pPr>
              <a:defRPr/>
            </a:pPr>
            <a:r>
              <a:rPr lang="hi-IN" dirty="0"/>
              <a:t>आयोजनात्मक एवं योजनात्मक कार्यक्रम</a:t>
            </a:r>
          </a:p>
          <a:p>
            <a:pPr>
              <a:defRPr/>
            </a:pPr>
            <a:r>
              <a:rPr lang="hi-IN" dirty="0"/>
              <a:t>प्रणाली-पद्धति-नीति</a:t>
            </a:r>
          </a:p>
          <a:p>
            <a:pPr>
              <a:defRPr/>
            </a:pPr>
            <a:r>
              <a:rPr lang="hi-IN" dirty="0"/>
              <a:t>विधि-निषेध</a:t>
            </a:r>
          </a:p>
          <a:p>
            <a:pPr>
              <a:defRPr/>
            </a:pPr>
            <a:r>
              <a:rPr lang="hi-IN" dirty="0"/>
              <a:t>सामाजिकता (व्यवहार) एवं समृद्धि (उत्पादन) दोनों की सुनिश्चितता</a:t>
            </a:r>
          </a:p>
          <a:p>
            <a:pPr>
              <a:defRPr/>
            </a:pPr>
            <a:r>
              <a:rPr lang="hi-IN" dirty="0"/>
              <a:t>इतिहास-वर्तमान-भविष्य</a:t>
            </a:r>
          </a:p>
          <a:p>
            <a:pPr>
              <a:defRPr/>
            </a:pPr>
            <a:endParaRPr lang="hi-IN" dirty="0"/>
          </a:p>
          <a:p>
            <a:pPr>
              <a:defRPr/>
            </a:pPr>
            <a:endParaRPr lang="hi-IN" dirty="0"/>
          </a:p>
          <a:p>
            <a:pPr>
              <a:defRPr/>
            </a:pPr>
            <a:r>
              <a:rPr lang="hi-IN" dirty="0"/>
              <a:t>समाज संरचना का आधार व्यवहार (मूल्य-त्रय का निर्वाह); साधन इसमें सहयोगी</a:t>
            </a:r>
          </a:p>
          <a:p>
            <a:pPr>
              <a:defRPr/>
            </a:pPr>
            <a:r>
              <a:rPr lang="hi-IN" dirty="0"/>
              <a:t>आवश्यकताएँ संबंध एवं संपर्क निर्वाह के अर्थ में</a:t>
            </a:r>
          </a:p>
          <a:p>
            <a:pPr>
              <a:defRPr/>
            </a:pPr>
            <a:endParaRPr lang="en-CA" dirty="0"/>
          </a:p>
        </p:txBody>
      </p:sp>
    </p:spTree>
    <p:extLst>
      <p:ext uri="{BB962C8B-B14F-4D97-AF65-F5344CB8AC3E}">
        <p14:creationId xmlns:p14="http://schemas.microsoft.com/office/powerpoint/2010/main" val="423061013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9212C-E6E4-41AA-9D85-C5F3745F4A69}"/>
              </a:ext>
            </a:extLst>
          </p:cNvPr>
          <p:cNvSpPr>
            <a:spLocks noGrp="1"/>
          </p:cNvSpPr>
          <p:nvPr>
            <p:ph type="title"/>
          </p:nvPr>
        </p:nvSpPr>
        <p:spPr/>
        <p:txBody>
          <a:bodyPr/>
          <a:lstStyle/>
          <a:p>
            <a:r>
              <a:rPr lang="hi-IN" dirty="0"/>
              <a:t>अध्ययन-विधि की बाधाएँ</a:t>
            </a:r>
            <a:br>
              <a:rPr lang="en-US" dirty="0"/>
            </a:br>
            <a:endParaRPr lang="en-US" dirty="0"/>
          </a:p>
        </p:txBody>
      </p:sp>
      <p:sp>
        <p:nvSpPr>
          <p:cNvPr id="3" name="Text Placeholder 2">
            <a:extLst>
              <a:ext uri="{FF2B5EF4-FFF2-40B4-BE49-F238E27FC236}">
                <a16:creationId xmlns:a16="http://schemas.microsoft.com/office/drawing/2014/main" id="{D5058394-2C00-4146-8B42-2E357404EFF3}"/>
              </a:ext>
            </a:extLst>
          </p:cNvPr>
          <p:cNvSpPr>
            <a:spLocks noGrp="1"/>
          </p:cNvSpPr>
          <p:nvPr>
            <p:ph type="body" sz="quarter" idx="13"/>
          </p:nvPr>
        </p:nvSpPr>
        <p:spPr>
          <a:xfrm>
            <a:off x="0" y="609600"/>
            <a:ext cx="9144000" cy="5943600"/>
          </a:xfrm>
        </p:spPr>
        <p:txBody>
          <a:bodyPr>
            <a:normAutofit fontScale="92500" lnSpcReduction="20000"/>
          </a:bodyPr>
          <a:lstStyle/>
          <a:p>
            <a:pPr marL="0" indent="0">
              <a:buNone/>
            </a:pPr>
            <a:r>
              <a:rPr lang="hi-IN" dirty="0"/>
              <a:t>अध्ययन विधि से गुजरने के क्रम में आने वाली कुछ बाधाओं को पहचान लेना आवश्यक है</a:t>
            </a:r>
            <a:r>
              <a:rPr lang="en-CA" dirty="0"/>
              <a:t>,</a:t>
            </a:r>
            <a:r>
              <a:rPr lang="hi-IN" dirty="0"/>
              <a:t> ताकि इस प्रक्रिया से गुजरते हुए हम सचेत/होशपूर्ण रह सकें एवं उन बाधाओं से अपने को बचा सकें। साथ ही यदि हम उनमें से किसी समस्या से ग्रसित हैं</a:t>
            </a:r>
            <a:r>
              <a:rPr lang="en-CA" dirty="0"/>
              <a:t>,</a:t>
            </a:r>
            <a:r>
              <a:rPr lang="hi-IN" dirty="0"/>
              <a:t> तो उसे पहचानकर उसका निराकरण कर सकें एवं उससे बाहर आ सकें।</a:t>
            </a:r>
            <a:endParaRPr lang="en-US" dirty="0"/>
          </a:p>
          <a:p>
            <a:pPr lvl="0"/>
            <a:r>
              <a:rPr lang="hi-IN" b="1" dirty="0"/>
              <a:t>मानने और जानने में भ्रम हो जाना- </a:t>
            </a:r>
            <a:r>
              <a:rPr lang="hi-IN" dirty="0"/>
              <a:t>इस विधि में चलते हुए कई बार हम शब्द-ज्ञान को ही वस्तु-ज्ञान मान लेते हैं। शब्दों के सटीक चयन</a:t>
            </a:r>
            <a:r>
              <a:rPr lang="en-CA" dirty="0"/>
              <a:t>,</a:t>
            </a:r>
            <a:r>
              <a:rPr lang="hi-IN" dirty="0"/>
              <a:t> धाराप्रवाह-अभिव्यक्ति</a:t>
            </a:r>
            <a:r>
              <a:rPr lang="en-CA" dirty="0"/>
              <a:t>,</a:t>
            </a:r>
            <a:r>
              <a:rPr lang="hi-IN" dirty="0"/>
              <a:t> लोगों में हमारी स्वीकृति इन सबों के आधार पर हम यह मानने लगते हैं कि मुझे वस्तु की ठीक-ठीक समझ हो गयी है। इस भ्रम के होने से अपने में साक्षात्कार</a:t>
            </a:r>
            <a:r>
              <a:rPr lang="en-CA" dirty="0"/>
              <a:t>,</a:t>
            </a:r>
            <a:r>
              <a:rPr lang="hi-IN" dirty="0"/>
              <a:t> बोध होने की प्रक्रिया शुरु ही नहीं होती है या रुक जाती है।</a:t>
            </a:r>
            <a:endParaRPr lang="en-US" dirty="0"/>
          </a:p>
          <a:p>
            <a:pPr lvl="0"/>
            <a:r>
              <a:rPr lang="hi-IN" b="1" dirty="0"/>
              <a:t>अहंकार होना- </a:t>
            </a:r>
            <a:r>
              <a:rPr lang="hi-IN" dirty="0"/>
              <a:t>जब तक हमें वास्तविकता का शब्द ज्ञान नहीं था</a:t>
            </a:r>
            <a:r>
              <a:rPr lang="en-CA" dirty="0"/>
              <a:t>;</a:t>
            </a:r>
            <a:r>
              <a:rPr lang="hi-IN" dirty="0"/>
              <a:t> तब तक हमारी सुनने</a:t>
            </a:r>
            <a:r>
              <a:rPr lang="en-CA" dirty="0"/>
              <a:t>,</a:t>
            </a:r>
            <a:r>
              <a:rPr lang="hi-IN" dirty="0"/>
              <a:t> समझने की प्रवृत्ति थी। अब शब्द-ज्ञान होने के बाद हम अच्छे-अच्छे आदमी को भी चुप करा देते हैं</a:t>
            </a:r>
            <a:r>
              <a:rPr lang="en-CA" dirty="0"/>
              <a:t>,</a:t>
            </a:r>
            <a:r>
              <a:rPr lang="hi-IN" dirty="0"/>
              <a:t> उसकी कमियाँ बता देते हैं</a:t>
            </a:r>
            <a:r>
              <a:rPr lang="en-CA" dirty="0"/>
              <a:t>;</a:t>
            </a:r>
            <a:r>
              <a:rPr lang="hi-IN" dirty="0"/>
              <a:t> क्योंकि हमारी भाषा एवं हमारे शब्द दिव्य-मानव के दिये हुए हैं। हम इस प्राप्त शब्द-ज्ञान का प्रयोग तर्क पूर्वक दूसरों को चुप कराने के लिए दिव्य-अस्त्रों की तरह करते हैं। ऐसी स्थिति में हमारे अंदर </a:t>
            </a:r>
            <a:r>
              <a:rPr lang="en-CA" dirty="0"/>
              <a:t>‘</a:t>
            </a:r>
            <a:r>
              <a:rPr lang="hi-IN" dirty="0"/>
              <a:t>मैं समझ गया हूँ</a:t>
            </a:r>
            <a:r>
              <a:rPr lang="en-CA" dirty="0"/>
              <a:t>,</a:t>
            </a:r>
            <a:r>
              <a:rPr lang="hi-IN" dirty="0"/>
              <a:t> मैं दूसरों से श्रेष्ठ हूँ</a:t>
            </a:r>
            <a:r>
              <a:rPr lang="en-CA" dirty="0"/>
              <a:t>’-</a:t>
            </a:r>
            <a:r>
              <a:rPr lang="hi-IN" dirty="0"/>
              <a:t> इस रुप में अहंकार पैदा होने लगता है। श्रवण या मनन ज्ञान पूर्वक होने वाला यह अहंकार भी हमारी जागृति की यात्रा में बाधा है।</a:t>
            </a:r>
            <a:endParaRPr lang="en-US" dirty="0"/>
          </a:p>
          <a:p>
            <a:pPr lvl="0"/>
            <a:r>
              <a:rPr lang="hi-IN" b="1" dirty="0"/>
              <a:t>मान-सम्मान</a:t>
            </a:r>
            <a:r>
              <a:rPr lang="en-CA" b="1" dirty="0"/>
              <a:t>,</a:t>
            </a:r>
            <a:r>
              <a:rPr lang="hi-IN" b="1" dirty="0"/>
              <a:t> प्रतिष्ठा में उलझ जाना- </a:t>
            </a:r>
            <a:r>
              <a:rPr lang="hi-IN" dirty="0"/>
              <a:t>कई बार अध्ययन-क्रम में जब हम अपनी बातों को दूसरों के साथ साझा करते हैं</a:t>
            </a:r>
            <a:r>
              <a:rPr lang="en-CA" dirty="0"/>
              <a:t>, </a:t>
            </a:r>
            <a:r>
              <a:rPr lang="hi-IN" dirty="0"/>
              <a:t>तो इस क्रम में हमें अपनी स्थिति से ज्यादा मान</a:t>
            </a:r>
            <a:r>
              <a:rPr lang="en-CA" dirty="0"/>
              <a:t>,</a:t>
            </a:r>
            <a:r>
              <a:rPr lang="hi-IN" dirty="0"/>
              <a:t> सम्मान</a:t>
            </a:r>
            <a:r>
              <a:rPr lang="en-CA" dirty="0"/>
              <a:t>,</a:t>
            </a:r>
            <a:r>
              <a:rPr lang="hi-IN" dirty="0"/>
              <a:t> प्रतिष्ठा मिलती है। इस स्थिति में हम यह भूल जाते हैं कि यह मान</a:t>
            </a:r>
            <a:r>
              <a:rPr lang="en-CA" dirty="0"/>
              <a:t>,</a:t>
            </a:r>
            <a:r>
              <a:rPr lang="hi-IN" dirty="0"/>
              <a:t> प्रतिष्ठा दिव्य-मानव द्वारा दिये गये शब्दों को दुहराने के कारण है</a:t>
            </a:r>
            <a:r>
              <a:rPr lang="en-CA" dirty="0"/>
              <a:t>,</a:t>
            </a:r>
            <a:r>
              <a:rPr lang="hi-IN" dirty="0"/>
              <a:t> न कि मेरी अपनी समझ एवं आचरण की स्थिति के कारण। </a:t>
            </a:r>
            <a:endParaRPr lang="en-US" dirty="0"/>
          </a:p>
          <a:p>
            <a:pPr marL="0" indent="0">
              <a:buNone/>
            </a:pPr>
            <a:endParaRPr lang="en-US" dirty="0"/>
          </a:p>
        </p:txBody>
      </p:sp>
    </p:spTree>
    <p:extLst>
      <p:ext uri="{BB962C8B-B14F-4D97-AF65-F5344CB8AC3E}">
        <p14:creationId xmlns:p14="http://schemas.microsoft.com/office/powerpoint/2010/main" val="326793447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9212C-E6E4-41AA-9D85-C5F3745F4A69}"/>
              </a:ext>
            </a:extLst>
          </p:cNvPr>
          <p:cNvSpPr>
            <a:spLocks noGrp="1"/>
          </p:cNvSpPr>
          <p:nvPr>
            <p:ph type="title"/>
          </p:nvPr>
        </p:nvSpPr>
        <p:spPr/>
        <p:txBody>
          <a:bodyPr/>
          <a:lstStyle/>
          <a:p>
            <a:r>
              <a:rPr lang="hi-IN" dirty="0"/>
              <a:t>अध्ययन-विधि की बाधाएँ</a:t>
            </a:r>
            <a:br>
              <a:rPr lang="en-US" dirty="0"/>
            </a:br>
            <a:endParaRPr lang="en-US" dirty="0"/>
          </a:p>
        </p:txBody>
      </p:sp>
      <p:sp>
        <p:nvSpPr>
          <p:cNvPr id="3" name="Text Placeholder 2">
            <a:extLst>
              <a:ext uri="{FF2B5EF4-FFF2-40B4-BE49-F238E27FC236}">
                <a16:creationId xmlns:a16="http://schemas.microsoft.com/office/drawing/2014/main" id="{D5058394-2C00-4146-8B42-2E357404EFF3}"/>
              </a:ext>
            </a:extLst>
          </p:cNvPr>
          <p:cNvSpPr>
            <a:spLocks noGrp="1"/>
          </p:cNvSpPr>
          <p:nvPr>
            <p:ph type="body" sz="quarter" idx="13"/>
          </p:nvPr>
        </p:nvSpPr>
        <p:spPr>
          <a:xfrm>
            <a:off x="0" y="609600"/>
            <a:ext cx="9144000" cy="5943600"/>
          </a:xfrm>
        </p:spPr>
        <p:txBody>
          <a:bodyPr>
            <a:normAutofit fontScale="92500" lnSpcReduction="20000"/>
          </a:bodyPr>
          <a:lstStyle/>
          <a:p>
            <a:pPr lvl="0"/>
            <a:r>
              <a:rPr lang="hi-IN" b="1" dirty="0"/>
              <a:t>समझने की जगह समझाने को वरीयता- </a:t>
            </a:r>
            <a:r>
              <a:rPr lang="hi-IN" dirty="0"/>
              <a:t>अध्ययन-क्रम में कई बार हमारा ध्यान समझने की जगह समझाने पर केंद्रित हो जाता है। समझने एवं समझाने की प्रक्रिया में सूक्ष्म भेद है। समझना स्व-निरीक्षण प्रधान क्रिया है</a:t>
            </a:r>
            <a:r>
              <a:rPr lang="en-CA" dirty="0"/>
              <a:t>,</a:t>
            </a:r>
            <a:r>
              <a:rPr lang="hi-IN" dirty="0"/>
              <a:t> जिसमें हम वास्तविकता को देखने के ऊपर ध्यान केंद्रित करते हैं। जबकि समझाना विश्लेषण-प्रधान क्रिया है</a:t>
            </a:r>
            <a:r>
              <a:rPr lang="en-CA" dirty="0"/>
              <a:t>,</a:t>
            </a:r>
            <a:r>
              <a:rPr lang="hi-IN" dirty="0"/>
              <a:t> जिसमें हम दूसरे की स्थिति का आँकलन करके अपनी अभिव्यक्ति को तर्कसंगत एवं सरल बनाने का प्रयास करते हैं। </a:t>
            </a:r>
            <a:endParaRPr lang="en-US" dirty="0"/>
          </a:p>
          <a:p>
            <a:pPr lvl="0"/>
            <a:r>
              <a:rPr lang="hi-IN" b="1" dirty="0"/>
              <a:t>आत्म-निरीक्षण का अभाव- </a:t>
            </a:r>
            <a:r>
              <a:rPr lang="hi-IN" dirty="0"/>
              <a:t>इस विधि में चलते हुए कई बार पुस्तक एवं शब्द ज्ञान को ही ज्ञान मान लेने से अपनी जीवन-क्रियाओं के सर्तकता-सजगता पूर्वक निरीक्षण पर ध्यान नहीं जाता है। इस स्थिति में हमारे बोलने एवं करने में भेद होता है। मंच पर</a:t>
            </a:r>
            <a:r>
              <a:rPr lang="en-CA" dirty="0"/>
              <a:t>,</a:t>
            </a:r>
            <a:r>
              <a:rPr lang="hi-IN" dirty="0"/>
              <a:t> सभाओं में</a:t>
            </a:r>
            <a:r>
              <a:rPr lang="en-CA" dirty="0"/>
              <a:t>,</a:t>
            </a:r>
            <a:r>
              <a:rPr lang="hi-IN" dirty="0"/>
              <a:t> शिविरों में हम जिन बातों को कह रहे होते हैं</a:t>
            </a:r>
            <a:r>
              <a:rPr lang="en-CA" dirty="0"/>
              <a:t>,</a:t>
            </a:r>
            <a:r>
              <a:rPr lang="hi-IN" dirty="0"/>
              <a:t> हम खुद ही वैसा नहीं जीते हैं। हम जिन बातों की समीक्षा कर रहे होते हैं</a:t>
            </a:r>
            <a:r>
              <a:rPr lang="en-CA" dirty="0"/>
              <a:t>,</a:t>
            </a:r>
            <a:r>
              <a:rPr lang="hi-IN" dirty="0"/>
              <a:t> उन समस्याओं से खुद ही ग्रस्त होते हैं। दुर्भाग्य से हमारा इस पर ध्यान नहीं जाता है कि हम समस्या-ग्रस्त हैं</a:t>
            </a:r>
            <a:r>
              <a:rPr lang="en-CA" dirty="0"/>
              <a:t>,</a:t>
            </a:r>
            <a:r>
              <a:rPr lang="hi-IN" dirty="0"/>
              <a:t> और यदि समस्या दिखती भी है</a:t>
            </a:r>
            <a:r>
              <a:rPr lang="en-CA" dirty="0"/>
              <a:t>,</a:t>
            </a:r>
            <a:r>
              <a:rPr lang="hi-IN" dirty="0"/>
              <a:t> तो हम समस्या के कारण को दूसरे किसी व्यक्ति या बाहर की परिस्थिति में बताते रहते हैं। </a:t>
            </a:r>
            <a:endParaRPr lang="en-US" dirty="0"/>
          </a:p>
          <a:p>
            <a:pPr lvl="0"/>
            <a:r>
              <a:rPr lang="hi-IN" b="1" dirty="0"/>
              <a:t>हर क्षण फिसलने की संभावना- </a:t>
            </a:r>
            <a:r>
              <a:rPr lang="hi-IN" dirty="0"/>
              <a:t>चूँकि अध्ययन विधि में हम परिवार एवं समाज में जीते हुए अपनी जागृति के लिए प्रयास करते हैं</a:t>
            </a:r>
            <a:r>
              <a:rPr lang="en-CA" dirty="0"/>
              <a:t>,</a:t>
            </a:r>
            <a:r>
              <a:rPr lang="hi-IN" dirty="0"/>
              <a:t> अतः इस विधि में किसी भी क्षण अपने किसी कुसंस्कार के अनुकूल वातावरण पाकर उभर आने की संभावना रहती है। इस रुप में यह तलवार की धार पर चलने जैसा है</a:t>
            </a:r>
            <a:r>
              <a:rPr lang="en-CA" dirty="0"/>
              <a:t>,</a:t>
            </a:r>
            <a:r>
              <a:rPr lang="hi-IN" dirty="0"/>
              <a:t> जिसके लिए अपने में हर क्षण की सजगता (</a:t>
            </a:r>
            <a:r>
              <a:rPr lang="en-CA" dirty="0"/>
              <a:t>awareness</a:t>
            </a:r>
            <a:r>
              <a:rPr lang="hi-IN" dirty="0"/>
              <a:t>) आवश्यक है।</a:t>
            </a:r>
            <a:endParaRPr lang="en-US" dirty="0"/>
          </a:p>
          <a:p>
            <a:pPr lvl="0"/>
            <a:r>
              <a:rPr lang="hi-IN" b="1" dirty="0"/>
              <a:t>अपने गलत को भी सही सिद्ध करने का प्रयास (</a:t>
            </a:r>
            <a:r>
              <a:rPr lang="en-CA" b="1" dirty="0"/>
              <a:t>justification</a:t>
            </a:r>
            <a:r>
              <a:rPr lang="hi-IN" b="1" dirty="0"/>
              <a:t>)- </a:t>
            </a:r>
            <a:r>
              <a:rPr lang="hi-IN" dirty="0"/>
              <a:t>अध्ययन विधि में कई बार हम तर्क करने में कुशल हो जाते हैं। पर इस कुशलता का प्रयोग अपनी सूक्ष्म जाँच-परख में करने के बदले अपने अनुचित कार्यों को भी सही साबित करने के लिए करने लगते हैं। हम अपने को स्थिति-परिस्थिति के कारण मजबूर बताकर या इस परिस्थिति में एक समझदार मानव भी इतना ही कर सकता है</a:t>
            </a:r>
            <a:r>
              <a:rPr lang="en-CA" dirty="0"/>
              <a:t>,</a:t>
            </a:r>
            <a:r>
              <a:rPr lang="hi-IN" dirty="0"/>
              <a:t> यह मानकर अपनी कमियों को हम छुपा ले जाते हैं।</a:t>
            </a:r>
            <a:endParaRPr lang="en-US" dirty="0"/>
          </a:p>
          <a:p>
            <a:pPr marL="0" indent="0">
              <a:buNone/>
            </a:pPr>
            <a:endParaRPr lang="en-US" dirty="0"/>
          </a:p>
        </p:txBody>
      </p:sp>
    </p:spTree>
    <p:extLst>
      <p:ext uri="{BB962C8B-B14F-4D97-AF65-F5344CB8AC3E}">
        <p14:creationId xmlns:p14="http://schemas.microsoft.com/office/powerpoint/2010/main" val="220737993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9212C-E6E4-41AA-9D85-C5F3745F4A69}"/>
              </a:ext>
            </a:extLst>
          </p:cNvPr>
          <p:cNvSpPr>
            <a:spLocks noGrp="1"/>
          </p:cNvSpPr>
          <p:nvPr>
            <p:ph type="title"/>
          </p:nvPr>
        </p:nvSpPr>
        <p:spPr/>
        <p:txBody>
          <a:bodyPr/>
          <a:lstStyle/>
          <a:p>
            <a:r>
              <a:rPr lang="hi-IN" dirty="0"/>
              <a:t>अध्ययन-विधि की बाधाएँ</a:t>
            </a:r>
            <a:br>
              <a:rPr lang="en-US" dirty="0"/>
            </a:br>
            <a:endParaRPr lang="en-US" dirty="0"/>
          </a:p>
        </p:txBody>
      </p:sp>
      <p:sp>
        <p:nvSpPr>
          <p:cNvPr id="3" name="Text Placeholder 2">
            <a:extLst>
              <a:ext uri="{FF2B5EF4-FFF2-40B4-BE49-F238E27FC236}">
                <a16:creationId xmlns:a16="http://schemas.microsoft.com/office/drawing/2014/main" id="{D5058394-2C00-4146-8B42-2E357404EFF3}"/>
              </a:ext>
            </a:extLst>
          </p:cNvPr>
          <p:cNvSpPr>
            <a:spLocks noGrp="1"/>
          </p:cNvSpPr>
          <p:nvPr>
            <p:ph type="body" sz="quarter" idx="13"/>
          </p:nvPr>
        </p:nvSpPr>
        <p:spPr>
          <a:xfrm>
            <a:off x="-152400" y="533400"/>
            <a:ext cx="9296400" cy="5943600"/>
          </a:xfrm>
        </p:spPr>
        <p:txBody>
          <a:bodyPr>
            <a:noAutofit/>
          </a:bodyPr>
          <a:lstStyle/>
          <a:p>
            <a:pPr lvl="0" algn="just"/>
            <a:r>
              <a:rPr lang="hi-IN" sz="1800" b="1" dirty="0"/>
              <a:t>अनुभव/समझ की जगह प्रमाण पर जोर- </a:t>
            </a:r>
            <a:r>
              <a:rPr lang="hi-IN" sz="1800" dirty="0"/>
              <a:t>कई बार अध्ययन-क्रम में जब हम अपनी समझ को परिवार एवं समाज में जीकर प्रमाणित करने जाते हैं</a:t>
            </a:r>
            <a:r>
              <a:rPr lang="en-CA" sz="1800" dirty="0"/>
              <a:t>,</a:t>
            </a:r>
            <a:r>
              <a:rPr lang="hi-IN" sz="1800" dirty="0"/>
              <a:t> तो हमारा ध्यान परिवार एवं समाज में होने वाली उपलब्धियों पर टिक जाता है</a:t>
            </a:r>
            <a:r>
              <a:rPr lang="en-CA" sz="1800" dirty="0"/>
              <a:t>,</a:t>
            </a:r>
            <a:r>
              <a:rPr lang="hi-IN" sz="1800" dirty="0"/>
              <a:t> न कि इस प्रक्रिया से गुजरकर अपने संस्कारों में परिवर्तन</a:t>
            </a:r>
            <a:r>
              <a:rPr lang="en-CA" sz="1800" dirty="0"/>
              <a:t>,</a:t>
            </a:r>
            <a:r>
              <a:rPr lang="hi-IN" sz="1800" dirty="0"/>
              <a:t> परिमार्जन करने पर। इस दशा में</a:t>
            </a:r>
            <a:r>
              <a:rPr lang="en-CA" sz="1800" dirty="0"/>
              <a:t>,</a:t>
            </a:r>
            <a:r>
              <a:rPr lang="hi-IN" sz="1800" dirty="0"/>
              <a:t> बाहर (परिवार या समाज में) अनुकूल उपलब्धि को पाने पर ही हम केंद्रित हो जाते हैं एवं उसके लिए जोड़-तोड़ करने में लग जाते हैं। इसमें अनुकूल सफलता नहीं मिलने पर या तो हम स्वयं में उलझ जाते हैं</a:t>
            </a:r>
            <a:r>
              <a:rPr lang="en-CA" sz="1800" dirty="0"/>
              <a:t>; </a:t>
            </a:r>
            <a:r>
              <a:rPr lang="hi-IN" sz="1800" dirty="0"/>
              <a:t>या बाकी सब लोगों को सँभालने में खप जाते हैं। हमारे द्वारा फैलाये गये काम को समेटने में हमारी बहुत ऊर्जा चली जाती है। यदि हम बाहर जीने को अपने अंदर (जीवन) की क्रियाओं को व्यवस्थित करने के एक अवसर के रुप में लें</a:t>
            </a:r>
            <a:r>
              <a:rPr lang="en-CA" sz="1800" dirty="0"/>
              <a:t>,</a:t>
            </a:r>
            <a:r>
              <a:rPr lang="hi-IN" sz="1800" dirty="0"/>
              <a:t> तथा प्रधान रुप से हमारा ध्यान अपनी जीवन-क्रियाओं के परिवर्तन</a:t>
            </a:r>
            <a:r>
              <a:rPr lang="en-CA" sz="1800" dirty="0"/>
              <a:t>,</a:t>
            </a:r>
            <a:r>
              <a:rPr lang="hi-IN" sz="1800" dirty="0"/>
              <a:t> परिमार्जन पर हो</a:t>
            </a:r>
            <a:r>
              <a:rPr lang="en-CA" sz="1800" dirty="0"/>
              <a:t>,</a:t>
            </a:r>
            <a:r>
              <a:rPr lang="hi-IN" sz="1800" dirty="0"/>
              <a:t> तो इससे बचा जा सकता है। प्रमाण को मुख्य रुप से अपने जीवन की स्थिति एवं गति-क्रिया में देखने की जरुरत है</a:t>
            </a:r>
            <a:r>
              <a:rPr lang="en-CA" sz="1800" dirty="0"/>
              <a:t>,</a:t>
            </a:r>
            <a:r>
              <a:rPr lang="hi-IN" sz="1800" dirty="0"/>
              <a:t> न कि बाहर परिवार</a:t>
            </a:r>
            <a:r>
              <a:rPr lang="en-CA" sz="1800" dirty="0"/>
              <a:t>,</a:t>
            </a:r>
            <a:r>
              <a:rPr lang="hi-IN" sz="1800" dirty="0"/>
              <a:t> समाज में होने वाली उपलब्धियों में।</a:t>
            </a:r>
            <a:endParaRPr lang="en-US" sz="1800" dirty="0"/>
          </a:p>
          <a:p>
            <a:pPr lvl="0" algn="just"/>
            <a:r>
              <a:rPr lang="hi-IN" sz="1800" b="1" dirty="0"/>
              <a:t>स्वयं में कमी की पीड़ा- </a:t>
            </a:r>
            <a:r>
              <a:rPr lang="hi-IN" sz="1800" dirty="0"/>
              <a:t>कई बार हमें स्वयं में ही यह दिखता है कि हम जैसा कह रहे हैं</a:t>
            </a:r>
            <a:r>
              <a:rPr lang="en-CA" sz="1800" dirty="0"/>
              <a:t>,</a:t>
            </a:r>
            <a:r>
              <a:rPr lang="hi-IN" sz="1800" dirty="0"/>
              <a:t> वैसा खुद भी नहीं जी पा रहे हैं। इस स्थिति में हम अपनी दशा को दूसरों के साथ साझा भी नहीं कर पाते हैं। हमें लगता है कि इससे उनका मनोबल भी टूट जाएगा</a:t>
            </a:r>
            <a:r>
              <a:rPr lang="en-CA" sz="1800" dirty="0"/>
              <a:t>,</a:t>
            </a:r>
            <a:r>
              <a:rPr lang="hi-IN" sz="1800" dirty="0"/>
              <a:t> या वो मेरे बारे में क्या सोचेंगे आदि-आदि। खुद में होने वाली यह पीड़ा कष्टदायक है। इससे लोगों के आंतरिक अवसाद में जाने की संभावना होती है</a:t>
            </a:r>
            <a:r>
              <a:rPr lang="en-CA" sz="1800" dirty="0"/>
              <a:t>,</a:t>
            </a:r>
            <a:r>
              <a:rPr lang="hi-IN" sz="1800" dirty="0"/>
              <a:t> जिसे वे अन्य लोगों से छुपाना भी चाहते हैं। इसे छुपाये बिना यदि हम धैर्य पूर्वक अपनी वास्तविक स्थिति को स्वीकार सकें</a:t>
            </a:r>
            <a:r>
              <a:rPr lang="en-CA" sz="1800" dirty="0"/>
              <a:t>,</a:t>
            </a:r>
            <a:r>
              <a:rPr lang="hi-IN" sz="1800" dirty="0"/>
              <a:t> और अपने नजदीकी मित्रों से साझा कर सकें, तो यही पीड़ा हमें आगे बढ़ने में मदद कर देती है।</a:t>
            </a:r>
            <a:endParaRPr lang="en-US" sz="1800" dirty="0"/>
          </a:p>
          <a:p>
            <a:pPr lvl="0" algn="just"/>
            <a:r>
              <a:rPr lang="hi-IN" sz="1800" b="1" dirty="0"/>
              <a:t>पर-मूल्यांकन में रुचि- </a:t>
            </a:r>
            <a:r>
              <a:rPr lang="hi-IN" sz="1800" dirty="0"/>
              <a:t>अध्ययन-क्रम में कई बार ऐसा भी होता है कि हम अपनी समीक्षा</a:t>
            </a:r>
            <a:r>
              <a:rPr lang="en-CA" sz="1800" dirty="0"/>
              <a:t>,</a:t>
            </a:r>
            <a:r>
              <a:rPr lang="hi-IN" sz="1800" dirty="0"/>
              <a:t> मूल्यांकन करने के बदले दूसरे की समीक्षा</a:t>
            </a:r>
            <a:r>
              <a:rPr lang="en-CA" sz="1800" dirty="0"/>
              <a:t>,</a:t>
            </a:r>
            <a:r>
              <a:rPr lang="hi-IN" sz="1800" dirty="0"/>
              <a:t> मूल्यांकन करने में ही अपना अधिकांश समय व्यतीत कर देते हैं। ऐसा करके हम सूक्ष्म रुप में स्वयं को दूसरे से श्रेष्ठ सिद्ध कर रहे होते हैं</a:t>
            </a:r>
            <a:r>
              <a:rPr lang="en-CA" sz="1800" dirty="0"/>
              <a:t>,</a:t>
            </a:r>
            <a:r>
              <a:rPr lang="hi-IN" sz="1800" dirty="0"/>
              <a:t> जो हमारे अहंकार को तृप्ति देता है। साथ ही साथ यह पर-पीड़ा</a:t>
            </a:r>
            <a:r>
              <a:rPr lang="en-CA" sz="1800" dirty="0"/>
              <a:t>,</a:t>
            </a:r>
            <a:r>
              <a:rPr lang="hi-IN" sz="1800" dirty="0"/>
              <a:t> पर-निंदा से तृप्त होने की हमारी पुरानी आदत को भी पुष्ट करती है।</a:t>
            </a:r>
            <a:endParaRPr lang="en-US" sz="1800" dirty="0"/>
          </a:p>
        </p:txBody>
      </p:sp>
    </p:spTree>
    <p:extLst>
      <p:ext uri="{BB962C8B-B14F-4D97-AF65-F5344CB8AC3E}">
        <p14:creationId xmlns:p14="http://schemas.microsoft.com/office/powerpoint/2010/main" val="25412172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a:t>अध्ययन-विधि की बाधाएँ</a:t>
            </a:r>
            <a:br>
              <a:rPr lang="en-US" dirty="0"/>
            </a:br>
            <a:endParaRPr lang="en-US" dirty="0"/>
          </a:p>
        </p:txBody>
      </p:sp>
      <p:sp>
        <p:nvSpPr>
          <p:cNvPr id="3" name="Text Placeholder 2"/>
          <p:cNvSpPr>
            <a:spLocks noGrp="1"/>
          </p:cNvSpPr>
          <p:nvPr>
            <p:ph type="body" sz="quarter" idx="13"/>
          </p:nvPr>
        </p:nvSpPr>
        <p:spPr/>
        <p:txBody>
          <a:bodyPr/>
          <a:lstStyle/>
          <a:p>
            <a:r>
              <a:rPr lang="hi-IN" dirty="0"/>
              <a:t>मध्यस्थ दर्शन की सूचना को तर्कसंगत विधि से समझने के पहली ही तुलनात्मक विश्लेषण शुरु कर देना</a:t>
            </a:r>
          </a:p>
          <a:p>
            <a:endParaRPr lang="hi-IN" dirty="0"/>
          </a:p>
          <a:p>
            <a:r>
              <a:rPr lang="hi-IN" dirty="0"/>
              <a:t>प्रकृति के रूप व गुण के विश्लेषण में ही अधिकांश समय व प्रयास व्यतीत करना</a:t>
            </a: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09600"/>
            <a:ext cx="9144000" cy="5486400"/>
          </a:xfrm>
        </p:spPr>
        <p:txBody>
          <a:bodyPr>
            <a:normAutofit fontScale="92500" lnSpcReduction="20000"/>
          </a:bodyPr>
          <a:lstStyle/>
          <a:p>
            <a:pPr algn="r"/>
            <a:endParaRPr lang="hi-IN" dirty="0"/>
          </a:p>
          <a:p>
            <a:pPr>
              <a:lnSpc>
                <a:spcPct val="115000"/>
              </a:lnSpc>
              <a:spcAft>
                <a:spcPts val="1000"/>
              </a:spcAft>
            </a:pPr>
            <a:r>
              <a:rPr lang="hi-IN" altLang="en-US" sz="7700" dirty="0">
                <a:latin typeface="Arial" pitchFamily="34" charset="0"/>
                <a:cs typeface="Arial" pitchFamily="34" charset="0"/>
              </a:rPr>
              <a:t>मध्यस्थ दर्शन </a:t>
            </a:r>
            <a:endParaRPr lang="en-US" altLang="en-US" sz="7700" dirty="0">
              <a:latin typeface="Arial" pitchFamily="34" charset="0"/>
              <a:cs typeface="Arial" pitchFamily="34" charset="0"/>
            </a:endParaRPr>
          </a:p>
          <a:p>
            <a:pPr>
              <a:lnSpc>
                <a:spcPct val="115000"/>
              </a:lnSpc>
              <a:spcAft>
                <a:spcPts val="1000"/>
              </a:spcAft>
            </a:pPr>
            <a:r>
              <a:rPr lang="hi-IN" altLang="en-US" sz="7700" dirty="0">
                <a:latin typeface="Arial" pitchFamily="34" charset="0"/>
                <a:cs typeface="Arial" pitchFamily="34" charset="0"/>
              </a:rPr>
              <a:t>अध्ययन-अभ्यास सत्र</a:t>
            </a:r>
            <a:br>
              <a:rPr lang="hi-IN" altLang="en-US" sz="7700" dirty="0">
                <a:latin typeface="Arial" pitchFamily="34" charset="0"/>
                <a:cs typeface="Arial" pitchFamily="34" charset="0"/>
              </a:rPr>
            </a:br>
            <a:br>
              <a:rPr lang="hi-IN" altLang="en-US" sz="7700" dirty="0">
                <a:latin typeface="Arial" pitchFamily="34" charset="0"/>
                <a:cs typeface="Arial" pitchFamily="34" charset="0"/>
              </a:rPr>
            </a:br>
            <a:r>
              <a:rPr lang="hi-IN" altLang="en-US" sz="7700" dirty="0">
                <a:latin typeface="Arial" pitchFamily="34" charset="0"/>
                <a:cs typeface="Arial" pitchFamily="34" charset="0"/>
              </a:rPr>
              <a:t>प्रश्नावली</a:t>
            </a:r>
            <a:r>
              <a:rPr lang="en-CA" sz="4000" dirty="0">
                <a:solidFill>
                  <a:srgbClr val="7030A0"/>
                </a:solidFill>
                <a:ea typeface="Times New Roman"/>
                <a:cs typeface="Mangal"/>
              </a:rPr>
              <a:t> </a:t>
            </a:r>
            <a:endParaRPr lang="en-CA" sz="4000" dirty="0">
              <a:ea typeface="Times New Roman"/>
              <a:cs typeface="Mangal"/>
            </a:endParaRPr>
          </a:p>
        </p:txBody>
      </p:sp>
    </p:spTree>
    <p:extLst>
      <p:ext uri="{BB962C8B-B14F-4D97-AF65-F5344CB8AC3E}">
        <p14:creationId xmlns:p14="http://schemas.microsoft.com/office/powerpoint/2010/main" val="300027519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प्रश्न</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p:txBody>
          <a:bodyPr>
            <a:normAutofit/>
          </a:bodyPr>
          <a:lstStyle/>
          <a:p>
            <a:pPr>
              <a:buNone/>
            </a:pPr>
            <a:r>
              <a:rPr lang="hi-IN" dirty="0"/>
              <a:t>अध्ययन/ समझदारी के लिए समय का अभाव</a:t>
            </a:r>
          </a:p>
          <a:p>
            <a:endParaRPr lang="hi-IN" dirty="0"/>
          </a:p>
          <a:p>
            <a:r>
              <a:rPr lang="hi-IN" dirty="0"/>
              <a:t>अध्ययन वरीयता में नीचे है। अध्ययन की आवश्यकता/ महत्ता पर ध्यान देने की आवश्यकता है।</a:t>
            </a:r>
            <a:endParaRPr lang="en-US" dirty="0"/>
          </a:p>
          <a:p>
            <a:endParaRPr lang="hi-IN" dirty="0"/>
          </a:p>
        </p:txBody>
      </p:sp>
    </p:spTree>
    <p:extLst>
      <p:ext uri="{BB962C8B-B14F-4D97-AF65-F5344CB8AC3E}">
        <p14:creationId xmlns:p14="http://schemas.microsoft.com/office/powerpoint/2010/main" val="26201768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भाव का आधार समझ है या बाह्य-परिस्थिति</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a:xfrm>
            <a:off x="9378" y="609600"/>
            <a:ext cx="9144000" cy="5943600"/>
          </a:xfrm>
        </p:spPr>
        <p:txBody>
          <a:bodyPr>
            <a:normAutofit/>
          </a:bodyPr>
          <a:lstStyle/>
          <a:p>
            <a:pPr>
              <a:lnSpc>
                <a:spcPct val="150000"/>
              </a:lnSpc>
              <a:buNone/>
            </a:pPr>
            <a:r>
              <a:rPr lang="hi-IN" dirty="0"/>
              <a:t>भाव थोड़े समय में बदल जाता है/ स्थिर नहीं रहता है</a:t>
            </a:r>
          </a:p>
          <a:p>
            <a:pPr>
              <a:lnSpc>
                <a:spcPct val="150000"/>
              </a:lnSpc>
            </a:pPr>
            <a:r>
              <a:rPr lang="hi-IN" dirty="0"/>
              <a:t>समझ के आधार पर भाव होने से भाव स्थिर बना रहता है। दी गयी परिस्थिति में भाव को बनाये रखते हुए रास्ता कैसे निकालें, इस अर्थ में हमारा प्रयास; न कि भाव में ही बदलाव (सम्मान के बदले अपमान; स्नेह के बदले विरोध)</a:t>
            </a:r>
            <a:endParaRPr lang="en-US" dirty="0"/>
          </a:p>
        </p:txBody>
      </p:sp>
    </p:spTree>
    <p:extLst>
      <p:ext uri="{BB962C8B-B14F-4D97-AF65-F5344CB8AC3E}">
        <p14:creationId xmlns:p14="http://schemas.microsoft.com/office/powerpoint/2010/main" val="15795261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4CF76-F7EC-4ACC-8FD9-82F42C4CA8A7}"/>
              </a:ext>
            </a:extLst>
          </p:cNvPr>
          <p:cNvSpPr>
            <a:spLocks noGrp="1"/>
          </p:cNvSpPr>
          <p:nvPr>
            <p:ph type="title"/>
          </p:nvPr>
        </p:nvSpPr>
        <p:spPr/>
        <p:txBody>
          <a:bodyPr/>
          <a:lstStyle/>
          <a:p>
            <a:r>
              <a:rPr lang="hi-IN" dirty="0"/>
              <a:t>अध्ययन-अभ्यास हेतु तैयारी</a:t>
            </a:r>
            <a:endParaRPr lang="en-US" dirty="0"/>
          </a:p>
        </p:txBody>
      </p:sp>
      <p:sp>
        <p:nvSpPr>
          <p:cNvPr id="3" name="Text Placeholder 2">
            <a:extLst>
              <a:ext uri="{FF2B5EF4-FFF2-40B4-BE49-F238E27FC236}">
                <a16:creationId xmlns:a16="http://schemas.microsoft.com/office/drawing/2014/main" id="{4919088A-9ECF-4996-8854-F19CA48A5DDF}"/>
              </a:ext>
            </a:extLst>
          </p:cNvPr>
          <p:cNvSpPr>
            <a:spLocks noGrp="1"/>
          </p:cNvSpPr>
          <p:nvPr>
            <p:ph type="body" sz="quarter" idx="13"/>
          </p:nvPr>
        </p:nvSpPr>
        <p:spPr/>
        <p:txBody>
          <a:bodyPr/>
          <a:lstStyle/>
          <a:p>
            <a:r>
              <a:rPr lang="hi-IN" dirty="0"/>
              <a:t>जाँच कर देखें- हम आवेशित गति में हैं या स्वभाव गति में</a:t>
            </a:r>
          </a:p>
          <a:p>
            <a:pPr marL="0" indent="0">
              <a:buNone/>
            </a:pPr>
            <a:r>
              <a:rPr lang="en-US" b="1" dirty="0"/>
              <a:t>	</a:t>
            </a:r>
            <a:endParaRPr lang="en-US" dirty="0"/>
          </a:p>
          <a:p>
            <a:r>
              <a:rPr lang="hi-IN" dirty="0"/>
              <a:t>यदि आवेशित गति में हैं</a:t>
            </a:r>
            <a:r>
              <a:rPr lang="en-US" dirty="0"/>
              <a:t>,</a:t>
            </a:r>
            <a:r>
              <a:rPr lang="hi-IN" dirty="0"/>
              <a:t> तो स्वभाव गति में आना आवश्यक है</a:t>
            </a:r>
            <a:r>
              <a:rPr lang="en-US" dirty="0"/>
              <a:t>,</a:t>
            </a:r>
            <a:r>
              <a:rPr lang="hi-IN" dirty="0"/>
              <a:t> क्योंकि अध्ययन स्वभाव गति में ही होता है।</a:t>
            </a:r>
          </a:p>
          <a:p>
            <a:endParaRPr lang="en-US" dirty="0"/>
          </a:p>
          <a:p>
            <a:r>
              <a:rPr lang="hi-IN" dirty="0"/>
              <a:t>स्वभाव गति में आने के लिए- </a:t>
            </a:r>
          </a:p>
          <a:p>
            <a:pPr lvl="1"/>
            <a:r>
              <a:rPr lang="hi-IN" dirty="0"/>
              <a:t>अपनी साँस को स्वभाव गति में लाना </a:t>
            </a:r>
          </a:p>
          <a:p>
            <a:pPr lvl="1"/>
            <a:r>
              <a:rPr lang="hi-IN" dirty="0"/>
              <a:t>किसी एक वस्तु पर अपना ध्यान केंद्रित करने का अभ्यास करना </a:t>
            </a:r>
          </a:p>
          <a:p>
            <a:pPr lvl="1"/>
            <a:r>
              <a:rPr lang="hi-IN" dirty="0"/>
              <a:t>शरीर के अलग-अलग अंग प्रत्यंगों पर ध्यान देकर उसे तनाव मुक्त करना</a:t>
            </a:r>
          </a:p>
          <a:p>
            <a:pPr lvl="1"/>
            <a:r>
              <a:rPr lang="hi-IN" dirty="0"/>
              <a:t>संवेदनाओं में आसक्ति को शिथिल करना</a:t>
            </a:r>
          </a:p>
          <a:p>
            <a:pPr lvl="1"/>
            <a:r>
              <a:rPr lang="hi-IN" dirty="0"/>
              <a:t>दूसरे मनुष्यों से की जाने वाली अपेक्षाओं को उसकी योग्यता के आधार पर निर्धारित करना </a:t>
            </a:r>
          </a:p>
          <a:p>
            <a:pPr lvl="1"/>
            <a:r>
              <a:rPr lang="hi-IN" dirty="0"/>
              <a:t>बाहर की परिस्थितियों एवं शरीर से स्वयं को अप्रभावित रखना अर्थात समता में रहना</a:t>
            </a:r>
            <a:endParaRPr lang="en-US" dirty="0"/>
          </a:p>
          <a:p>
            <a:endParaRPr lang="en-US" dirty="0"/>
          </a:p>
        </p:txBody>
      </p:sp>
    </p:spTree>
    <p:extLst>
      <p:ext uri="{BB962C8B-B14F-4D97-AF65-F5344CB8AC3E}">
        <p14:creationId xmlns:p14="http://schemas.microsoft.com/office/powerpoint/2010/main" val="419976427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0" y="76200"/>
            <a:ext cx="9144000" cy="381000"/>
          </a:xfrm>
          <a:noFill/>
          <a:ln>
            <a:miter lim="800000"/>
            <a:headEnd/>
            <a:tailEnd/>
          </a:ln>
        </p:spPr>
        <p:txBody>
          <a:bodyPr vert="horz" wrap="square" lIns="91440" tIns="45720" rIns="91440" bIns="45720" numCol="1" anchor="t" anchorCtr="0" compatLnSpc="1">
            <a:prstTxWarp prst="textNoShape">
              <a:avLst/>
            </a:prstTxWarp>
          </a:bodyPr>
          <a:lstStyle/>
          <a:p>
            <a:r>
              <a:rPr lang="hi-IN" dirty="0"/>
              <a:t>ध्यान में विक्षेप/बाधा</a:t>
            </a:r>
            <a:br>
              <a:rPr lang="en-US" dirty="0"/>
            </a:br>
            <a:br>
              <a:rPr lang="hi-IN" dirty="0"/>
            </a:br>
            <a:br>
              <a:rPr lang="hi-IN" dirty="0"/>
            </a:br>
            <a:br>
              <a:rPr lang="hi-IN" dirty="0"/>
            </a:br>
            <a:br>
              <a:rPr lang="hi-IN" dirty="0"/>
            </a:br>
            <a:endParaRPr lang="en-CA" dirty="0"/>
          </a:p>
        </p:txBody>
      </p:sp>
      <p:sp>
        <p:nvSpPr>
          <p:cNvPr id="56323" name="Text Placeholder 2"/>
          <p:cNvSpPr>
            <a:spLocks noGrp="1"/>
          </p:cNvSpPr>
          <p:nvPr>
            <p:ph type="body" sz="quarter" idx="13"/>
          </p:nvPr>
        </p:nvSpPr>
        <p:spPr bwMode="auto">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marL="0" indent="0">
              <a:buNone/>
            </a:pPr>
            <a:r>
              <a:rPr lang="hi-IN" dirty="0"/>
              <a:t>अ. उपरोक्त प्रकिया पूर्वक ध्यान देते समय बीच में ध्यान कहीं और चला जाता है-</a:t>
            </a:r>
            <a:endParaRPr lang="en-US" dirty="0"/>
          </a:p>
          <a:p>
            <a:pPr marL="0" indent="0">
              <a:buNone/>
            </a:pPr>
            <a:r>
              <a:rPr lang="hi-IN" dirty="0"/>
              <a:t>निराकरण- परेशान होने की जरुरत नहीं है। लौटकर जब स्मरण आता है</a:t>
            </a:r>
            <a:r>
              <a:rPr lang="en-US" dirty="0"/>
              <a:t>,</a:t>
            </a:r>
            <a:r>
              <a:rPr lang="hi-IN" dirty="0"/>
              <a:t> बिना परेशान हुए फिर से ध्यान देना शुरु कर दें</a:t>
            </a:r>
          </a:p>
          <a:p>
            <a:endParaRPr lang="en-US" dirty="0"/>
          </a:p>
          <a:p>
            <a:pPr marL="0" indent="0">
              <a:buNone/>
            </a:pPr>
            <a:r>
              <a:rPr lang="hi-IN" dirty="0"/>
              <a:t>ब. उपरोक्त प्रकिया पूर्वक ध्यान देते समय बीच में कहीं और ध्यान चला गया और स्मरण आने पर भी हम उसे वापस मूल वस्तु पर स्थित नहीं कर पा रहे हैं-</a:t>
            </a:r>
            <a:endParaRPr lang="en-US" dirty="0"/>
          </a:p>
          <a:p>
            <a:pPr marL="0" indent="0">
              <a:buNone/>
            </a:pPr>
            <a:r>
              <a:rPr lang="hi-IN" dirty="0"/>
              <a:t>निराकरण- ऐसा सामान्यतः तब होता है</a:t>
            </a:r>
            <a:r>
              <a:rPr lang="en-US" dirty="0"/>
              <a:t>,</a:t>
            </a:r>
            <a:r>
              <a:rPr lang="hi-IN" dirty="0"/>
              <a:t> जब बीच में आया हुआ कुसंस्कार बहुत दृढ़ हो</a:t>
            </a:r>
            <a:r>
              <a:rPr lang="en-US" dirty="0"/>
              <a:t>,</a:t>
            </a:r>
            <a:r>
              <a:rPr lang="hi-IN" dirty="0"/>
              <a:t> उससे हमारा गहरा जुड़ाव हो। उस समय हम जो कुसंस्कार हमारे में चल रहा है</a:t>
            </a:r>
            <a:r>
              <a:rPr lang="en-US" dirty="0"/>
              <a:t>,</a:t>
            </a:r>
            <a:r>
              <a:rPr lang="hi-IN" dirty="0"/>
              <a:t> उसे ही देखना शुरु करें। हम यह देख पाएँ/विचार पूर्वक निष्कर्ष निकाल पाएँ कि यह कुसंस्कार</a:t>
            </a:r>
            <a:endParaRPr lang="en-US" dirty="0"/>
          </a:p>
          <a:p>
            <a:pPr marL="0" indent="0">
              <a:buNone/>
            </a:pPr>
            <a:r>
              <a:rPr lang="hi-IN" dirty="0"/>
              <a:t>				मेरे दुख का स्रोत है</a:t>
            </a:r>
            <a:endParaRPr lang="en-US" dirty="0"/>
          </a:p>
          <a:p>
            <a:pPr marL="0" indent="0">
              <a:buNone/>
            </a:pPr>
            <a:r>
              <a:rPr lang="hi-IN" dirty="0"/>
              <a:t>				परस्परता में उभय दुख का स्रोत है</a:t>
            </a:r>
            <a:endParaRPr lang="en-US" dirty="0"/>
          </a:p>
          <a:p>
            <a:pPr marL="0" indent="0">
              <a:buNone/>
            </a:pPr>
            <a:r>
              <a:rPr lang="hi-IN" dirty="0"/>
              <a:t>जबकि इसके विपरीत का सुसंस्कार</a:t>
            </a:r>
            <a:endParaRPr lang="en-US" dirty="0"/>
          </a:p>
          <a:p>
            <a:pPr marL="0" indent="0">
              <a:buNone/>
            </a:pPr>
            <a:r>
              <a:rPr lang="hi-IN" dirty="0"/>
              <a:t>				मेरे सुख का स्रोत है</a:t>
            </a:r>
            <a:endParaRPr lang="en-US" dirty="0"/>
          </a:p>
          <a:p>
            <a:pPr marL="0" indent="0">
              <a:buNone/>
            </a:pPr>
            <a:r>
              <a:rPr lang="hi-IN" dirty="0"/>
              <a:t>				परस्परता में उभय सुख</a:t>
            </a:r>
            <a:r>
              <a:rPr lang="en-US" dirty="0"/>
              <a:t>,</a:t>
            </a:r>
            <a:r>
              <a:rPr lang="hi-IN" dirty="0"/>
              <a:t> सर्वसुख का स्रोत है</a:t>
            </a:r>
            <a:endParaRPr lang="en-US" dirty="0"/>
          </a:p>
          <a:p>
            <a:r>
              <a:rPr lang="hi-IN" dirty="0"/>
              <a:t>इस पर बार-बार ध्यान</a:t>
            </a:r>
            <a:r>
              <a:rPr lang="en-US" dirty="0"/>
              <a:t>,</a:t>
            </a:r>
            <a:r>
              <a:rPr lang="hi-IN" dirty="0"/>
              <a:t> मनन</a:t>
            </a:r>
            <a:r>
              <a:rPr lang="en-US" dirty="0"/>
              <a:t>,</a:t>
            </a:r>
            <a:r>
              <a:rPr lang="hi-IN" dirty="0"/>
              <a:t> चिंतन पूर्वक हमारा ध्यान पुनः सुसंस्कार पर जा पाता है। कुसंस्कार क्षीण होते हैं</a:t>
            </a:r>
            <a:r>
              <a:rPr lang="en-US" dirty="0"/>
              <a:t>;</a:t>
            </a:r>
            <a:r>
              <a:rPr lang="hi-IN" dirty="0"/>
              <a:t> सुसंस्कार पुष्ट होते हैं। </a:t>
            </a:r>
          </a:p>
        </p:txBody>
      </p:sp>
    </p:spTree>
    <p:extLst>
      <p:ext uri="{BB962C8B-B14F-4D97-AF65-F5344CB8AC3E}">
        <p14:creationId xmlns:p14="http://schemas.microsoft.com/office/powerpoint/2010/main" val="211828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269A-0CB2-446D-9198-EEBDF450BFFD}"/>
              </a:ext>
            </a:extLst>
          </p:cNvPr>
          <p:cNvSpPr>
            <a:spLocks noGrp="1"/>
          </p:cNvSpPr>
          <p:nvPr>
            <p:ph type="title"/>
          </p:nvPr>
        </p:nvSpPr>
        <p:spPr/>
        <p:txBody>
          <a:bodyPr/>
          <a:lstStyle/>
          <a:p>
            <a:r>
              <a:rPr lang="hi-IN" dirty="0"/>
              <a:t>सावधानियाँ</a:t>
            </a:r>
            <a:br>
              <a:rPr lang="en-US" dirty="0"/>
            </a:br>
            <a:endParaRPr lang="en-US" dirty="0"/>
          </a:p>
        </p:txBody>
      </p:sp>
      <p:sp>
        <p:nvSpPr>
          <p:cNvPr id="3" name="Text Placeholder 2">
            <a:extLst>
              <a:ext uri="{FF2B5EF4-FFF2-40B4-BE49-F238E27FC236}">
                <a16:creationId xmlns:a16="http://schemas.microsoft.com/office/drawing/2014/main" id="{8850D6B9-4C06-4E96-A4C0-1F9E8977A3C4}"/>
              </a:ext>
            </a:extLst>
          </p:cNvPr>
          <p:cNvSpPr>
            <a:spLocks noGrp="1"/>
          </p:cNvSpPr>
          <p:nvPr>
            <p:ph type="body" sz="quarter" idx="13"/>
          </p:nvPr>
        </p:nvSpPr>
        <p:spPr/>
        <p:txBody>
          <a:bodyPr>
            <a:normAutofit/>
          </a:bodyPr>
          <a:lstStyle/>
          <a:p>
            <a:pPr marL="0" indent="0">
              <a:buNone/>
            </a:pPr>
            <a:r>
              <a:rPr lang="hi-IN" dirty="0"/>
              <a:t>1. हम अपनी यथास्थिति को सरलता पूर्वक स्वीकार पाएँ-</a:t>
            </a:r>
            <a:endParaRPr lang="en-US" dirty="0"/>
          </a:p>
          <a:p>
            <a:pPr marL="0" indent="0">
              <a:buNone/>
            </a:pPr>
            <a:r>
              <a:rPr lang="hi-IN" dirty="0"/>
              <a:t>		अपने यथास्थिति से परेशान होने की जरुरत नहीं है। हममें से ज्यादातर लोगों की स्थिति कमोबेश ऐसी ही है। जागृति की यात्रा में कभी देर नहीं है। साथ ही हम यात्रा कभी भी शुरु करें</a:t>
            </a:r>
            <a:r>
              <a:rPr lang="en-US" dirty="0"/>
              <a:t>,</a:t>
            </a:r>
            <a:r>
              <a:rPr lang="hi-IN" dirty="0"/>
              <a:t> शुरु वहीं से होगा</a:t>
            </a:r>
            <a:r>
              <a:rPr lang="en-US" dirty="0"/>
              <a:t>,</a:t>
            </a:r>
            <a:r>
              <a:rPr lang="hi-IN" dirty="0"/>
              <a:t> जहाँ हम खड़े हैं। मानव की इस जागृति की यात्रा में प्रधानतः प्रयास पूर्वक ही गति करनी होती है।</a:t>
            </a:r>
          </a:p>
          <a:p>
            <a:endParaRPr lang="en-US" dirty="0"/>
          </a:p>
          <a:p>
            <a:pPr marL="0" indent="0">
              <a:buNone/>
            </a:pPr>
            <a:r>
              <a:rPr lang="hi-IN" dirty="0"/>
              <a:t>2. दूसरों से तुलना करने की जरुरत नहीं है-</a:t>
            </a:r>
            <a:endParaRPr lang="en-US" dirty="0"/>
          </a:p>
          <a:p>
            <a:pPr marL="0" indent="0">
              <a:buNone/>
            </a:pPr>
            <a:r>
              <a:rPr lang="hi-IN" dirty="0"/>
              <a:t>		हमें दूसरे की यथास्थिति का सही-सही पता नहीं होता है। हमें उतना ही पता चल पाता है</a:t>
            </a:r>
            <a:r>
              <a:rPr lang="en-US" dirty="0"/>
              <a:t>,</a:t>
            </a:r>
            <a:r>
              <a:rPr lang="hi-IN" dirty="0"/>
              <a:t> जितना वो सामान्यतः व्यक्त होता है। हमें यह भी पता नहीं होता है कि दूसरे ने अपनी यात्रा शुरु कहाँ से की थी।</a:t>
            </a:r>
          </a:p>
          <a:p>
            <a:pPr marL="0" indent="0">
              <a:buNone/>
            </a:pPr>
            <a:endParaRPr lang="en-US" dirty="0"/>
          </a:p>
          <a:p>
            <a:r>
              <a:rPr lang="hi-IN" dirty="0"/>
              <a:t>हमने स्वयं जहाँ से यात्रा शुरु की थी</a:t>
            </a:r>
            <a:r>
              <a:rPr lang="en-US" dirty="0"/>
              <a:t>,</a:t>
            </a:r>
            <a:r>
              <a:rPr lang="hi-IN" dirty="0"/>
              <a:t> वहाँ से अपनी प्रगति देखें।</a:t>
            </a:r>
            <a:endParaRPr lang="en-US" dirty="0"/>
          </a:p>
        </p:txBody>
      </p:sp>
    </p:spTree>
    <p:extLst>
      <p:ext uri="{BB962C8B-B14F-4D97-AF65-F5344CB8AC3E}">
        <p14:creationId xmlns:p14="http://schemas.microsoft.com/office/powerpoint/2010/main" val="344859077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269A-0CB2-446D-9198-EEBDF450BFFD}"/>
              </a:ext>
            </a:extLst>
          </p:cNvPr>
          <p:cNvSpPr>
            <a:spLocks noGrp="1"/>
          </p:cNvSpPr>
          <p:nvPr>
            <p:ph type="title"/>
          </p:nvPr>
        </p:nvSpPr>
        <p:spPr/>
        <p:txBody>
          <a:bodyPr/>
          <a:lstStyle/>
          <a:p>
            <a:r>
              <a:rPr lang="hi-IN" dirty="0"/>
              <a:t>सावधानियाँ</a:t>
            </a:r>
            <a:endParaRPr lang="en-US" dirty="0"/>
          </a:p>
        </p:txBody>
      </p:sp>
      <p:sp>
        <p:nvSpPr>
          <p:cNvPr id="3" name="Text Placeholder 2">
            <a:extLst>
              <a:ext uri="{FF2B5EF4-FFF2-40B4-BE49-F238E27FC236}">
                <a16:creationId xmlns:a16="http://schemas.microsoft.com/office/drawing/2014/main" id="{8850D6B9-4C06-4E96-A4C0-1F9E8977A3C4}"/>
              </a:ext>
            </a:extLst>
          </p:cNvPr>
          <p:cNvSpPr>
            <a:spLocks noGrp="1"/>
          </p:cNvSpPr>
          <p:nvPr>
            <p:ph type="body" sz="quarter" idx="13"/>
          </p:nvPr>
        </p:nvSpPr>
        <p:spPr/>
        <p:txBody>
          <a:bodyPr>
            <a:normAutofit/>
          </a:bodyPr>
          <a:lstStyle/>
          <a:p>
            <a:pPr marL="0" indent="0">
              <a:buNone/>
            </a:pPr>
            <a:r>
              <a:rPr lang="hi-IN" dirty="0"/>
              <a:t>3. किसी भी तरह का तनाव (मानसिक या शारीरिक) बिल्कुल न लें।</a:t>
            </a:r>
            <a:endParaRPr lang="en-US" dirty="0"/>
          </a:p>
          <a:p>
            <a:pPr marL="0" indent="0">
              <a:buNone/>
            </a:pPr>
            <a:r>
              <a:rPr lang="hi-IN" dirty="0"/>
              <a:t>		तनाव आपकी गति को बाधित करता है। किसी भी तरह के तनाव की स्थिति में स्वयं/ शरीर को </a:t>
            </a:r>
            <a:r>
              <a:rPr lang="en-US" dirty="0"/>
              <a:t>relax </a:t>
            </a:r>
            <a:r>
              <a:rPr lang="hi-IN" dirty="0"/>
              <a:t>करें। कुछ समय पश्चात पुनः प्रक्रिया आरंभ करें।</a:t>
            </a:r>
          </a:p>
          <a:p>
            <a:pPr marL="0" indent="0">
              <a:buNone/>
            </a:pPr>
            <a:endParaRPr lang="en-US" dirty="0"/>
          </a:p>
          <a:p>
            <a:pPr marL="0" indent="0">
              <a:buNone/>
            </a:pPr>
            <a:r>
              <a:rPr lang="hi-IN" dirty="0"/>
              <a:t>4. अगर उपरोक्त किसी भी प्रयास से आपका ध्यान कुसंस्कार से हटकर सुसंस्कार पर नहीं आ रहा है</a:t>
            </a:r>
            <a:r>
              <a:rPr lang="en-US" dirty="0"/>
              <a:t>;</a:t>
            </a:r>
            <a:r>
              <a:rPr lang="hi-IN" dirty="0"/>
              <a:t> तो ध्यान की प्रक्रिया को विराम दें। निम्न में से किसी क्रियाकलाप को करें।</a:t>
            </a:r>
            <a:endParaRPr lang="en-US" dirty="0"/>
          </a:p>
          <a:p>
            <a:pPr marL="0" indent="0">
              <a:buNone/>
            </a:pPr>
            <a:r>
              <a:rPr lang="hi-IN" dirty="0"/>
              <a:t>	- पठन/श्रवण करें</a:t>
            </a:r>
          </a:p>
          <a:p>
            <a:pPr marL="0" indent="0">
              <a:buNone/>
            </a:pPr>
            <a:r>
              <a:rPr lang="hi-IN" dirty="0"/>
              <a:t>	- अपने मनपसंद क्रियाकलाप को करें</a:t>
            </a:r>
            <a:r>
              <a:rPr lang="en-US" dirty="0"/>
              <a:t>- </a:t>
            </a:r>
            <a:r>
              <a:rPr lang="hi-IN" dirty="0"/>
              <a:t>जैसे- खेलना</a:t>
            </a:r>
            <a:r>
              <a:rPr lang="en-US" dirty="0"/>
              <a:t>,</a:t>
            </a:r>
            <a:r>
              <a:rPr lang="hi-IN" dirty="0"/>
              <a:t> गाने सुनना आदि</a:t>
            </a:r>
            <a:endParaRPr lang="en-US" dirty="0"/>
          </a:p>
          <a:p>
            <a:pPr marL="0" indent="0">
              <a:buNone/>
            </a:pPr>
            <a:r>
              <a:rPr lang="hi-IN" dirty="0"/>
              <a:t>	- किसी भी क्रियाकलाप में व्यस्त हो जाएँ</a:t>
            </a:r>
            <a:endParaRPr lang="en-US" dirty="0"/>
          </a:p>
          <a:p>
            <a:pPr marL="0" indent="0">
              <a:buNone/>
            </a:pPr>
            <a:r>
              <a:rPr lang="hi-IN" dirty="0"/>
              <a:t>	- सो जाएँ</a:t>
            </a:r>
            <a:endParaRPr lang="en-US" dirty="0"/>
          </a:p>
          <a:p>
            <a:endParaRPr lang="en-US" dirty="0"/>
          </a:p>
        </p:txBody>
      </p:sp>
    </p:spTree>
    <p:extLst>
      <p:ext uri="{BB962C8B-B14F-4D97-AF65-F5344CB8AC3E}">
        <p14:creationId xmlns:p14="http://schemas.microsoft.com/office/powerpoint/2010/main" val="173520081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49D6-0B8D-4958-A0DB-4B47C9861B1D}"/>
              </a:ext>
            </a:extLst>
          </p:cNvPr>
          <p:cNvSpPr>
            <a:spLocks noGrp="1"/>
          </p:cNvSpPr>
          <p:nvPr>
            <p:ph type="title"/>
          </p:nvPr>
        </p:nvSpPr>
        <p:spPr/>
        <p:txBody>
          <a:bodyPr/>
          <a:lstStyle/>
          <a:p>
            <a:r>
              <a:rPr lang="hi-IN" dirty="0"/>
              <a:t>आगे के अभ्यास हेतु ध्यान देने की विधि</a:t>
            </a:r>
            <a:endParaRPr lang="en-US" dirty="0"/>
          </a:p>
        </p:txBody>
      </p:sp>
      <p:sp>
        <p:nvSpPr>
          <p:cNvPr id="3" name="Text Placeholder 2">
            <a:extLst>
              <a:ext uri="{FF2B5EF4-FFF2-40B4-BE49-F238E27FC236}">
                <a16:creationId xmlns:a16="http://schemas.microsoft.com/office/drawing/2014/main" id="{782A971B-71A0-45CA-81D4-F855284A4C2E}"/>
              </a:ext>
            </a:extLst>
          </p:cNvPr>
          <p:cNvSpPr>
            <a:spLocks noGrp="1"/>
          </p:cNvSpPr>
          <p:nvPr>
            <p:ph type="body" sz="quarter" idx="13"/>
          </p:nvPr>
        </p:nvSpPr>
        <p:spPr/>
        <p:txBody>
          <a:bodyPr/>
          <a:lstStyle/>
          <a:p>
            <a:r>
              <a:rPr lang="hi-IN" b="1" dirty="0"/>
              <a:t>सही के प्रस्ताव को पढ़ना/सुनना/विचार करना एवं उसे निम्न कसौटी पर परख कर देखना</a:t>
            </a:r>
            <a:r>
              <a:rPr lang="en-US" b="1" dirty="0"/>
              <a:t>	</a:t>
            </a:r>
            <a:r>
              <a:rPr lang="hi-IN" b="1" dirty="0"/>
              <a:t>-</a:t>
            </a:r>
            <a:endParaRPr lang="en-US" dirty="0"/>
          </a:p>
          <a:p>
            <a:pPr marL="228600" lvl="1" indent="0"/>
            <a:r>
              <a:rPr lang="hi-IN" dirty="0"/>
              <a:t>तर्क-संगत होना</a:t>
            </a:r>
            <a:r>
              <a:rPr lang="en-US" dirty="0"/>
              <a:t>,</a:t>
            </a:r>
            <a:r>
              <a:rPr lang="hi-IN" dirty="0"/>
              <a:t> </a:t>
            </a:r>
          </a:p>
          <a:p>
            <a:pPr marL="228600" lvl="1" indent="0"/>
            <a:r>
              <a:rPr lang="hi-IN" dirty="0"/>
              <a:t>स्वयं के शुभ एवं सर्व-शुभ के अर्थ में स्वीकार होना</a:t>
            </a:r>
            <a:r>
              <a:rPr lang="en-US" dirty="0"/>
              <a:t>,</a:t>
            </a:r>
            <a:r>
              <a:rPr lang="hi-IN" dirty="0"/>
              <a:t> </a:t>
            </a:r>
          </a:p>
          <a:p>
            <a:pPr marL="228600" lvl="1" indent="0"/>
            <a:r>
              <a:rPr lang="hi-IN" dirty="0"/>
              <a:t>स्व-निरीक्षण (मेरे लिए सही है या नहीं)</a:t>
            </a:r>
            <a:r>
              <a:rPr lang="en-US" dirty="0"/>
              <a:t>,</a:t>
            </a:r>
            <a:r>
              <a:rPr lang="hi-IN" dirty="0"/>
              <a:t> </a:t>
            </a:r>
          </a:p>
          <a:p>
            <a:pPr marL="228600" lvl="1" indent="0"/>
            <a:r>
              <a:rPr lang="hi-IN" dirty="0"/>
              <a:t>परीक्षण एवं सर्वेक्षण (औरों के लिए सही है या नहीं)</a:t>
            </a:r>
            <a:r>
              <a:rPr lang="en-US" dirty="0"/>
              <a:t>,</a:t>
            </a:r>
            <a:r>
              <a:rPr lang="hi-IN" dirty="0"/>
              <a:t> </a:t>
            </a:r>
          </a:p>
          <a:p>
            <a:pPr marL="228600" lvl="1" indent="0"/>
            <a:r>
              <a:rPr lang="hi-IN" dirty="0"/>
              <a:t>व्यवहार प्रमाण में उभय सुख तथा प्रयोग प्रमाण में उभय समृद्धि को देख पाना</a:t>
            </a:r>
            <a:r>
              <a:rPr lang="en-US" dirty="0"/>
              <a:t>,</a:t>
            </a:r>
            <a:r>
              <a:rPr lang="hi-IN" dirty="0"/>
              <a:t> </a:t>
            </a:r>
          </a:p>
          <a:p>
            <a:pPr marL="228600" lvl="1" indent="0"/>
            <a:r>
              <a:rPr lang="hi-IN" dirty="0"/>
              <a:t>विचार प्रमाण में स्वयं में संगीतमयता/ सुख-शांति को देख पाना- </a:t>
            </a:r>
          </a:p>
          <a:p>
            <a:pPr marL="0" indent="0">
              <a:buNone/>
            </a:pPr>
            <a:endParaRPr lang="hi-IN" dirty="0"/>
          </a:p>
          <a:p>
            <a:pPr marL="0" indent="0">
              <a:buNone/>
            </a:pPr>
            <a:endParaRPr lang="hi-IN" dirty="0"/>
          </a:p>
          <a:p>
            <a:pPr marL="0" indent="0">
              <a:buNone/>
            </a:pPr>
            <a:r>
              <a:rPr lang="hi-IN" dirty="0"/>
              <a:t>इस आधार पर स्वयं में</a:t>
            </a:r>
            <a:r>
              <a:rPr lang="en-US" dirty="0"/>
              <a:t>,</a:t>
            </a:r>
            <a:r>
              <a:rPr lang="hi-IN" dirty="0"/>
              <a:t> परिवार में</a:t>
            </a:r>
            <a:r>
              <a:rPr lang="en-US" dirty="0"/>
              <a:t>,</a:t>
            </a:r>
            <a:r>
              <a:rPr lang="hi-IN" dirty="0"/>
              <a:t> समाज में</a:t>
            </a:r>
            <a:r>
              <a:rPr lang="en-US" dirty="0"/>
              <a:t>,</a:t>
            </a:r>
            <a:r>
              <a:rPr lang="hi-IN" dirty="0"/>
              <a:t> प्रकृति/अस्तित्व में जीने के स्वरुप के संदर्भ में सही निष्कर्षों को पहचान पाना</a:t>
            </a:r>
            <a:endParaRPr lang="en-US" dirty="0"/>
          </a:p>
          <a:p>
            <a:endParaRPr lang="en-US" dirty="0"/>
          </a:p>
        </p:txBody>
      </p:sp>
    </p:spTree>
    <p:extLst>
      <p:ext uri="{BB962C8B-B14F-4D97-AF65-F5344CB8AC3E}">
        <p14:creationId xmlns:p14="http://schemas.microsoft.com/office/powerpoint/2010/main" val="157558991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CB89-F562-4566-A15A-7718A836B5D9}"/>
              </a:ext>
            </a:extLst>
          </p:cNvPr>
          <p:cNvSpPr>
            <a:spLocks noGrp="1"/>
          </p:cNvSpPr>
          <p:nvPr>
            <p:ph type="title"/>
          </p:nvPr>
        </p:nvSpPr>
        <p:spPr/>
        <p:txBody>
          <a:bodyPr/>
          <a:lstStyle/>
          <a:p>
            <a:r>
              <a:rPr lang="hi-IN" dirty="0"/>
              <a:t>उपरोक्त निष्कर्षों को जीने के संदर्भ में</a:t>
            </a:r>
            <a:endParaRPr lang="en-US" dirty="0"/>
          </a:p>
        </p:txBody>
      </p:sp>
      <p:sp>
        <p:nvSpPr>
          <p:cNvPr id="3" name="Text Placeholder 2">
            <a:extLst>
              <a:ext uri="{FF2B5EF4-FFF2-40B4-BE49-F238E27FC236}">
                <a16:creationId xmlns:a16="http://schemas.microsoft.com/office/drawing/2014/main" id="{2790A296-8865-4CE2-9A7A-F1B4D44DD2AD}"/>
              </a:ext>
            </a:extLst>
          </p:cNvPr>
          <p:cNvSpPr>
            <a:spLocks noGrp="1"/>
          </p:cNvSpPr>
          <p:nvPr>
            <p:ph type="body" sz="quarter" idx="13"/>
          </p:nvPr>
        </p:nvSpPr>
        <p:spPr/>
        <p:txBody>
          <a:bodyPr>
            <a:normAutofit fontScale="92500" lnSpcReduction="20000"/>
          </a:bodyPr>
          <a:lstStyle/>
          <a:p>
            <a:r>
              <a:rPr lang="hi-IN" dirty="0"/>
              <a:t>जीवन क्रियाओं के प्रति हर क्षण सजग रहते हुए उसे वर्तमान स्थिति-परिस्थिति में सही के अर्थ में सुनिश्चित करने का प्रयास</a:t>
            </a:r>
            <a:r>
              <a:rPr lang="en-US" dirty="0"/>
              <a:t>;</a:t>
            </a:r>
            <a:r>
              <a:rPr lang="hi-IN" dirty="0"/>
              <a:t> जिस समय जिस क्रियाकलाप को कर रहे हैं</a:t>
            </a:r>
            <a:r>
              <a:rPr lang="en-US" dirty="0"/>
              <a:t>,</a:t>
            </a:r>
            <a:r>
              <a:rPr lang="hi-IN" dirty="0"/>
              <a:t> उस समय उससे सम्बंधित अभ्यास करें।</a:t>
            </a:r>
          </a:p>
          <a:p>
            <a:endParaRPr lang="en-US" dirty="0"/>
          </a:p>
          <a:p>
            <a:r>
              <a:rPr lang="hi-IN" dirty="0"/>
              <a:t>समझ के स्तर पर सही निष्कर्षों (जो उस स्थिति-परिस्थिति में जीने के संदर्भ में सही/उपयोगी/जरुरी हैं) को होशपूर्वक स्मृति में अथवा अपने निरीक्षण-परीक्षण में बनाये रखना</a:t>
            </a:r>
            <a:r>
              <a:rPr lang="en-US" dirty="0"/>
              <a:t>,</a:t>
            </a:r>
            <a:r>
              <a:rPr lang="hi-IN" dirty="0"/>
              <a:t> उसके अर्थ में भाव एवं विचार को सुनिश्चित करना</a:t>
            </a:r>
            <a:r>
              <a:rPr lang="en-US" dirty="0"/>
              <a:t>,</a:t>
            </a:r>
            <a:r>
              <a:rPr lang="hi-IN" dirty="0"/>
              <a:t> तदनुरुप व्यवहार/व्यवसाय/आहार-विहार/व्यवस्था में भागीदारी (चयन-आस्वादन के स्तर पर) को सुनिश्चित करना</a:t>
            </a:r>
          </a:p>
          <a:p>
            <a:endParaRPr lang="en-US" dirty="0"/>
          </a:p>
          <a:p>
            <a:r>
              <a:rPr lang="hi-IN" dirty="0"/>
              <a:t>ऐसा जीते हुए अपने सुखी-दुखी/ समृद्ध-दरिद्र होने का निरीक्षण/मूल्यांकन करते रहना (ताकि यह दिख सके कि सही जीने में ही सुख-समृद्धि है और अन्यथा जीने में दुख-दरिद्रता है।)</a:t>
            </a:r>
          </a:p>
          <a:p>
            <a:endParaRPr lang="en-US" dirty="0"/>
          </a:p>
          <a:p>
            <a:r>
              <a:rPr lang="hi-IN" dirty="0"/>
              <a:t>ऐसा जीते हुए परस्परता (मनुष्य एवं शेष प्रकृति) के सुखी-दुखी/ समृद्ध-दरिद्र होने का परीक्षण/मूल्यांकन करते रहना (ताकि यह दिख सके कि सही जीने में ही परस्परता का सुख-समृद्धि है और अन्यथा जीने में परस्परता का दुख-दरिद्रता है।)</a:t>
            </a:r>
          </a:p>
          <a:p>
            <a:endParaRPr lang="en-US" dirty="0"/>
          </a:p>
          <a:p>
            <a:r>
              <a:rPr lang="hi-IN" dirty="0"/>
              <a:t>इस क्रम में जहाँ- जहाँ भी हमसे चूक होती है</a:t>
            </a:r>
            <a:r>
              <a:rPr lang="en-US" dirty="0"/>
              <a:t>,</a:t>
            </a:r>
            <a:r>
              <a:rPr lang="hi-IN" dirty="0"/>
              <a:t> वहाँ सही जीने का स्वरुप क्या हो</a:t>
            </a:r>
            <a:r>
              <a:rPr lang="en-US" dirty="0"/>
              <a:t>?</a:t>
            </a:r>
            <a:r>
              <a:rPr lang="hi-IN" dirty="0"/>
              <a:t> सुसंस्कार पूर्वक व्यक्त होने का ढ़ंग क्या हो</a:t>
            </a:r>
            <a:r>
              <a:rPr lang="en-US" dirty="0"/>
              <a:t>?-</a:t>
            </a:r>
            <a:r>
              <a:rPr lang="hi-IN" dirty="0"/>
              <a:t> इस संदर्भ में विचार</a:t>
            </a:r>
            <a:r>
              <a:rPr lang="en-US" dirty="0"/>
              <a:t>,</a:t>
            </a:r>
            <a:r>
              <a:rPr lang="hi-IN" dirty="0"/>
              <a:t> मनन कर पाना (आवश्यकता पड़ने पर मित्रों</a:t>
            </a:r>
            <a:r>
              <a:rPr lang="en-US" dirty="0"/>
              <a:t>,</a:t>
            </a:r>
            <a:r>
              <a:rPr lang="hi-IN" dirty="0"/>
              <a:t> मार्गदर्शकों से सलाह ले पाना)</a:t>
            </a:r>
            <a:endParaRPr lang="en-US" dirty="0"/>
          </a:p>
          <a:p>
            <a:endParaRPr lang="en-US" dirty="0"/>
          </a:p>
        </p:txBody>
      </p:sp>
    </p:spTree>
    <p:extLst>
      <p:ext uri="{BB962C8B-B14F-4D97-AF65-F5344CB8AC3E}">
        <p14:creationId xmlns:p14="http://schemas.microsoft.com/office/powerpoint/2010/main" val="366742206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98E2F-DFE2-4DAA-ABE5-80DF3F69B35D}"/>
              </a:ext>
            </a:extLst>
          </p:cNvPr>
          <p:cNvSpPr>
            <a:spLocks noGrp="1"/>
          </p:cNvSpPr>
          <p:nvPr>
            <p:ph type="title"/>
          </p:nvPr>
        </p:nvSpPr>
        <p:spPr/>
        <p:txBody>
          <a:bodyPr/>
          <a:lstStyle/>
          <a:p>
            <a:r>
              <a:rPr lang="hi-IN" dirty="0"/>
              <a:t>आगे के अभ्यास हेतु</a:t>
            </a:r>
            <a:endParaRPr lang="en-US" dirty="0"/>
          </a:p>
        </p:txBody>
      </p:sp>
      <p:sp>
        <p:nvSpPr>
          <p:cNvPr id="3" name="Text Placeholder 2">
            <a:extLst>
              <a:ext uri="{FF2B5EF4-FFF2-40B4-BE49-F238E27FC236}">
                <a16:creationId xmlns:a16="http://schemas.microsoft.com/office/drawing/2014/main" id="{6A98865B-B3F9-4A64-97BC-BCF14B7A4D0A}"/>
              </a:ext>
            </a:extLst>
          </p:cNvPr>
          <p:cNvSpPr>
            <a:spLocks noGrp="1"/>
          </p:cNvSpPr>
          <p:nvPr>
            <p:ph type="body" sz="quarter" idx="13"/>
          </p:nvPr>
        </p:nvSpPr>
        <p:spPr/>
        <p:txBody>
          <a:bodyPr/>
          <a:lstStyle/>
          <a:p>
            <a:pPr marL="0" indent="0">
              <a:buNone/>
            </a:pPr>
            <a:r>
              <a:rPr lang="hi-IN" dirty="0"/>
              <a:t>अ. वास्तविकताओं पर क्रम से ध्यान देना और 3 बातें देख पाना</a:t>
            </a:r>
            <a:endParaRPr lang="en-US" dirty="0"/>
          </a:p>
          <a:p>
            <a:pPr lvl="1"/>
            <a:r>
              <a:rPr lang="hi-IN" dirty="0"/>
              <a:t>यह संस्कार हमारे लिए सहज है- यही मेरी सहजता है</a:t>
            </a:r>
            <a:endParaRPr lang="en-US" dirty="0"/>
          </a:p>
          <a:p>
            <a:pPr lvl="1"/>
            <a:r>
              <a:rPr lang="hi-IN" dirty="0"/>
              <a:t>ऐसा जीना ही मेरे सुख/ मेरी तृप्ति का स्रोत है</a:t>
            </a:r>
            <a:endParaRPr lang="en-US" dirty="0"/>
          </a:p>
          <a:p>
            <a:pPr lvl="1"/>
            <a:r>
              <a:rPr lang="hi-IN" dirty="0"/>
              <a:t>ऐसा जीना ही परस्परता में उभय तृप्ति/ सर्व शुभ का स्रोत है</a:t>
            </a:r>
          </a:p>
          <a:p>
            <a:pPr lvl="1"/>
            <a:endParaRPr lang="en-US" dirty="0"/>
          </a:p>
          <a:p>
            <a:r>
              <a:rPr lang="hi-IN" dirty="0"/>
              <a:t>उपलब्धि- सुसंस्कारों का स्वयं में स्थिर होना</a:t>
            </a:r>
          </a:p>
          <a:p>
            <a:endParaRPr lang="en-US" dirty="0"/>
          </a:p>
          <a:p>
            <a:pPr marL="0" indent="0">
              <a:buNone/>
            </a:pPr>
            <a:r>
              <a:rPr lang="hi-IN" dirty="0"/>
              <a:t>ब. ऐसे संस्कार के साथ जीने का स्वरुप के संदर्भ में आचरण</a:t>
            </a:r>
            <a:r>
              <a:rPr lang="en-US" dirty="0"/>
              <a:t>,</a:t>
            </a:r>
            <a:r>
              <a:rPr lang="hi-IN" dirty="0"/>
              <a:t> व्यवहार आदि का विस्तार कर पाना (विचार पूर्वक)</a:t>
            </a:r>
            <a:endParaRPr lang="en-US" dirty="0"/>
          </a:p>
          <a:p>
            <a:r>
              <a:rPr lang="hi-IN" dirty="0"/>
              <a:t>उपलब्धि- सुसंस्कारों का जीने में व्यक्त/ सुनिश्चित हो पाना</a:t>
            </a:r>
          </a:p>
          <a:p>
            <a:endParaRPr lang="en-US" dirty="0"/>
          </a:p>
          <a:p>
            <a:pPr marL="0" indent="0">
              <a:buNone/>
            </a:pPr>
            <a:r>
              <a:rPr lang="hi-IN" dirty="0"/>
              <a:t>स. इस क्रम में जहाँ- जहाँ भी हम भूतकाल में सुसंस्कार पूर्वक नहीं जी पाए</a:t>
            </a:r>
            <a:r>
              <a:rPr lang="en-US" dirty="0"/>
              <a:t>,</a:t>
            </a:r>
            <a:r>
              <a:rPr lang="hi-IN" dirty="0"/>
              <a:t> वहाँ सुसंस्कार पूर्वक जीने का स्वरुप क्या हो</a:t>
            </a:r>
            <a:r>
              <a:rPr lang="en-US" dirty="0"/>
              <a:t>?</a:t>
            </a:r>
            <a:r>
              <a:rPr lang="hi-IN" dirty="0"/>
              <a:t> सुसंस्कार पूर्वक व्यक्त होने का ढ़ंग क्या हो</a:t>
            </a:r>
            <a:r>
              <a:rPr lang="en-US" dirty="0"/>
              <a:t>?-</a:t>
            </a:r>
            <a:r>
              <a:rPr lang="hi-IN" dirty="0"/>
              <a:t> इस संदर्भ में विचार कर पाना</a:t>
            </a:r>
            <a:endParaRPr lang="en-US" dirty="0"/>
          </a:p>
          <a:p>
            <a:r>
              <a:rPr lang="hi-IN" dirty="0"/>
              <a:t>उपलब्धि- व्यवहार में जीना पहले से सटीक हो पाना</a:t>
            </a:r>
            <a:endParaRPr lang="en-US" dirty="0"/>
          </a:p>
          <a:p>
            <a:endParaRPr lang="en-US" dirty="0"/>
          </a:p>
        </p:txBody>
      </p:sp>
    </p:spTree>
    <p:extLst>
      <p:ext uri="{BB962C8B-B14F-4D97-AF65-F5344CB8AC3E}">
        <p14:creationId xmlns:p14="http://schemas.microsoft.com/office/powerpoint/2010/main" val="245735751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अभ्यास 1- (असंग्रह, स्नेह, विद्या, सरलता, अभय)</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a:xfrm>
            <a:off x="9378" y="609600"/>
            <a:ext cx="9144000" cy="5943600"/>
          </a:xfrm>
        </p:spPr>
        <p:txBody>
          <a:bodyPr>
            <a:normAutofit/>
          </a:bodyPr>
          <a:lstStyle/>
          <a:p>
            <a:r>
              <a:rPr lang="hi-IN" dirty="0"/>
              <a:t>एक-एक नियम का अभ्यास</a:t>
            </a:r>
          </a:p>
          <a:p>
            <a:endParaRPr lang="hi-IN" dirty="0"/>
          </a:p>
          <a:p>
            <a:r>
              <a:rPr lang="hi-IN" dirty="0"/>
              <a:t>अपने विचार</a:t>
            </a:r>
            <a:r>
              <a:rPr lang="en-US" dirty="0"/>
              <a:t>,  </a:t>
            </a:r>
            <a:r>
              <a:rPr lang="hi-IN" dirty="0"/>
              <a:t>भाव</a:t>
            </a:r>
            <a:r>
              <a:rPr lang="en-US" dirty="0"/>
              <a:t>, </a:t>
            </a:r>
            <a:r>
              <a:rPr lang="hi-IN" dirty="0"/>
              <a:t>स्वीकृति को देखने का अभ्यास</a:t>
            </a:r>
          </a:p>
          <a:p>
            <a:endParaRPr lang="en-US" dirty="0"/>
          </a:p>
          <a:p>
            <a:r>
              <a:rPr lang="hi-IN" dirty="0"/>
              <a:t>विचार के मूल में भाव</a:t>
            </a:r>
            <a:r>
              <a:rPr lang="en-US" dirty="0"/>
              <a:t>; </a:t>
            </a:r>
            <a:r>
              <a:rPr lang="hi-IN" dirty="0"/>
              <a:t>भाव के मूल में स्वीकृति</a:t>
            </a:r>
            <a:endParaRPr lang="en-US" dirty="0"/>
          </a:p>
          <a:p>
            <a:endParaRPr lang="hi-IN" dirty="0"/>
          </a:p>
          <a:p>
            <a:endParaRPr lang="hi-IN" dirty="0"/>
          </a:p>
          <a:p>
            <a:r>
              <a:rPr lang="hi-IN" dirty="0"/>
              <a:t>अपनी विपरीत परिस्थिति को याद करें और देखें कि कहाँ क्या बदलाव हम कर सकते थे- विचार में</a:t>
            </a:r>
            <a:r>
              <a:rPr lang="en-US" dirty="0"/>
              <a:t>; </a:t>
            </a:r>
            <a:r>
              <a:rPr lang="hi-IN" dirty="0"/>
              <a:t>भाव में</a:t>
            </a:r>
            <a:r>
              <a:rPr lang="en-US" dirty="0"/>
              <a:t>; </a:t>
            </a:r>
            <a:r>
              <a:rPr lang="hi-IN" dirty="0"/>
              <a:t>स्वीकृति में</a:t>
            </a:r>
            <a:endParaRPr lang="en-US" dirty="0"/>
          </a:p>
          <a:p>
            <a:endParaRPr lang="en-US" dirty="0"/>
          </a:p>
        </p:txBody>
      </p:sp>
    </p:spTree>
    <p:extLst>
      <p:ext uri="{BB962C8B-B14F-4D97-AF65-F5344CB8AC3E}">
        <p14:creationId xmlns:p14="http://schemas.microsoft.com/office/powerpoint/2010/main" val="32798512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अभ्यास 2 (कृतज्ञता, गौरव-श्रधा, विश्वास, सम्मान, ममता-वात्सल्य, प्रेम)</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a:xfrm>
            <a:off x="9378" y="426716"/>
            <a:ext cx="9144000" cy="6248400"/>
          </a:xfrm>
        </p:spPr>
        <p:txBody>
          <a:bodyPr>
            <a:normAutofit/>
          </a:bodyPr>
          <a:lstStyle/>
          <a:p>
            <a:pPr>
              <a:lnSpc>
                <a:spcPct val="150000"/>
              </a:lnSpc>
            </a:pPr>
            <a:r>
              <a:rPr lang="hi-IN" dirty="0"/>
              <a:t>अपने चयन, विचार</a:t>
            </a:r>
            <a:r>
              <a:rPr lang="en-US" dirty="0"/>
              <a:t>, </a:t>
            </a:r>
            <a:r>
              <a:rPr lang="hi-IN" dirty="0"/>
              <a:t>भाव</a:t>
            </a:r>
            <a:r>
              <a:rPr lang="en-US" dirty="0"/>
              <a:t>,</a:t>
            </a:r>
            <a:r>
              <a:rPr lang="hi-IN" dirty="0"/>
              <a:t> स्वीकृति को देखने का अभ्यास</a:t>
            </a:r>
          </a:p>
          <a:p>
            <a:pPr>
              <a:lnSpc>
                <a:spcPct val="150000"/>
              </a:lnSpc>
            </a:pPr>
            <a:endParaRPr lang="en-US" dirty="0"/>
          </a:p>
          <a:p>
            <a:pPr>
              <a:lnSpc>
                <a:spcPct val="150000"/>
              </a:lnSpc>
            </a:pPr>
            <a:r>
              <a:rPr lang="hi-IN" dirty="0"/>
              <a:t>चयन के मूल में विचार, विचार के मूल में भाव</a:t>
            </a:r>
            <a:r>
              <a:rPr lang="en-US" dirty="0"/>
              <a:t>; </a:t>
            </a:r>
            <a:r>
              <a:rPr lang="hi-IN" dirty="0"/>
              <a:t>भाव के मूल में स्वीकृति</a:t>
            </a:r>
          </a:p>
          <a:p>
            <a:pPr>
              <a:lnSpc>
                <a:spcPct val="150000"/>
              </a:lnSpc>
            </a:pPr>
            <a:endParaRPr lang="en-US" dirty="0"/>
          </a:p>
          <a:p>
            <a:pPr>
              <a:lnSpc>
                <a:spcPct val="150000"/>
              </a:lnSpc>
            </a:pPr>
            <a:r>
              <a:rPr lang="hi-IN" dirty="0"/>
              <a:t>एक-एक भाव का अभ्यास</a:t>
            </a:r>
          </a:p>
          <a:p>
            <a:pPr>
              <a:lnSpc>
                <a:spcPct val="150000"/>
              </a:lnSpc>
            </a:pPr>
            <a:r>
              <a:rPr lang="hi-IN" dirty="0"/>
              <a:t>आंशिक ध्यान का प्रयोग</a:t>
            </a:r>
          </a:p>
          <a:p>
            <a:pPr>
              <a:lnSpc>
                <a:spcPct val="150000"/>
              </a:lnSpc>
            </a:pPr>
            <a:endParaRPr lang="hi-IN" dirty="0"/>
          </a:p>
          <a:p>
            <a:pPr>
              <a:lnSpc>
                <a:spcPct val="150000"/>
              </a:lnSpc>
            </a:pPr>
            <a:r>
              <a:rPr lang="hi-IN" dirty="0"/>
              <a:t>एक ही भाव तथा उसी से सम्बंधित विचार में स्थिर रहने का अभ्यास</a:t>
            </a:r>
          </a:p>
          <a:p>
            <a:pPr>
              <a:lnSpc>
                <a:spcPct val="150000"/>
              </a:lnSpc>
            </a:pPr>
            <a:r>
              <a:rPr lang="hi-IN" dirty="0"/>
              <a:t>भाव के उद्दीपन हेतु आवश्यक होने पर विविध परिस्थितियों का स्मरण</a:t>
            </a:r>
            <a:endParaRPr lang="en-US" dirty="0"/>
          </a:p>
          <a:p>
            <a:pPr>
              <a:lnSpc>
                <a:spcPct val="150000"/>
              </a:lnSpc>
            </a:pPr>
            <a:r>
              <a:rPr lang="hi-IN" dirty="0"/>
              <a:t>अपनी विपरीत परिस्थिति को याद करें और देखें कि कहाँ क्या बदलाव हम कर सकते थे- चयन में, विचार में</a:t>
            </a:r>
            <a:r>
              <a:rPr lang="en-US" dirty="0"/>
              <a:t>; </a:t>
            </a:r>
            <a:r>
              <a:rPr lang="hi-IN" dirty="0"/>
              <a:t>भाव में</a:t>
            </a:r>
            <a:r>
              <a:rPr lang="en-US" dirty="0"/>
              <a:t>; </a:t>
            </a:r>
            <a:r>
              <a:rPr lang="hi-IN" dirty="0"/>
              <a:t>स्वीकृति में</a:t>
            </a:r>
            <a:endParaRPr lang="en-US" dirty="0"/>
          </a:p>
        </p:txBody>
      </p:sp>
    </p:spTree>
    <p:extLst>
      <p:ext uri="{BB962C8B-B14F-4D97-AF65-F5344CB8AC3E}">
        <p14:creationId xmlns:p14="http://schemas.microsoft.com/office/powerpoint/2010/main" val="277418554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अभ्यास-3</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a:xfrm>
            <a:off x="9378" y="609600"/>
            <a:ext cx="9144000" cy="5943600"/>
          </a:xfrm>
        </p:spPr>
        <p:txBody>
          <a:bodyPr>
            <a:normAutofit/>
          </a:bodyPr>
          <a:lstStyle/>
          <a:p>
            <a:pPr>
              <a:lnSpc>
                <a:spcPct val="150000"/>
              </a:lnSpc>
            </a:pPr>
            <a:r>
              <a:rPr lang="hi-IN" dirty="0"/>
              <a:t>जीवन/ स्वयं के ग़ुण</a:t>
            </a:r>
            <a:r>
              <a:rPr lang="en-US" dirty="0"/>
              <a:t>, </a:t>
            </a:r>
            <a:r>
              <a:rPr lang="hi-IN" dirty="0"/>
              <a:t>स्वभाव</a:t>
            </a:r>
            <a:r>
              <a:rPr lang="en-US" dirty="0"/>
              <a:t>, </a:t>
            </a:r>
            <a:r>
              <a:rPr lang="hi-IN" dirty="0"/>
              <a:t>धर्म के निरीक्षण का अभ्यास</a:t>
            </a:r>
          </a:p>
          <a:p>
            <a:pPr>
              <a:lnSpc>
                <a:spcPct val="150000"/>
              </a:lnSpc>
            </a:pPr>
            <a:endParaRPr lang="hi-IN" dirty="0"/>
          </a:p>
          <a:p>
            <a:pPr>
              <a:lnSpc>
                <a:spcPct val="150000"/>
              </a:lnSpc>
            </a:pPr>
            <a:endParaRPr lang="en-US" dirty="0"/>
          </a:p>
          <a:p>
            <a:pPr>
              <a:lnSpc>
                <a:spcPct val="150000"/>
              </a:lnSpc>
            </a:pPr>
            <a:r>
              <a:rPr lang="hi-IN" dirty="0"/>
              <a:t>सूचना आपके पास है</a:t>
            </a:r>
            <a:r>
              <a:rPr lang="en-US" dirty="0"/>
              <a:t>; </a:t>
            </a:r>
            <a:r>
              <a:rPr lang="hi-IN" dirty="0"/>
              <a:t>बार-बार देखा जाए कि क्या स्वीकृत है</a:t>
            </a:r>
            <a:r>
              <a:rPr lang="en-US" dirty="0"/>
              <a:t>, </a:t>
            </a:r>
            <a:r>
              <a:rPr lang="hi-IN" dirty="0"/>
              <a:t>क्या सही है</a:t>
            </a:r>
            <a:r>
              <a:rPr lang="en-US" dirty="0"/>
              <a:t>, </a:t>
            </a:r>
            <a:r>
              <a:rPr lang="hi-IN" dirty="0"/>
              <a:t>किसमें सुख है</a:t>
            </a:r>
            <a:r>
              <a:rPr lang="en-US" dirty="0"/>
              <a:t>; </a:t>
            </a:r>
            <a:endParaRPr lang="hi-IN" dirty="0"/>
          </a:p>
          <a:p>
            <a:pPr>
              <a:lnSpc>
                <a:spcPct val="150000"/>
              </a:lnSpc>
            </a:pPr>
            <a:r>
              <a:rPr lang="hi-IN" dirty="0"/>
              <a:t>अन्यथा भाव क्यों आता है</a:t>
            </a:r>
            <a:r>
              <a:rPr lang="en-US" dirty="0"/>
              <a:t>, </a:t>
            </a:r>
            <a:r>
              <a:rPr lang="hi-IN" dirty="0"/>
              <a:t>उससे कैसे बचा जाए?</a:t>
            </a:r>
          </a:p>
          <a:p>
            <a:pPr>
              <a:lnSpc>
                <a:spcPct val="150000"/>
              </a:lnSpc>
            </a:pPr>
            <a:endParaRPr lang="hi-IN" dirty="0"/>
          </a:p>
          <a:p>
            <a:pPr>
              <a:lnSpc>
                <a:spcPct val="150000"/>
              </a:lnSpc>
            </a:pPr>
            <a:r>
              <a:rPr lang="hi-IN" dirty="0"/>
              <a:t>अपने बारे में सबसे ज्यादा आप स्वयं ही जानते हैं/ जान सकते हैं; क्योंकि आपकी उपस्थिति आपके हर क्रियाकलाप के समय रहती है</a:t>
            </a:r>
            <a:endParaRPr lang="en-US" dirty="0"/>
          </a:p>
        </p:txBody>
      </p:sp>
    </p:spTree>
    <p:extLst>
      <p:ext uri="{BB962C8B-B14F-4D97-AF65-F5344CB8AC3E}">
        <p14:creationId xmlns:p14="http://schemas.microsoft.com/office/powerpoint/2010/main" val="194063988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अभ्यास-4</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a:xfrm>
            <a:off x="9378" y="609600"/>
            <a:ext cx="9144000" cy="5943600"/>
          </a:xfrm>
        </p:spPr>
        <p:txBody>
          <a:bodyPr>
            <a:normAutofit/>
          </a:bodyPr>
          <a:lstStyle/>
          <a:p>
            <a:pPr>
              <a:lnSpc>
                <a:spcPct val="150000"/>
              </a:lnSpc>
            </a:pPr>
            <a:r>
              <a:rPr lang="hi-IN" dirty="0"/>
              <a:t>चार अवस्था के स्वभाव</a:t>
            </a:r>
            <a:r>
              <a:rPr lang="en-US" dirty="0"/>
              <a:t>, </a:t>
            </a:r>
            <a:r>
              <a:rPr lang="hi-IN" dirty="0"/>
              <a:t>धर्म के निरीक्षण</a:t>
            </a:r>
            <a:r>
              <a:rPr lang="en-US" dirty="0"/>
              <a:t>, </a:t>
            </a:r>
            <a:r>
              <a:rPr lang="hi-IN" dirty="0"/>
              <a:t>परीक्षण का अभ्यास</a:t>
            </a:r>
            <a:endParaRPr lang="en-US" dirty="0"/>
          </a:p>
          <a:p>
            <a:pPr>
              <a:lnSpc>
                <a:spcPct val="150000"/>
              </a:lnSpc>
            </a:pPr>
            <a:endParaRPr lang="hi-IN" dirty="0"/>
          </a:p>
          <a:p>
            <a:pPr>
              <a:lnSpc>
                <a:spcPct val="150000"/>
              </a:lnSpc>
            </a:pPr>
            <a:r>
              <a:rPr lang="hi-IN" dirty="0"/>
              <a:t>इन चारो अवस्थाओं के स्वभाव</a:t>
            </a:r>
            <a:r>
              <a:rPr lang="en-US" dirty="0"/>
              <a:t>, </a:t>
            </a:r>
            <a:r>
              <a:rPr lang="hi-IN" dirty="0"/>
              <a:t>धर्म का आपको पता है</a:t>
            </a:r>
            <a:r>
              <a:rPr lang="en-US" dirty="0"/>
              <a:t>, </a:t>
            </a:r>
            <a:r>
              <a:rPr lang="hi-IN" dirty="0"/>
              <a:t>इसको ध्यान में रखकर जियें तो कोई समस्या बचेगी क्या</a:t>
            </a:r>
            <a:r>
              <a:rPr lang="en-US" dirty="0"/>
              <a:t>? </a:t>
            </a:r>
            <a:endParaRPr lang="hi-IN" dirty="0"/>
          </a:p>
          <a:p>
            <a:pPr>
              <a:lnSpc>
                <a:spcPct val="150000"/>
              </a:lnSpc>
            </a:pPr>
            <a:r>
              <a:rPr lang="hi-IN" dirty="0"/>
              <a:t>वर्तमान की कौन से समस्याएँ इनमें से किस पर ध्यान नहीं देने के कारण हैं? </a:t>
            </a:r>
          </a:p>
          <a:p>
            <a:pPr>
              <a:lnSpc>
                <a:spcPct val="150000"/>
              </a:lnSpc>
            </a:pPr>
            <a:r>
              <a:rPr lang="hi-IN" dirty="0"/>
              <a:t>अपने परिवार और सम्पर्क में जीने को कहाँ और कैसे और बेहतर कर सकते हैं?</a:t>
            </a:r>
            <a:endParaRPr lang="en-US" dirty="0"/>
          </a:p>
        </p:txBody>
      </p:sp>
    </p:spTree>
    <p:extLst>
      <p:ext uri="{BB962C8B-B14F-4D97-AF65-F5344CB8AC3E}">
        <p14:creationId xmlns:p14="http://schemas.microsoft.com/office/powerpoint/2010/main" val="327563165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अभ्यास-5</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a:xfrm>
            <a:off x="9378" y="609600"/>
            <a:ext cx="9144000" cy="5943600"/>
          </a:xfrm>
        </p:spPr>
        <p:txBody>
          <a:bodyPr>
            <a:normAutofit fontScale="92500"/>
          </a:bodyPr>
          <a:lstStyle/>
          <a:p>
            <a:pPr>
              <a:lnSpc>
                <a:spcPct val="150000"/>
              </a:lnSpc>
            </a:pPr>
            <a:r>
              <a:rPr lang="hi-IN" dirty="0"/>
              <a:t>शरीर की संवेदना को देखने का अभ्यास</a:t>
            </a:r>
          </a:p>
          <a:p>
            <a:pPr>
              <a:lnSpc>
                <a:spcPct val="150000"/>
              </a:lnSpc>
            </a:pPr>
            <a:endParaRPr lang="en-US" dirty="0"/>
          </a:p>
          <a:p>
            <a:pPr>
              <a:lnSpc>
                <a:spcPct val="150000"/>
              </a:lnSpc>
            </a:pPr>
            <a:r>
              <a:rPr lang="hi-IN" dirty="0"/>
              <a:t>जीवन में न होकर कहीं और हो रहा है</a:t>
            </a:r>
            <a:r>
              <a:rPr lang="en-US" dirty="0"/>
              <a:t>, </a:t>
            </a:r>
            <a:r>
              <a:rPr lang="hi-IN" dirty="0"/>
              <a:t>तो कहीं और होने जैसा ही देखा जाए</a:t>
            </a:r>
            <a:r>
              <a:rPr lang="en-US" dirty="0"/>
              <a:t>- </a:t>
            </a:r>
            <a:r>
              <a:rPr lang="hi-IN" dirty="0"/>
              <a:t>तटस्थ होकर</a:t>
            </a:r>
            <a:endParaRPr lang="en-US" dirty="0"/>
          </a:p>
          <a:p>
            <a:pPr>
              <a:lnSpc>
                <a:spcPct val="150000"/>
              </a:lnSpc>
            </a:pPr>
            <a:r>
              <a:rPr lang="hi-IN" dirty="0"/>
              <a:t>अभी का अभ्यास- रुचिकर लगने पर डूब जाना</a:t>
            </a:r>
            <a:r>
              <a:rPr lang="en-US" dirty="0"/>
              <a:t>; </a:t>
            </a:r>
            <a:r>
              <a:rPr lang="hi-IN" dirty="0"/>
              <a:t>अरुचिकर लगने पर शिकायत/विरोध</a:t>
            </a:r>
            <a:endParaRPr lang="en-US" dirty="0"/>
          </a:p>
          <a:p>
            <a:pPr>
              <a:lnSpc>
                <a:spcPct val="150000"/>
              </a:lnSpc>
            </a:pPr>
            <a:endParaRPr lang="hi-IN" dirty="0"/>
          </a:p>
          <a:p>
            <a:pPr>
              <a:lnSpc>
                <a:spcPct val="150000"/>
              </a:lnSpc>
            </a:pPr>
            <a:r>
              <a:rPr lang="hi-IN" dirty="0"/>
              <a:t>नहीं दिखे</a:t>
            </a:r>
            <a:r>
              <a:rPr lang="en-US" dirty="0"/>
              <a:t>, </a:t>
            </a:r>
            <a:r>
              <a:rPr lang="hi-IN" dirty="0"/>
              <a:t>तो थोड़ी देर तक वहीं ध्यान को बनाये रखा जाए</a:t>
            </a:r>
            <a:endParaRPr lang="en-US" dirty="0"/>
          </a:p>
          <a:p>
            <a:pPr>
              <a:lnSpc>
                <a:spcPct val="150000"/>
              </a:lnSpc>
            </a:pPr>
            <a:r>
              <a:rPr lang="hi-IN" dirty="0"/>
              <a:t>ध्यान देने से दिखाई देता है</a:t>
            </a:r>
            <a:r>
              <a:rPr lang="en-US" dirty="0"/>
              <a:t>; </a:t>
            </a:r>
            <a:r>
              <a:rPr lang="hi-IN" dirty="0"/>
              <a:t>हमारी सूक्ष्मता बढ़ती है</a:t>
            </a:r>
          </a:p>
          <a:p>
            <a:pPr>
              <a:lnSpc>
                <a:spcPct val="150000"/>
              </a:lnSpc>
            </a:pPr>
            <a:endParaRPr lang="hi-IN" dirty="0"/>
          </a:p>
          <a:p>
            <a:pPr>
              <a:lnSpc>
                <a:spcPct val="150000"/>
              </a:lnSpc>
            </a:pPr>
            <a:r>
              <a:rPr lang="hi-IN" dirty="0"/>
              <a:t>सुविधा के प्रयोजन/सदुपयोग/उपयोग/भोग को देखने का अभ्यास- भोजन के समय/ ब्रेक के समय/ किसी भी सुविधा को प्रयोग करते/ खरीदते समय- पाँचो इंद्रियों की क्या स्थिति रहती है?</a:t>
            </a:r>
            <a:endParaRPr/>
          </a:p>
        </p:txBody>
      </p:sp>
    </p:spTree>
    <p:extLst>
      <p:ext uri="{BB962C8B-B14F-4D97-AF65-F5344CB8AC3E}">
        <p14:creationId xmlns:p14="http://schemas.microsoft.com/office/powerpoint/2010/main" val="16385810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5052-453C-4705-85D1-233D875475F8}"/>
              </a:ext>
            </a:extLst>
          </p:cNvPr>
          <p:cNvSpPr>
            <a:spLocks noGrp="1"/>
          </p:cNvSpPr>
          <p:nvPr>
            <p:ph type="title"/>
          </p:nvPr>
        </p:nvSpPr>
        <p:spPr/>
        <p:txBody>
          <a:bodyPr/>
          <a:lstStyle/>
          <a:p>
            <a:r>
              <a:rPr lang="hi-IN" dirty="0"/>
              <a:t>अभ्यास-6</a:t>
            </a:r>
            <a:endParaRPr lang="en-US" dirty="0"/>
          </a:p>
        </p:txBody>
      </p:sp>
      <p:sp>
        <p:nvSpPr>
          <p:cNvPr id="3" name="Text Placeholder 2">
            <a:extLst>
              <a:ext uri="{FF2B5EF4-FFF2-40B4-BE49-F238E27FC236}">
                <a16:creationId xmlns:a16="http://schemas.microsoft.com/office/drawing/2014/main" id="{AC42975A-097E-4276-BBDE-CDED4A31A2D2}"/>
              </a:ext>
            </a:extLst>
          </p:cNvPr>
          <p:cNvSpPr>
            <a:spLocks noGrp="1"/>
          </p:cNvSpPr>
          <p:nvPr>
            <p:ph type="body" sz="quarter" idx="13"/>
          </p:nvPr>
        </p:nvSpPr>
        <p:spPr>
          <a:xfrm>
            <a:off x="-103166" y="609600"/>
            <a:ext cx="9439422" cy="5943600"/>
          </a:xfrm>
        </p:spPr>
        <p:txBody>
          <a:bodyPr>
            <a:normAutofit/>
          </a:bodyPr>
          <a:lstStyle/>
          <a:p>
            <a:pPr>
              <a:lnSpc>
                <a:spcPct val="150000"/>
              </a:lnSpc>
            </a:pPr>
            <a:r>
              <a:rPr lang="hi-IN" dirty="0"/>
              <a:t>अपनी प्रवृत्ति/आस्वादन को देखने का अभ्यास </a:t>
            </a:r>
            <a:endParaRPr lang="en-US" dirty="0"/>
          </a:p>
          <a:p>
            <a:pPr marL="0" indent="0">
              <a:lnSpc>
                <a:spcPct val="150000"/>
              </a:lnSpc>
              <a:buNone/>
            </a:pPr>
            <a:r>
              <a:rPr lang="hi-IN" dirty="0"/>
              <a:t>	काम</a:t>
            </a:r>
            <a:r>
              <a:rPr lang="en-US" dirty="0"/>
              <a:t>, </a:t>
            </a:r>
            <a:r>
              <a:rPr lang="hi-IN" dirty="0"/>
              <a:t>क्रोध</a:t>
            </a:r>
            <a:r>
              <a:rPr lang="en-US" dirty="0"/>
              <a:t>, </a:t>
            </a:r>
            <a:r>
              <a:rPr lang="hi-IN" dirty="0"/>
              <a:t>लोभ</a:t>
            </a:r>
            <a:r>
              <a:rPr lang="en-US" dirty="0"/>
              <a:t>, </a:t>
            </a:r>
            <a:r>
              <a:rPr lang="hi-IN" dirty="0"/>
              <a:t>मोह</a:t>
            </a:r>
            <a:r>
              <a:rPr lang="en-US" dirty="0"/>
              <a:t>, </a:t>
            </a:r>
            <a:r>
              <a:rPr lang="hi-IN" dirty="0"/>
              <a:t>मद</a:t>
            </a:r>
            <a:r>
              <a:rPr lang="en-US" dirty="0"/>
              <a:t>, </a:t>
            </a:r>
            <a:r>
              <a:rPr lang="hi-IN" dirty="0"/>
              <a:t>मात्सर्य/ईर्ष्या, घृणा, राग, द्वेष की क्या स्थिति है? </a:t>
            </a:r>
          </a:p>
          <a:p>
            <a:pPr>
              <a:lnSpc>
                <a:spcPct val="150000"/>
              </a:lnSpc>
            </a:pPr>
            <a:endParaRPr lang="hi-IN" dirty="0"/>
          </a:p>
          <a:p>
            <a:pPr>
              <a:lnSpc>
                <a:spcPct val="150000"/>
              </a:lnSpc>
            </a:pPr>
            <a:endParaRPr lang="hi-IN" dirty="0"/>
          </a:p>
          <a:p>
            <a:pPr>
              <a:lnSpc>
                <a:spcPct val="150000"/>
              </a:lnSpc>
            </a:pPr>
            <a:endParaRPr lang="hi-IN" dirty="0"/>
          </a:p>
          <a:p>
            <a:pPr>
              <a:lnSpc>
                <a:spcPct val="150000"/>
              </a:lnSpc>
            </a:pPr>
            <a:r>
              <a:rPr lang="hi-IN" dirty="0"/>
              <a:t>नहीं दिखे तो किसी प्रतिकूल घटना को अपनी स्मृति में लाएँ</a:t>
            </a:r>
          </a:p>
          <a:p>
            <a:pPr>
              <a:lnSpc>
                <a:spcPct val="150000"/>
              </a:lnSpc>
            </a:pPr>
            <a:endParaRPr lang="hi-IN" dirty="0"/>
          </a:p>
          <a:p>
            <a:pPr>
              <a:lnSpc>
                <a:spcPct val="150000"/>
              </a:lnSpc>
            </a:pPr>
            <a:r>
              <a:rPr lang="hi-IN" dirty="0"/>
              <a:t>मुक्ति के लिए पहले से ही सही का अभ्यास (स्लाइड- 97)</a:t>
            </a:r>
            <a:endParaRPr lang="en-US" dirty="0"/>
          </a:p>
          <a:p>
            <a:pPr marL="0" indent="0">
              <a:buNone/>
            </a:pPr>
            <a:endParaRPr lang="en-US" dirty="0"/>
          </a:p>
        </p:txBody>
      </p:sp>
    </p:spTree>
    <p:extLst>
      <p:ext uri="{BB962C8B-B14F-4D97-AF65-F5344CB8AC3E}">
        <p14:creationId xmlns:p14="http://schemas.microsoft.com/office/powerpoint/2010/main" val="410039146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Text Placeholder 2"/>
          <p:cNvSpPr>
            <a:spLocks noGrp="1"/>
          </p:cNvSpPr>
          <p:nvPr>
            <p:ph type="body" sz="quarter" idx="13"/>
          </p:nvPr>
        </p:nvSpPr>
        <p:spPr>
          <a:xfrm>
            <a:off x="1600200" y="2667000"/>
            <a:ext cx="5867400" cy="1981200"/>
          </a:xfrm>
        </p:spPr>
        <p:txBody>
          <a:bodyPr>
            <a:normAutofit/>
          </a:bodyPr>
          <a:lstStyle/>
          <a:p>
            <a:pPr algn="ctr">
              <a:buNone/>
            </a:pPr>
            <a:r>
              <a:rPr lang="hi-IN" sz="9600" dirty="0"/>
              <a:t>धन्यवाद</a:t>
            </a:r>
            <a:endParaRPr lang="en-CA" sz="9600" dirty="0"/>
          </a:p>
        </p:txBody>
      </p:sp>
    </p:spTree>
  </p:cSld>
  <p:clrMapOvr>
    <a:masterClrMapping/>
  </p:clrMapOvr>
</p:sld>
</file>

<file path=ppt/theme/theme1.xml><?xml version="1.0" encoding="utf-8"?>
<a:theme xmlns:a="http://schemas.openxmlformats.org/drawingml/2006/main" name="SLW PPT Template">
  <a:themeElements>
    <a:clrScheme name="Corporate Template V1">
      <a:dk1>
        <a:sysClr val="windowText" lastClr="000000"/>
      </a:dk1>
      <a:lt1>
        <a:sysClr val="window" lastClr="FFFFFF"/>
      </a:lt1>
      <a:dk2>
        <a:srgbClr val="000000"/>
      </a:dk2>
      <a:lt2>
        <a:srgbClr val="FFFFFF"/>
      </a:lt2>
      <a:accent1>
        <a:srgbClr val="8FCAE7"/>
      </a:accent1>
      <a:accent2>
        <a:srgbClr val="A092B4"/>
      </a:accent2>
      <a:accent3>
        <a:srgbClr val="C6C070"/>
      </a:accent3>
      <a:accent4>
        <a:srgbClr val="B7B1A9"/>
      </a:accent4>
      <a:accent5>
        <a:srgbClr val="FCD450"/>
      </a:accent5>
      <a:accent6>
        <a:srgbClr val="B2541A"/>
      </a:accent6>
      <a:hlink>
        <a:srgbClr val="E7925E"/>
      </a:hlink>
      <a:folHlink>
        <a:srgbClr val="2F75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FFFFFF"/>
        </a:dk2>
        <a:lt2>
          <a:srgbClr val="000000"/>
        </a:lt2>
        <a:accent1>
          <a:srgbClr val="8FCAE7"/>
        </a:accent1>
        <a:accent2>
          <a:srgbClr val="C6C070"/>
        </a:accent2>
        <a:accent3>
          <a:srgbClr val="FFFFFF"/>
        </a:accent3>
        <a:accent4>
          <a:srgbClr val="000000"/>
        </a:accent4>
        <a:accent5>
          <a:srgbClr val="C6E1F1"/>
        </a:accent5>
        <a:accent6>
          <a:srgbClr val="B3AE65"/>
        </a:accent6>
        <a:hlink>
          <a:srgbClr val="A092B4"/>
        </a:hlink>
        <a:folHlink>
          <a:srgbClr val="B7B1A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FFFFFF"/>
        </a:dk2>
        <a:lt2>
          <a:srgbClr val="000000"/>
        </a:lt2>
        <a:accent1>
          <a:srgbClr val="336BBD"/>
        </a:accent1>
        <a:accent2>
          <a:srgbClr val="82786F"/>
        </a:accent2>
        <a:accent3>
          <a:srgbClr val="FFFFFF"/>
        </a:accent3>
        <a:accent4>
          <a:srgbClr val="000000"/>
        </a:accent4>
        <a:accent5>
          <a:srgbClr val="ADBADB"/>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FFFFFF"/>
        </a:dk2>
        <a:lt2>
          <a:srgbClr val="000000"/>
        </a:lt2>
        <a:accent1>
          <a:srgbClr val="8FCAE7"/>
        </a:accent1>
        <a:accent2>
          <a:srgbClr val="A092B4"/>
        </a:accent2>
        <a:accent3>
          <a:srgbClr val="FFFFFF"/>
        </a:accent3>
        <a:accent4>
          <a:srgbClr val="000000"/>
        </a:accent4>
        <a:accent5>
          <a:srgbClr val="C6E1F1"/>
        </a:accent5>
        <a:accent6>
          <a:srgbClr val="9184A3"/>
        </a:accent6>
        <a:hlink>
          <a:srgbClr val="C6C070"/>
        </a:hlink>
        <a:folHlink>
          <a:srgbClr val="B7B1A9"/>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FFFF"/>
        </a:dk2>
        <a:lt2>
          <a:srgbClr val="000000"/>
        </a:lt2>
        <a:accent1>
          <a:srgbClr val="5688D2"/>
        </a:accent1>
        <a:accent2>
          <a:srgbClr val="82786F"/>
        </a:accent2>
        <a:accent3>
          <a:srgbClr val="FFFFFF"/>
        </a:accent3>
        <a:accent4>
          <a:srgbClr val="000000"/>
        </a:accent4>
        <a:accent5>
          <a:srgbClr val="B4C3E5"/>
        </a:accent5>
        <a:accent6>
          <a:srgbClr val="756C64"/>
        </a:accent6>
        <a:hlink>
          <a:srgbClr val="A3A86B"/>
        </a:hlink>
        <a:folHlink>
          <a:srgbClr val="B7B1A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SLW PPT Template</Template>
  <TotalTime>0</TotalTime>
  <Words>14290</Words>
  <Application>Microsoft Office PowerPoint</Application>
  <PresentationFormat>On-screen Show (4:3)</PresentationFormat>
  <Paragraphs>1673</Paragraphs>
  <Slides>160</Slides>
  <Notes>2</Notes>
  <HiddenSlides>59</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160</vt:i4>
      </vt:variant>
    </vt:vector>
  </HeadingPairs>
  <TitlesOfParts>
    <vt:vector size="168" baseType="lpstr">
      <vt:lpstr>Arial</vt:lpstr>
      <vt:lpstr>Calibri</vt:lpstr>
      <vt:lpstr>Kruti Dev 010</vt:lpstr>
      <vt:lpstr>Symbol</vt:lpstr>
      <vt:lpstr>Times New Roman</vt:lpstr>
      <vt:lpstr>Wingdings</vt:lpstr>
      <vt:lpstr>SLW PPT Template</vt:lpstr>
      <vt:lpstr>Office Theme</vt:lpstr>
      <vt:lpstr>PowerPoint Presentation</vt:lpstr>
      <vt:lpstr>अस्तित्व मूलक मानव केन्द्रित चिन्तन    प्रणेता – ए. नागराज </vt:lpstr>
      <vt:lpstr>सत्र प्रारम्भ करने से पहले</vt:lpstr>
      <vt:lpstr>अपनी ओर से कुछ बातें </vt:lpstr>
      <vt:lpstr>आत्मीयता-पूर्ण संवाद- स्वयं और श्रोता की जागृति के अर्थ में </vt:lpstr>
      <vt:lpstr>स्वयं की स्थिति का सत्यापन </vt:lpstr>
      <vt:lpstr>प्रस्तुति का आधार </vt:lpstr>
      <vt:lpstr>कृतज्ञता </vt:lpstr>
      <vt:lpstr>दिव्य पथ- ए. नागराज</vt:lpstr>
      <vt:lpstr>मानव व्यवहार दर्शन</vt:lpstr>
      <vt:lpstr>पूर्व पुरुषों के बारे में  </vt:lpstr>
      <vt:lpstr>श्रद्धेय ए. नागराज जी के बारे में  </vt:lpstr>
      <vt:lpstr>प्रस्तुति की जाँच-परख हेतु आधार   </vt:lpstr>
      <vt:lpstr>अभिव्यक्ति के बारे में   </vt:lpstr>
      <vt:lpstr>अभिव्यक्ति के बारे में (श्रद्धेय ए. नागराज जी द्वारा लिखित लेखों से)   </vt:lpstr>
      <vt:lpstr>अभिव्यक्ति के बारे में    </vt:lpstr>
      <vt:lpstr>समीक्षा के संदर्भ में</vt:lpstr>
      <vt:lpstr>सत्र के दौरान ध्यान रखने योग्य सामान्य बातें</vt:lpstr>
      <vt:lpstr>सत्र के दौरान ध्यान रखने योग्य सामान्य बातें</vt:lpstr>
      <vt:lpstr>मध्यस्थ दर्शन अध्ययन-अभ्यास सत्र</vt:lpstr>
      <vt:lpstr>अध्ययन-अभ्यास सत्र</vt:lpstr>
      <vt:lpstr>अध्ययन-अभ्यास सत्र</vt:lpstr>
      <vt:lpstr>सुनते/पढ़ते समय</vt:lpstr>
      <vt:lpstr>सुनते/पढ़ते समय</vt:lpstr>
      <vt:lpstr>वास्तविकता को समझने की प्रक्रिया   </vt:lpstr>
      <vt:lpstr>हमारा ध्यान कहाँ है?</vt:lpstr>
      <vt:lpstr>अभ्यास-दर्शन</vt:lpstr>
      <vt:lpstr>अभ्यास क्या?</vt:lpstr>
      <vt:lpstr>अभ्यास क्या?</vt:lpstr>
      <vt:lpstr>अभ्युदय</vt:lpstr>
      <vt:lpstr>व्यक्तिगत अभ्युदय</vt:lpstr>
      <vt:lpstr>व्यक्तिगत अभ्युदय</vt:lpstr>
      <vt:lpstr>व्यक्तिगत अभ्युदय</vt:lpstr>
      <vt:lpstr>सामाजिक अभ्युदय</vt:lpstr>
      <vt:lpstr>अभ्युदय की चाहना, आवश्यकता (अभ्यास दर्शन) </vt:lpstr>
      <vt:lpstr>अभ्युदय की संभावना एवं अवसर (अभ्यास दर्शन)</vt:lpstr>
      <vt:lpstr>अध्ययन-अभ्यास कैसे?    श्रवण, मनन, निदिध्यासन</vt:lpstr>
      <vt:lpstr>अध्ययन-अभ्यास कैसे?    श्रवण, मनन, निदिध्यासन</vt:lpstr>
      <vt:lpstr>अभ्यास की मूल प्रक्रिया   </vt:lpstr>
      <vt:lpstr>अभ्यास-क्रम?</vt:lpstr>
      <vt:lpstr>अभ्यास के पहले समझने के कुछ बिंदु</vt:lpstr>
      <vt:lpstr>अभ्यास के पहले समझने के कुछ बिंदु</vt:lpstr>
      <vt:lpstr>अभ्यास के पहले समझने के कुछ बिंदु   </vt:lpstr>
      <vt:lpstr>अभ्यास के पहले समझने के कुछ बिंदु</vt:lpstr>
      <vt:lpstr>चिदानन्द, आत्मानन्द, एवं ब्रह्मानन्द (अभ्यास दर्शन, अध्याय 51)</vt:lpstr>
      <vt:lpstr>चिदानन्द, आत्मानन्द, एवं ब्रह्मानन्द (अभ्यास दर्शन, अध्याय 51)</vt:lpstr>
      <vt:lpstr>अभ्यास किसका   </vt:lpstr>
      <vt:lpstr>अभ्यास का लक्ष्य </vt:lpstr>
      <vt:lpstr>चेतना विकास (संस्कार में गुणात्मक परिवर्तन-परिमार्जन) की विधियाँ</vt:lpstr>
      <vt:lpstr>अभ्यास किन-किन स्तरों पर करना होता है</vt:lpstr>
      <vt:lpstr>संस्कार में गुणात्मक परिवर्तन-परिमार्जन  हेतु अध्ययन-अभ्यास विधि </vt:lpstr>
      <vt:lpstr>अनुगमन हेतु (अभ्यास दर्शन)</vt:lpstr>
      <vt:lpstr>अभ्यास के दो तरीके</vt:lpstr>
      <vt:lpstr>अध्ययन-अभ्यास क्रम में जीने के चार चरण</vt:lpstr>
      <vt:lpstr>नियम पूर्वक जीना</vt:lpstr>
      <vt:lpstr>बौद्धिक नियम</vt:lpstr>
      <vt:lpstr>स्नेह</vt:lpstr>
      <vt:lpstr>दम-क्षमा मानव संचेतनावादी मनोविज्ञान</vt:lpstr>
      <vt:lpstr>स्नेह</vt:lpstr>
      <vt:lpstr>ऐसा क्यों जियें </vt:lpstr>
      <vt:lpstr>अभ्यास कैसे करें</vt:lpstr>
      <vt:lpstr>स्नेह व मोह</vt:lpstr>
      <vt:lpstr>स्नेह/प्रेम का स्वरूप</vt:lpstr>
      <vt:lpstr>अभ्यास कैसे करें</vt:lpstr>
      <vt:lpstr>विकास एवं जागृति क्रम</vt:lpstr>
      <vt:lpstr>स्नेह के अभाव का कारण</vt:lpstr>
      <vt:lpstr>स्नेह क्या नहीं है</vt:lpstr>
      <vt:lpstr>संवाद- सुनने के लिए    </vt:lpstr>
      <vt:lpstr>ध्यानाकर्षण के संदर्भ में</vt:lpstr>
      <vt:lpstr>ध्यानाकर्षण के संदर्भ में</vt:lpstr>
      <vt:lpstr>नकारात्मक भाव</vt:lpstr>
      <vt:lpstr>संवाद</vt:lpstr>
      <vt:lpstr>संवाद    </vt:lpstr>
      <vt:lpstr>संवाद- बोलने के लिए</vt:lpstr>
      <vt:lpstr>संवाद- बोलने के लिए</vt:lpstr>
      <vt:lpstr>असंग्रह</vt:lpstr>
      <vt:lpstr>असंग्रह- जीने की एक शैली</vt:lpstr>
      <vt:lpstr>स्नेह एवं असंग्रह</vt:lpstr>
      <vt:lpstr>विद्या</vt:lpstr>
      <vt:lpstr>अध्ययन</vt:lpstr>
      <vt:lpstr>विद्या की मूलभूत बातें</vt:lpstr>
      <vt:lpstr>PowerPoint Presentation</vt:lpstr>
      <vt:lpstr>मानवीयतापूर्ण आचरण – अनुभवमूलक अभिव्यक्ति (पूर्वानुक्रम)</vt:lpstr>
      <vt:lpstr>मानवीयतापूर्ण आचरण – अनुभवगामी विधि</vt:lpstr>
      <vt:lpstr>विद्या</vt:lpstr>
      <vt:lpstr>विद्या हेतु</vt:lpstr>
      <vt:lpstr>सरलता</vt:lpstr>
      <vt:lpstr>सरलता- अभ्यास कैसे करें</vt:lpstr>
      <vt:lpstr>अभय</vt:lpstr>
      <vt:lpstr>अभय/विश्वास- अभ्यास कैसे करें</vt:lpstr>
      <vt:lpstr>अभ्यास व वैराग्य</vt:lpstr>
      <vt:lpstr>अभ्यास व वैराग्य</vt:lpstr>
      <vt:lpstr>वैराग्य</vt:lpstr>
      <vt:lpstr>कुछ सामान्य सुझाव</vt:lpstr>
      <vt:lpstr>सामान्य ध्यानाकर्षण</vt:lpstr>
      <vt:lpstr>सामान्य ध्यानाकर्षण</vt:lpstr>
      <vt:lpstr>अभ्यास-क्रम में आने वाली बाधाएँ एवं उनका निराकरण</vt:lpstr>
      <vt:lpstr>कुविचार/कुसंस्कार को कैसे हटाएँ</vt:lpstr>
      <vt:lpstr>सामाजिक नियम</vt:lpstr>
      <vt:lpstr>सामाजिक नियम</vt:lpstr>
      <vt:lpstr>प्राकृतिक नियम</vt:lpstr>
      <vt:lpstr>अध्ययन-अभ्यास</vt:lpstr>
      <vt:lpstr>अध्ययन-अभ्यास</vt:lpstr>
      <vt:lpstr>अध्ययन-अभ्यास</vt:lpstr>
      <vt:lpstr>अध्ययन-अभ्यास क्रम में जीने के चार चरण</vt:lpstr>
      <vt:lpstr>सह-अस्तित्व की अभिव्यक्ति ही प्रेममयता का भाव</vt:lpstr>
      <vt:lpstr>प्रेम एवं इसकी अभिव्यक्ति अनन्यता के रुप में</vt:lpstr>
      <vt:lpstr>प्रेम ही प्रकारांतर से अन्य भावों के रुप में</vt:lpstr>
      <vt:lpstr>प्रेम ही प्रकारांतर से अन्य भावों के रुप में</vt:lpstr>
      <vt:lpstr>प्रेम ही प्रकारांतर से अन्य भावों के रुप में</vt:lpstr>
      <vt:lpstr>कृतज्ञता-सौम्यता</vt:lpstr>
      <vt:lpstr>कृतज्ञता</vt:lpstr>
      <vt:lpstr>कृतज्ञता के अभ्यास हेतु</vt:lpstr>
      <vt:lpstr>गौरव-सरलता</vt:lpstr>
      <vt:lpstr>गौरव के अभ्यास हेतु</vt:lpstr>
      <vt:lpstr>विश्वास के अभ्यास हेतु</vt:lpstr>
      <vt:lpstr>सम्मान-अरहस्यता के अभ्यास हेतु</vt:lpstr>
      <vt:lpstr>प्रेमानुभूति के लिए साधना</vt:lpstr>
      <vt:lpstr>संबंध, व्यवहार, न्याय</vt:lpstr>
      <vt:lpstr>अखण्ड समाज का आधार- ज्ञान, समाधान</vt:lpstr>
      <vt:lpstr>व्यवहार प्रक्रिया</vt:lpstr>
      <vt:lpstr>सम्बंध में 9 भाव (स्थापित मूल्य)</vt:lpstr>
      <vt:lpstr>मानवीय स्वभाव</vt:lpstr>
      <vt:lpstr>मैत्री, करुणा, मुदिता (पूज्यता), उपेक्षा (तटस्थता) की साधना</vt:lpstr>
      <vt:lpstr>अभ्यास-क्रम में विविध स्थितियाँ   </vt:lpstr>
      <vt:lpstr>अभ्यास में बाधाएँ</vt:lpstr>
      <vt:lpstr>भय का एक मुख्य कारण- मानवीय अपराध</vt:lpstr>
      <vt:lpstr>आवेश एवं उनका गुणात्मक परिवर्तन</vt:lpstr>
      <vt:lpstr>अपराध एवं उनका परिमार्जन</vt:lpstr>
      <vt:lpstr>व्यक्तिगत अभ्यास एवं उसकी उपलब्धि</vt:lpstr>
      <vt:lpstr>अभ्यास की उपलब्धि/ Indicators</vt:lpstr>
      <vt:lpstr>व्यक्तिगत अभ्युदय हेतु अध्ययन-अभ्यास</vt:lpstr>
      <vt:lpstr>अस्तित्व – प्रकृति में ४ अवस्थाएं- उनका स्वभाव, धर्म</vt:lpstr>
      <vt:lpstr>स्वभाव, धर्म को ध्यान रख कर जीना</vt:lpstr>
      <vt:lpstr>विषय, संवेदना एवं एषणाओं का स्वरूप</vt:lpstr>
      <vt:lpstr>मल, विक्षेप, आवरण</vt:lpstr>
      <vt:lpstr>परिवार में जीने के संदर्भ में</vt:lpstr>
      <vt:lpstr>सामाजिक अभ्युदय हेतु</vt:lpstr>
      <vt:lpstr>सामाजिक अभ्युदय हेतु अभ्यास</vt:lpstr>
      <vt:lpstr>अध्ययन-विधि की बाधाएँ </vt:lpstr>
      <vt:lpstr>अध्ययन-विधि की बाधाएँ </vt:lpstr>
      <vt:lpstr>अध्ययन-विधि की बाधाएँ </vt:lpstr>
      <vt:lpstr>अध्ययन-विधि की बाधाएँ </vt:lpstr>
      <vt:lpstr>PowerPoint Presentation</vt:lpstr>
      <vt:lpstr>प्रश्न</vt:lpstr>
      <vt:lpstr>भाव का आधार समझ है या बाह्य-परिस्थिति</vt:lpstr>
      <vt:lpstr>अध्ययन-अभ्यास हेतु तैयारी</vt:lpstr>
      <vt:lpstr>ध्यान में विक्षेप/बाधा     </vt:lpstr>
      <vt:lpstr>सावधानियाँ </vt:lpstr>
      <vt:lpstr>सावधानियाँ</vt:lpstr>
      <vt:lpstr>आगे के अभ्यास हेतु ध्यान देने की विधि</vt:lpstr>
      <vt:lpstr>उपरोक्त निष्कर्षों को जीने के संदर्भ में</vt:lpstr>
      <vt:lpstr>आगे के अभ्यास हेतु</vt:lpstr>
      <vt:lpstr>अभ्यास 1- (असंग्रह, स्नेह, विद्या, सरलता, अभय)</vt:lpstr>
      <vt:lpstr>अभ्यास 2 (कृतज्ञता, गौरव-श्रधा, विश्वास, सम्मान, ममता-वात्सल्य, प्रेम)</vt:lpstr>
      <vt:lpstr>अभ्यास-3</vt:lpstr>
      <vt:lpstr>अभ्यास-4</vt:lpstr>
      <vt:lpstr>अभ्यास-5</vt:lpstr>
      <vt:lpstr>अभ्यास-6</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Excellence</dc:title>
  <dc:subject>Jeevan Vidya</dc:subject>
  <dc:creator/>
  <dc:description>2-Day Workshop
Contains Introduction, Human Being, Relationships and Conclusions
Add Society and Nature for more detailed workshop</dc:description>
  <cp:lastModifiedBy/>
  <cp:revision>4</cp:revision>
  <dcterms:created xsi:type="dcterms:W3CDTF">2009-12-17T14:12:44Z</dcterms:created>
  <dcterms:modified xsi:type="dcterms:W3CDTF">2025-07-21T16:39:39Z</dcterms:modified>
</cp:coreProperties>
</file>